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1"/>
  </p:handoutMasterIdLst>
  <p:sldIdLst>
    <p:sldId id="530" r:id="rId4"/>
    <p:sldId id="528" r:id="rId6"/>
    <p:sldId id="652" r:id="rId7"/>
    <p:sldId id="527" r:id="rId8"/>
    <p:sldId id="611" r:id="rId9"/>
    <p:sldId id="612" r:id="rId10"/>
    <p:sldId id="616" r:id="rId11"/>
    <p:sldId id="653" r:id="rId12"/>
    <p:sldId id="617" r:id="rId13"/>
    <p:sldId id="620" r:id="rId14"/>
    <p:sldId id="618" r:id="rId15"/>
    <p:sldId id="531" r:id="rId16"/>
    <p:sldId id="534" r:id="rId17"/>
    <p:sldId id="535" r:id="rId18"/>
    <p:sldId id="622" r:id="rId19"/>
    <p:sldId id="623" r:id="rId20"/>
  </p:sldIdLst>
  <p:sldSz cx="9144000" cy="5715000" type="screen16x1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未知用户1" initials="未知用户1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DCA"/>
    <a:srgbClr val="0D1681"/>
    <a:srgbClr val="131682"/>
    <a:srgbClr val="15178A"/>
    <a:srgbClr val="131789"/>
    <a:srgbClr val="1500B8"/>
    <a:srgbClr val="12157C"/>
    <a:srgbClr val="1F1D8F"/>
    <a:srgbClr val="16178A"/>
    <a:srgbClr val="DCD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1" autoAdjust="0"/>
    <p:restoredTop sz="87234" autoAdjust="0"/>
  </p:normalViewPr>
  <p:slideViewPr>
    <p:cSldViewPr>
      <p:cViewPr varScale="1">
        <p:scale>
          <a:sx n="90" d="100"/>
          <a:sy n="90" d="100"/>
        </p:scale>
        <p:origin x="1138" y="53"/>
      </p:cViewPr>
      <p:guideLst>
        <p:guide orient="horz" pos="1763"/>
        <p:guide pos="29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72311D2-1EAE-42F2-A055-A9D7EED569EA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71139D-7C83-4372-A828-91EEEBE2D9F6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0438" y="1143000"/>
            <a:ext cx="4937125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35" dirty="0"/>
          </a:p>
          <a:p>
            <a:pPr marL="0" marR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935" dirty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124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124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124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124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0A61FD4-1B12-4FDD-BF30-411722D55E24}" type="slidenum">
              <a:rPr lang="zh-CN" altLang="en-US" sz="120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A33E6-9529-4B4F-A706-633F097BD00D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5A32F-F122-4CF3-919C-3EC6DCE7A74F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A243-FC2A-4240-9A80-044D82CA79C8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62200-3AA6-44B5-A816-C5F4747CA7CC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D11B6-8C62-476D-B6C1-E1267E56FC51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D94F-76E8-40A5-9DC9-F5991A73ED4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66525" y="30082"/>
            <a:ext cx="2011192" cy="42885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30" y="935348"/>
            <a:ext cx="6858179" cy="1989759"/>
          </a:xfrm>
        </p:spPr>
        <p:txBody>
          <a:bodyPr anchor="b"/>
          <a:lstStyle>
            <a:lvl1pPr algn="ctr">
              <a:defRPr sz="43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30" y="3001840"/>
            <a:ext cx="6858179" cy="1379866"/>
          </a:xfrm>
        </p:spPr>
        <p:txBody>
          <a:bodyPr/>
          <a:lstStyle>
            <a:lvl1pPr marL="0" indent="0" algn="ctr">
              <a:buNone/>
              <a:defRPr sz="1725"/>
            </a:lvl1pPr>
            <a:lvl2pPr marL="329565" indent="0" algn="ctr">
              <a:buNone/>
              <a:defRPr sz="1425"/>
            </a:lvl2pPr>
            <a:lvl3pPr marL="659765" indent="0" algn="ctr">
              <a:buNone/>
              <a:defRPr sz="1275"/>
            </a:lvl3pPr>
            <a:lvl4pPr marL="989330" indent="0" algn="ctr">
              <a:buNone/>
              <a:defRPr sz="1125"/>
            </a:lvl4pPr>
            <a:lvl5pPr marL="1318260" indent="0" algn="ctr">
              <a:buNone/>
              <a:defRPr sz="1125"/>
            </a:lvl5pPr>
            <a:lvl6pPr marL="1647825" indent="0" algn="ctr">
              <a:buNone/>
              <a:defRPr sz="1125"/>
            </a:lvl6pPr>
            <a:lvl7pPr marL="1978025" indent="0" algn="ctr">
              <a:buNone/>
              <a:defRPr sz="1125"/>
            </a:lvl7pPr>
            <a:lvl8pPr marL="2307590" indent="0" algn="ctr">
              <a:buNone/>
              <a:defRPr sz="1125"/>
            </a:lvl8pPr>
            <a:lvl9pPr marL="2637155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95E2-EEF3-4B21-8E45-AA841032AAE8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6DDE-8663-4861-A122-C21A0E53820B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B3575-4C62-4196-92E0-CC99F9B3D2A9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5A7EB-5192-488A-A15A-316B56937344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6" y="1424848"/>
            <a:ext cx="7886906" cy="2377392"/>
          </a:xfrm>
        </p:spPr>
        <p:txBody>
          <a:bodyPr anchor="b"/>
          <a:lstStyle>
            <a:lvl1pPr>
              <a:defRPr sz="43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6" y="3824733"/>
            <a:ext cx="7886906" cy="1250214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1pPr>
            <a:lvl2pPr marL="3295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597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9893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1826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478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780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0759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63715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34E42-0F83-456B-98CC-C0B21B099D88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6B010-693E-4776-8C4C-36A0F1C25F3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7" y="1521425"/>
            <a:ext cx="3886302" cy="36262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70" y="1521425"/>
            <a:ext cx="3886302" cy="36262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2D2E6-9455-48B3-A41C-F2AD9E9F35FE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84F06-79DD-4F37-999C-DBCF053A174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04285"/>
            <a:ext cx="7886906" cy="11046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8" y="1401038"/>
            <a:ext cx="3868441" cy="686624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9565" indent="0">
              <a:buNone/>
              <a:defRPr sz="1425" b="1"/>
            </a:lvl2pPr>
            <a:lvl3pPr marL="659765" indent="0">
              <a:buNone/>
              <a:defRPr sz="1275" b="1"/>
            </a:lvl3pPr>
            <a:lvl4pPr marL="989330" indent="0">
              <a:buNone/>
              <a:defRPr sz="1125" b="1"/>
            </a:lvl4pPr>
            <a:lvl5pPr marL="1318260" indent="0">
              <a:buNone/>
              <a:defRPr sz="1125" b="1"/>
            </a:lvl5pPr>
            <a:lvl6pPr marL="1647825" indent="0">
              <a:buNone/>
              <a:defRPr sz="1125" b="1"/>
            </a:lvl6pPr>
            <a:lvl7pPr marL="1978025" indent="0">
              <a:buNone/>
              <a:defRPr sz="1125" b="1"/>
            </a:lvl7pPr>
            <a:lvl8pPr marL="2307590" indent="0">
              <a:buNone/>
              <a:defRPr sz="1125" b="1"/>
            </a:lvl8pPr>
            <a:lvl9pPr marL="2637155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8" y="2087660"/>
            <a:ext cx="3868441" cy="30706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73" y="1401038"/>
            <a:ext cx="3887492" cy="686624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9565" indent="0">
              <a:buNone/>
              <a:defRPr sz="1425" b="1"/>
            </a:lvl2pPr>
            <a:lvl3pPr marL="659765" indent="0">
              <a:buNone/>
              <a:defRPr sz="1275" b="1"/>
            </a:lvl3pPr>
            <a:lvl4pPr marL="989330" indent="0">
              <a:buNone/>
              <a:defRPr sz="1125" b="1"/>
            </a:lvl4pPr>
            <a:lvl5pPr marL="1318260" indent="0">
              <a:buNone/>
              <a:defRPr sz="1125" b="1"/>
            </a:lvl5pPr>
            <a:lvl6pPr marL="1647825" indent="0">
              <a:buNone/>
              <a:defRPr sz="1125" b="1"/>
            </a:lvl6pPr>
            <a:lvl7pPr marL="1978025" indent="0">
              <a:buNone/>
              <a:defRPr sz="1125" b="1"/>
            </a:lvl7pPr>
            <a:lvl8pPr marL="2307590" indent="0">
              <a:buNone/>
              <a:defRPr sz="1125" b="1"/>
            </a:lvl8pPr>
            <a:lvl9pPr marL="2637155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73" y="2087660"/>
            <a:ext cx="3887492" cy="30706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087AE-3D7D-4546-BF58-20379270D113}" type="datetimeFigureOut">
              <a:rPr lang="zh-CN" altLang="en-US"/>
            </a:fld>
            <a:endParaRPr lang="zh-CN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3AEE-5BC4-491D-AB2E-06A4ECAFB753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F8527-FB60-41E6-8C4C-8F7BC3CA236E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867BF-FB64-498A-A5F9-B1DEDCA734E1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A89F-DC12-4EC0-81AD-0DE3BFD0F295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64AC-8EEA-4E1A-B464-229493B755DF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81020"/>
            <a:ext cx="2949254" cy="1333563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92" y="822893"/>
            <a:ext cx="4629271" cy="4061542"/>
          </a:xfr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714583"/>
            <a:ext cx="2949254" cy="3176470"/>
          </a:xfrm>
        </p:spPr>
        <p:txBody>
          <a:bodyPr/>
          <a:lstStyle>
            <a:lvl1pPr marL="0" indent="0">
              <a:buNone/>
              <a:defRPr sz="1125"/>
            </a:lvl1pPr>
            <a:lvl2pPr marL="329565" indent="0">
              <a:buNone/>
              <a:defRPr sz="975"/>
            </a:lvl2pPr>
            <a:lvl3pPr marL="659765" indent="0">
              <a:buNone/>
              <a:defRPr sz="900"/>
            </a:lvl3pPr>
            <a:lvl4pPr marL="989330" indent="0">
              <a:buNone/>
              <a:defRPr sz="750"/>
            </a:lvl4pPr>
            <a:lvl5pPr marL="1318260" indent="0">
              <a:buNone/>
              <a:defRPr sz="750"/>
            </a:lvl5pPr>
            <a:lvl6pPr marL="1647825" indent="0">
              <a:buNone/>
              <a:defRPr sz="750"/>
            </a:lvl6pPr>
            <a:lvl7pPr marL="1978025" indent="0">
              <a:buNone/>
              <a:defRPr sz="750"/>
            </a:lvl7pPr>
            <a:lvl8pPr marL="2307590" indent="0">
              <a:buNone/>
              <a:defRPr sz="750"/>
            </a:lvl8pPr>
            <a:lvl9pPr marL="263715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4FE12-58B7-4E48-8E57-FC5879DEE8EE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F9516-CD3F-4C65-B03F-6053537007C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81020"/>
            <a:ext cx="2949254" cy="1333563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92" y="822893"/>
            <a:ext cx="4629271" cy="4061542"/>
          </a:xfrm>
        </p:spPr>
        <p:txBody>
          <a:bodyPr rtlCol="0">
            <a:normAutofit/>
          </a:bodyPr>
          <a:lstStyle>
            <a:lvl1pPr marL="0" indent="0">
              <a:buNone/>
              <a:defRPr sz="2325"/>
            </a:lvl1pPr>
            <a:lvl2pPr marL="329565" indent="0">
              <a:buNone/>
              <a:defRPr sz="2025"/>
            </a:lvl2pPr>
            <a:lvl3pPr marL="659765" indent="0">
              <a:buNone/>
              <a:defRPr sz="1725"/>
            </a:lvl3pPr>
            <a:lvl4pPr marL="989330" indent="0">
              <a:buNone/>
              <a:defRPr sz="1425"/>
            </a:lvl4pPr>
            <a:lvl5pPr marL="1318260" indent="0">
              <a:buNone/>
              <a:defRPr sz="1425"/>
            </a:lvl5pPr>
            <a:lvl6pPr marL="1647825" indent="0">
              <a:buNone/>
              <a:defRPr sz="1425"/>
            </a:lvl6pPr>
            <a:lvl7pPr marL="1978025" indent="0">
              <a:buNone/>
              <a:defRPr sz="1425"/>
            </a:lvl7pPr>
            <a:lvl8pPr marL="2307590" indent="0">
              <a:buNone/>
              <a:defRPr sz="1425"/>
            </a:lvl8pPr>
            <a:lvl9pPr marL="2637155" indent="0">
              <a:buNone/>
              <a:defRPr sz="1425"/>
            </a:lvl9pPr>
          </a:lstStyle>
          <a:p>
            <a:pPr lvl="0"/>
            <a:r>
              <a:rPr lang="zh-CN" altLang="en-US" noProof="0" dirty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714583"/>
            <a:ext cx="2949254" cy="3176470"/>
          </a:xfrm>
        </p:spPr>
        <p:txBody>
          <a:bodyPr/>
          <a:lstStyle>
            <a:lvl1pPr marL="0" indent="0">
              <a:buNone/>
              <a:defRPr sz="1125"/>
            </a:lvl1pPr>
            <a:lvl2pPr marL="329565" indent="0">
              <a:buNone/>
              <a:defRPr sz="975"/>
            </a:lvl2pPr>
            <a:lvl3pPr marL="659765" indent="0">
              <a:buNone/>
              <a:defRPr sz="900"/>
            </a:lvl3pPr>
            <a:lvl4pPr marL="989330" indent="0">
              <a:buNone/>
              <a:defRPr sz="750"/>
            </a:lvl4pPr>
            <a:lvl5pPr marL="1318260" indent="0">
              <a:buNone/>
              <a:defRPr sz="750"/>
            </a:lvl5pPr>
            <a:lvl6pPr marL="1647825" indent="0">
              <a:buNone/>
              <a:defRPr sz="750"/>
            </a:lvl6pPr>
            <a:lvl7pPr marL="1978025" indent="0">
              <a:buNone/>
              <a:defRPr sz="750"/>
            </a:lvl7pPr>
            <a:lvl8pPr marL="2307590" indent="0">
              <a:buNone/>
              <a:defRPr sz="750"/>
            </a:lvl8pPr>
            <a:lvl9pPr marL="263715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D666A-2BC9-4F03-B9A7-0C08E16DBF58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493E-BCCF-4EAF-873E-9F16C841EA1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F7BE-EAB2-404A-8392-DCAF58DFDAF6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C7E8-0F18-4159-8F41-46DEA8B3222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46" y="304288"/>
            <a:ext cx="1971727" cy="484342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304288"/>
            <a:ext cx="5800877" cy="484342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7F8D4-8041-4258-A9F3-F66F366FC0E4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EC609-2D8C-40B6-B5F2-D596C559EFE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92187" y="3400588"/>
            <a:ext cx="7559871" cy="36196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81016" y="1771644"/>
            <a:ext cx="7781968" cy="33480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792163" y="1319204"/>
            <a:ext cx="7559675" cy="314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80" b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WWW.COMPANYSITE.COM     |     INFO@COMPANYSITE.COM    |     +12 34 567 890    |     LONG STREET 12345, CITY, COUNTRY</a:t>
            </a:r>
            <a:endParaRPr lang="en-US" altLang="zh-CN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43091D-D13B-427F-BB77-89A71FFD2A44}" type="slidenum">
              <a:rPr lang="en-US" altLang="zh-CN"/>
            </a:fld>
            <a:endParaRPr lang="en-US" altLang="zh-CN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7477D-9469-418E-BB31-488423F673D6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FCDD1-2B21-46C5-9B2D-D9CC5DB65F6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B45F-C9CC-4CCD-ADC1-B28BA30887F4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C3203-C2BC-4BE2-93FC-3406DE9B90C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3130-FCC5-4892-B9C5-B55A04B7044A}" type="datetimeFigureOut">
              <a:rPr lang="zh-CN" altLang="en-US"/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94CA3-BA82-4790-9A52-E828E9DC0BD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B7DA1-D26D-4C51-981C-A58D049A4AC2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3E5D-E203-4133-BA04-7D43E0A1E45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E713-78CF-4587-B55B-765859E7AA66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0131-F6DA-4EAF-B4B5-E262B74EDD7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E067B-67EB-4612-8377-7D18CB139222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1AF3-8A71-49D1-9324-7A882BDEBB43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image" Target="../media/image6.jpeg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A9B01A-EC54-4387-9EB8-B4B66D3D0200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1F74A2E-3F53-4310-A6D4-0C24AE015A10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69" y="304817"/>
            <a:ext cx="7886906" cy="1104951"/>
          </a:xfrm>
          <a:prstGeom prst="rect">
            <a:avLst/>
          </a:prstGeom>
          <a:noFill/>
          <a:ln>
            <a:noFill/>
          </a:ln>
        </p:spPr>
        <p:txBody>
          <a:bodyPr vert="horz" wrap="square" lIns="117226" tIns="58613" rIns="117226" bIns="58613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69" y="1520895"/>
            <a:ext cx="7886906" cy="3627607"/>
          </a:xfrm>
          <a:prstGeom prst="rect">
            <a:avLst/>
          </a:prstGeom>
          <a:noFill/>
          <a:ln>
            <a:noFill/>
          </a:ln>
        </p:spPr>
        <p:txBody>
          <a:bodyPr vert="horz" wrap="square" lIns="117226" tIns="58613" rIns="117226" bIns="58613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9" y="5297736"/>
            <a:ext cx="2057454" cy="303227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l" defTabSz="91376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706C84-65CB-48D9-B6D1-AE752572E972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30" y="5297736"/>
            <a:ext cx="3086180" cy="303227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ctr" defTabSz="91376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118" y="5297736"/>
            <a:ext cx="2057454" cy="303227"/>
          </a:xfrm>
          <a:prstGeom prst="rect">
            <a:avLst/>
          </a:prstGeom>
        </p:spPr>
        <p:txBody>
          <a:bodyPr vert="horz" wrap="square" lIns="117226" tIns="58613" rIns="117226" bIns="58613" numCol="1" anchor="ctr" anchorCtr="0" compatLnSpc="1"/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9CAE86-7E56-4DB3-A516-8C1CFD8BDDDB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>
    <p:wipe/>
  </p:transition>
  <p:txStyles>
    <p:titleStyle>
      <a:lvl1pPr algn="l" defTabSz="659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586105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172210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758315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344420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65100" indent="-164465" algn="l" defTabSz="659130" rtl="0" eaLnBrk="0" fontAlgn="base" hangingPunct="0">
        <a:lnSpc>
          <a:spcPct val="90000"/>
        </a:lnSpc>
        <a:spcBef>
          <a:spcPts val="720"/>
        </a:spcBef>
        <a:spcAft>
          <a:spcPct val="0"/>
        </a:spcAft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94665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824230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153795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483360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12925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142490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72055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801620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956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5976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8933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1826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4782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7802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30759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63715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.xml"/><Relationship Id="rId4" Type="http://schemas.openxmlformats.org/officeDocument/2006/relationships/image" Target="../media/image9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9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9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9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 descr="5f7740bc850b42ed98ba16f92ed946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1560" y="913284"/>
            <a:ext cx="3585064" cy="432048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291965" y="2100580"/>
            <a:ext cx="3823335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近代报刊里充满着令人眼花缭乱、汗牛充栋的各种电影信息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1205" y="1545590"/>
            <a:ext cx="6950710" cy="25622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1188720"/>
            <a:ext cx="2743200" cy="34582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>
          <a:xfrm>
            <a:off x="4620439" y="957749"/>
            <a:ext cx="3933797" cy="4291047"/>
            <a:chOff x="7151" y="1386"/>
            <a:chExt cx="6549" cy="69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66" y="2612"/>
              <a:ext cx="3735" cy="571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1" y="1386"/>
              <a:ext cx="5251" cy="4839"/>
            </a:xfrm>
            <a:prstGeom prst="rect">
              <a:avLst/>
            </a:prstGeom>
          </p:spPr>
        </p:pic>
      </p:grpSp>
      <p:grpSp>
        <p:nvGrpSpPr>
          <p:cNvPr id="9" name="组 8"/>
          <p:cNvGrpSpPr/>
          <p:nvPr/>
        </p:nvGrpSpPr>
        <p:grpSpPr>
          <a:xfrm>
            <a:off x="251520" y="957749"/>
            <a:ext cx="3816424" cy="4269715"/>
            <a:chOff x="251520" y="1129308"/>
            <a:chExt cx="4002142" cy="4098156"/>
          </a:xfrm>
        </p:grpSpPr>
        <p:grpSp>
          <p:nvGrpSpPr>
            <p:cNvPr id="5" name="组 4"/>
            <p:cNvGrpSpPr/>
            <p:nvPr/>
          </p:nvGrpSpPr>
          <p:grpSpPr>
            <a:xfrm>
              <a:off x="899592" y="1129308"/>
              <a:ext cx="3354070" cy="1807845"/>
              <a:chOff x="5315109" y="2144415"/>
              <a:chExt cx="3354070" cy="1807845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7020272" y="2281436"/>
                <a:ext cx="360045" cy="100838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5109" y="2144415"/>
                <a:ext cx="3354070" cy="1807845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1129308"/>
              <a:ext cx="2160240" cy="4098156"/>
            </a:xfrm>
            <a:prstGeom prst="rect">
              <a:avLst/>
            </a:prstGeom>
          </p:spPr>
        </p:pic>
      </p:grp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272647" y="3727450"/>
            <a:ext cx="1944216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《银幕漫话</a:t>
            </a:r>
            <a:r>
              <a:rPr lang="en-US" altLang="zh-CN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61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493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528" y="1633364"/>
            <a:ext cx="2664296" cy="100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50" dirty="0">
                <a:solidFill>
                  <a:prstClr val="black"/>
                </a:solidFill>
                <a:ea typeface="黑体" panose="02010609060101010101" charset="-122"/>
              </a:rPr>
              <a:t>选择男女明星为封面人物</a:t>
            </a:r>
            <a:endParaRPr lang="en-US" altLang="zh-CN" sz="1350" dirty="0">
              <a:solidFill>
                <a:prstClr val="black"/>
              </a:solidFill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50" dirty="0">
                <a:solidFill>
                  <a:prstClr val="black"/>
                </a:solidFill>
                <a:ea typeface="黑体" panose="02010609060101010101" charset="-122"/>
              </a:rPr>
              <a:t>影星照片、明星轶事、影坛珍闻、影片介绍、影片评论</a:t>
            </a:r>
            <a:endParaRPr lang="zh-CN" altLang="en-US" sz="1350" dirty="0">
              <a:solidFill>
                <a:prstClr val="black"/>
              </a:solidFill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1479" y="1040982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</a:rPr>
              <a:t>北洋画报</a:t>
            </a:r>
            <a:endParaRPr lang="zh-CN" altLang="en-US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1" y="1439527"/>
            <a:ext cx="2592288" cy="39271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3" y="621022"/>
            <a:ext cx="2592288" cy="38206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209428"/>
            <a:ext cx="1944216" cy="27570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3217540"/>
            <a:ext cx="2436660" cy="214916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683568" y="913284"/>
            <a:ext cx="4514205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1926年8月5日，杨耐梅来津表演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1115616" y="1633364"/>
            <a:ext cx="3962901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三日新人银幕开，现身歌舞又登台，电灯斗大花枝绕，道路轰传杨耐梅”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201316"/>
            <a:ext cx="2880320" cy="4138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425452"/>
            <a:ext cx="3456384" cy="29681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73324"/>
            <a:ext cx="4826000" cy="34163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24128" y="2065412"/>
            <a:ext cx="3168352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“电影业原盛于沪上，然近年亦寝衰，于是女星每感于业影之收入太薄，及沪居不易支持，遂多四出鬻技”</a:t>
            </a:r>
            <a:endParaRPr lang="en-US" altLang="zh-CN" sz="1600" dirty="0">
              <a:solidFill>
                <a:prstClr val="black"/>
              </a:solidFill>
              <a:ea typeface="黑体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——《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北洋画报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》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第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447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期，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1930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年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3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月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18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日</a:t>
            </a:r>
            <a:endParaRPr lang="en-US" altLang="zh-CN" sz="1600" dirty="0">
              <a:solidFill>
                <a:prstClr val="black"/>
              </a:solidFill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1479" y="1040982"/>
            <a:ext cx="2787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</a:rPr>
              <a:t>北洋画报</a:t>
            </a:r>
            <a:r>
              <a:rPr lang="zh-CN" altLang="en-US" sz="2400" b="1" dirty="0">
                <a:latin typeface="Wingdings" panose="05000000000000000000"/>
                <a:ea typeface="Wingdings" panose="05000000000000000000"/>
                <a:cs typeface="Wingdings" panose="05000000000000000000"/>
                <a:sym typeface="Wingdings" panose="05000000000000000000"/>
              </a:rPr>
              <a:t></a:t>
            </a:r>
            <a:r>
              <a:rPr lang="zh-CN" altLang="en-US" sz="2400" b="1" dirty="0">
                <a:latin typeface="+mn-ea"/>
              </a:rPr>
              <a:t>电影专刊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05372"/>
            <a:ext cx="3810000" cy="27559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7544" y="1921396"/>
            <a:ext cx="4392488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“本报为供应爱好电影者之需求，自下周起，每周二在本报三版上，增出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电影专刊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》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，影印精美新颖之影片，选载趣味浓厚之文字；影片批评，约有专家撰稿；银坛消息，尤为翔实迅速。先此预布，敬希读者注意。”</a:t>
            </a:r>
            <a:endParaRPr lang="en-US" altLang="zh-CN" sz="1600" dirty="0">
              <a:solidFill>
                <a:prstClr val="black"/>
              </a:solidFill>
              <a:ea typeface="黑体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——《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北洋画报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》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第</a:t>
            </a:r>
            <a:r>
              <a:rPr lang="zh-CN" altLang="zh-CN" sz="1600" dirty="0">
                <a:solidFill>
                  <a:prstClr val="black"/>
                </a:solidFill>
                <a:ea typeface="黑体" panose="02010609060101010101" charset="-122"/>
              </a:rPr>
              <a:t>9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71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期，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1933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年</a:t>
            </a:r>
            <a:r>
              <a:rPr lang="zh-CN" altLang="zh-CN" sz="1600" dirty="0">
                <a:solidFill>
                  <a:prstClr val="black"/>
                </a:solidFill>
                <a:ea typeface="黑体" panose="02010609060101010101" charset="-122"/>
              </a:rPr>
              <a:t>8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月</a:t>
            </a:r>
            <a:r>
              <a:rPr lang="en-US" altLang="zh-CN" sz="1600" dirty="0">
                <a:solidFill>
                  <a:prstClr val="black"/>
                </a:solidFill>
                <a:ea typeface="黑体" panose="02010609060101010101" charset="-122"/>
              </a:rPr>
              <a:t>12</a:t>
            </a:r>
            <a:r>
              <a:rPr lang="zh-CN" altLang="en-US" sz="1600" dirty="0">
                <a:solidFill>
                  <a:prstClr val="black"/>
                </a:solidFill>
                <a:ea typeface="黑体" panose="02010609060101010101" charset="-122"/>
              </a:rPr>
              <a:t>日</a:t>
            </a:r>
            <a:endParaRPr lang="en-US" altLang="zh-CN" sz="1600" dirty="0">
              <a:solidFill>
                <a:prstClr val="black"/>
              </a:solidFill>
              <a:ea typeface="黑体" panose="02010609060101010101" charset="-122"/>
            </a:endParaRP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349" y="1057300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+mn-ea"/>
              </a:rPr>
              <a:t>关注明星生活，报道中外影坛趣事绯闻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23528" y="1633364"/>
            <a:ext cx="4392488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+mn-ea"/>
                <a:ea typeface="+mn-ea"/>
              </a:rPr>
              <a:t>“银灯琐话”栏目，专登影人轶事；</a:t>
            </a:r>
            <a:endParaRPr lang="en-US" altLang="zh-CN" sz="1600" dirty="0">
              <a:latin typeface="+mn-ea"/>
              <a:ea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+mn-ea"/>
                <a:ea typeface="+mn-ea"/>
              </a:rPr>
              <a:t>“银坛影历”栏目，专载影星生活照片</a:t>
            </a:r>
            <a:endParaRPr lang="en-US" altLang="zh-CN" sz="1600" dirty="0">
              <a:solidFill>
                <a:prstClr val="black"/>
              </a:solidFill>
              <a:latin typeface="+mn-ea"/>
              <a:ea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prstClr val="black"/>
                </a:solidFill>
                <a:latin typeface="+mn-ea"/>
                <a:ea typeface="+mn-ea"/>
              </a:rPr>
              <a:t>影人的各种介绍、访谈、小传</a:t>
            </a:r>
            <a:endParaRPr lang="en-US" altLang="zh-CN" sz="1600" dirty="0">
              <a:solidFill>
                <a:prstClr val="black"/>
              </a:solidFill>
              <a:latin typeface="+mn-ea"/>
              <a:ea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prstClr val="black"/>
                </a:solidFill>
                <a:latin typeface="+mn-ea"/>
                <a:ea typeface="+mn-ea"/>
              </a:rPr>
              <a:t>影人趣事</a:t>
            </a:r>
            <a:endParaRPr lang="en-US" altLang="zh-CN" sz="1600" dirty="0">
              <a:solidFill>
                <a:prstClr val="black"/>
              </a:solidFill>
              <a:latin typeface="+mn-ea"/>
              <a:ea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prstClr val="black"/>
                </a:solidFill>
                <a:latin typeface="+mn-ea"/>
                <a:ea typeface="+mn-ea"/>
              </a:rPr>
              <a:t>明星花边新闻</a:t>
            </a:r>
            <a:endParaRPr lang="zh-CN" altLang="zh-CN" sz="1600" dirty="0">
              <a:latin typeface="+mn-ea"/>
              <a:ea typeface="+mn-ea"/>
            </a:endParaRPr>
          </a:p>
        </p:txBody>
      </p:sp>
      <p:grpSp>
        <p:nvGrpSpPr>
          <p:cNvPr id="11" name="组 10"/>
          <p:cNvGrpSpPr/>
          <p:nvPr/>
        </p:nvGrpSpPr>
        <p:grpSpPr>
          <a:xfrm>
            <a:off x="4427984" y="1993404"/>
            <a:ext cx="2632578" cy="3168352"/>
            <a:chOff x="6444208" y="1273324"/>
            <a:chExt cx="2437606" cy="363885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4208" y="1273324"/>
              <a:ext cx="2400300" cy="325120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6577558" y="4471033"/>
              <a:ext cx="2304256" cy="441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 dirty="0">
                  <a:solidFill>
                    <a:prstClr val="black"/>
                  </a:solidFill>
                  <a:ea typeface="黑体" panose="02010609060101010101" charset="-122"/>
                </a:rPr>
                <a:t>《</a:t>
              </a:r>
              <a:r>
                <a:rPr lang="zh-CN" altLang="en-US" sz="1600" dirty="0">
                  <a:solidFill>
                    <a:prstClr val="black"/>
                  </a:solidFill>
                  <a:ea typeface="黑体" panose="02010609060101010101" charset="-122"/>
                </a:rPr>
                <a:t>极能经商的史东山</a:t>
              </a:r>
              <a:r>
                <a:rPr lang="en-US" altLang="zh-CN" sz="1600" dirty="0">
                  <a:solidFill>
                    <a:prstClr val="black"/>
                  </a:solidFill>
                  <a:ea typeface="黑体" panose="02010609060101010101" charset="-122"/>
                </a:rPr>
                <a:t>》</a:t>
              </a:r>
              <a:endParaRPr lang="en-US" altLang="zh-CN" sz="1600" dirty="0">
                <a:solidFill>
                  <a:prstClr val="black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80048" y="1273325"/>
            <a:ext cx="3629996" cy="3546781"/>
            <a:chOff x="5480048" y="1273325"/>
            <a:chExt cx="3629996" cy="354678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0048" y="1273325"/>
              <a:ext cx="3629996" cy="2736304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7236296" y="4009628"/>
              <a:ext cx="1704222" cy="810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 dirty="0">
                  <a:solidFill>
                    <a:prstClr val="black"/>
                  </a:solidFill>
                  <a:ea typeface="黑体" panose="02010609060101010101" charset="-122"/>
                </a:rPr>
                <a:t>《</a:t>
              </a:r>
              <a:r>
                <a:rPr lang="zh-CN" altLang="en-US" sz="1600" dirty="0">
                  <a:solidFill>
                    <a:prstClr val="black"/>
                  </a:solidFill>
                  <a:ea typeface="黑体" panose="02010609060101010101" charset="-122"/>
                </a:rPr>
                <a:t>谈谈几个电影女星的婚变</a:t>
              </a:r>
              <a:r>
                <a:rPr lang="en-US" altLang="zh-CN" sz="1600" dirty="0">
                  <a:solidFill>
                    <a:prstClr val="black"/>
                  </a:solidFill>
                  <a:ea typeface="黑体" panose="02010609060101010101" charset="-122"/>
                </a:rPr>
                <a:t>》</a:t>
              </a:r>
              <a:endParaRPr lang="en-US" altLang="zh-CN" sz="1600" dirty="0">
                <a:solidFill>
                  <a:prstClr val="black"/>
                </a:solidFill>
                <a:ea typeface="黑体" panose="02010609060101010101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2857500"/>
            <a:ext cx="1931831" cy="259228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1315"/>
            <a:ext cx="4896544" cy="41117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748665"/>
            <a:ext cx="1905000" cy="2774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990" y="1430655"/>
            <a:ext cx="1852930" cy="2670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620" y="2169795"/>
            <a:ext cx="1837690" cy="2720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25" y="2836545"/>
            <a:ext cx="1768475" cy="2490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020" y="1430655"/>
            <a:ext cx="1836420" cy="27476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155" y="2169795"/>
            <a:ext cx="1889760" cy="27285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5770" y="2745105"/>
            <a:ext cx="1964690" cy="2581910"/>
          </a:xfrm>
          <a:prstGeom prst="rect">
            <a:avLst/>
          </a:prstGeom>
        </p:spPr>
      </p:pic>
      <p:grpSp>
        <p:nvGrpSpPr>
          <p:cNvPr id="13" name="组 5"/>
          <p:cNvGrpSpPr/>
          <p:nvPr/>
        </p:nvGrpSpPr>
        <p:grpSpPr>
          <a:xfrm>
            <a:off x="328295" y="748665"/>
            <a:ext cx="8529320" cy="4578985"/>
            <a:chOff x="395536" y="1273324"/>
            <a:chExt cx="8512810" cy="404924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68" y="1273324"/>
              <a:ext cx="7896225" cy="262509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5536" y="3039357"/>
              <a:ext cx="8512810" cy="228320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699682" y="828318"/>
            <a:ext cx="1368152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大公报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8" y="3026549"/>
            <a:ext cx="3888432" cy="2287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680" y="3026410"/>
            <a:ext cx="1646555" cy="2287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0230" y="1480820"/>
            <a:ext cx="43586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0" dirty="0">
                <a:latin typeface="+mn-ea"/>
                <a:ea typeface="+mn-ea"/>
                <a:cs typeface="+mn-ea"/>
              </a:rPr>
              <a:t>1902</a:t>
            </a:r>
            <a:r>
              <a:rPr lang="zh-CN" altLang="en-US" sz="1600" i="0" dirty="0">
                <a:latin typeface="+mn-ea"/>
                <a:ea typeface="+mn-ea"/>
                <a:cs typeface="+mn-ea"/>
              </a:rPr>
              <a:t>年</a:t>
            </a:r>
            <a:r>
              <a:rPr lang="en-US" altLang="zh-CN" sz="1600" i="0" dirty="0">
                <a:latin typeface="+mn-ea"/>
                <a:ea typeface="+mn-ea"/>
                <a:cs typeface="+mn-ea"/>
              </a:rPr>
              <a:t>6</a:t>
            </a:r>
            <a:r>
              <a:rPr lang="zh-CN" altLang="en-US" sz="1600" i="0" dirty="0">
                <a:latin typeface="+mn-ea"/>
                <a:ea typeface="+mn-ea"/>
                <a:cs typeface="+mn-ea"/>
              </a:rPr>
              <a:t>月</a:t>
            </a:r>
            <a:r>
              <a:rPr lang="en-US" altLang="zh-CN" sz="1600" i="0" dirty="0">
                <a:latin typeface="+mn-ea"/>
                <a:ea typeface="+mn-ea"/>
                <a:cs typeface="+mn-ea"/>
              </a:rPr>
              <a:t>17</a:t>
            </a:r>
            <a:r>
              <a:rPr lang="zh-CN" altLang="en-US" sz="1600" i="0" dirty="0">
                <a:latin typeface="+mn-ea"/>
                <a:ea typeface="+mn-ea"/>
                <a:cs typeface="+mn-ea"/>
              </a:rPr>
              <a:t>日，《大公报》由</a:t>
            </a:r>
            <a:r>
              <a:rPr lang="zh-CN" altLang="en-US" sz="1600" i="0" dirty="0">
                <a:latin typeface="+mn-ea"/>
                <a:ea typeface="+mn-ea"/>
                <a:cs typeface="+mn-ea"/>
                <a:sym typeface="+mn-ea"/>
              </a:rPr>
              <a:t>英敛之</a:t>
            </a:r>
            <a:r>
              <a:rPr lang="zh-CN" altLang="en-US" sz="1600" i="0" dirty="0">
                <a:latin typeface="+mn-ea"/>
                <a:ea typeface="+mn-ea"/>
                <a:cs typeface="+mn-ea"/>
              </a:rPr>
              <a:t>创办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ea"/>
              </a:rPr>
              <a:t>于天津</a:t>
            </a:r>
            <a:r>
              <a:rPr lang="zh-CN" altLang="en-US" sz="1600" i="0" dirty="0">
                <a:latin typeface="+mn-ea"/>
                <a:ea typeface="+mn-ea"/>
                <a:cs typeface="+mn-ea"/>
              </a:rPr>
              <a:t>；</a:t>
            </a:r>
            <a:endParaRPr lang="zh-CN" altLang="en-US" sz="1600" i="0" dirty="0">
              <a:latin typeface="+mn-ea"/>
              <a:ea typeface="+mn-ea"/>
              <a:cs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i="0" dirty="0">
                <a:sym typeface="+mn-ea"/>
              </a:rPr>
              <a:t>《大公报》几经兴衰，曾辗转上海、汉口、香港、重庆、桂林、北京等地出版，影响遍及全国。</a:t>
            </a:r>
            <a:endParaRPr lang="zh-CN" altLang="en-US" sz="1600" i="0" dirty="0">
              <a:latin typeface="+mn-ea"/>
              <a:ea typeface="+mn-ea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4455" y="1480820"/>
            <a:ext cx="36931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ym typeface="+mn-ea"/>
              </a:rPr>
              <a:t>1905 年，《大公报》首次使用“电影”一词；</a:t>
            </a:r>
            <a:endParaRPr lang="zh-CN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ym typeface="+mn-ea"/>
              </a:rPr>
              <a:t>1926 年，《大公报》开辟“影戏世界”专栏。</a:t>
            </a:r>
            <a:endParaRPr lang="zh-CN" altLang="en-US" sz="1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870" y="3507740"/>
            <a:ext cx="4029075" cy="1323975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4067944" y="2641476"/>
            <a:ext cx="5019000" cy="2736304"/>
            <a:chOff x="2627784" y="2641476"/>
            <a:chExt cx="5595064" cy="273630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168" y="2641476"/>
              <a:ext cx="2138680" cy="273630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7784" y="2641476"/>
              <a:ext cx="4105275" cy="2736304"/>
            </a:xfrm>
            <a:prstGeom prst="rect">
              <a:avLst/>
            </a:prstGeom>
          </p:spPr>
        </p:pic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296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593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220335" y="64770"/>
            <a:ext cx="3787140" cy="5334000"/>
            <a:chOff x="8221" y="102"/>
            <a:chExt cx="5964" cy="8400"/>
          </a:xfrm>
        </p:grpSpPr>
        <p:grpSp>
          <p:nvGrpSpPr>
            <p:cNvPr id="8" name="组合 7"/>
            <p:cNvGrpSpPr/>
            <p:nvPr/>
          </p:nvGrpSpPr>
          <p:grpSpPr>
            <a:xfrm>
              <a:off x="8221" y="2764"/>
              <a:ext cx="5965" cy="5739"/>
              <a:chOff x="367" y="2562"/>
              <a:chExt cx="6739" cy="5807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7" y="2562"/>
                <a:ext cx="6739" cy="5000"/>
              </a:xfrm>
              <a:prstGeom prst="rect">
                <a:avLst/>
              </a:prstGeom>
            </p:spPr>
          </p:pic>
          <p:sp>
            <p:nvSpPr>
              <p:cNvPr id="430" name="TextBox 1"/>
              <p:cNvSpPr txBox="1">
                <a:spLocks noChangeArrowheads="1"/>
              </p:cNvSpPr>
              <p:nvPr/>
            </p:nvSpPr>
            <p:spPr bwMode="auto">
              <a:xfrm>
                <a:off x="516" y="7562"/>
                <a:ext cx="6441" cy="8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50000"/>
                  </a:lnSpc>
                  <a:buFont typeface="Wingdings" panose="05000000000000000000" charset="0"/>
                  <a:buNone/>
                </a:pPr>
                <a:r>
                  <a:rPr lang="zh-CN" altLang="en-US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《大公报》</a:t>
                </a:r>
                <a:r>
                  <a:rPr lang="en-US" altLang="zh-CN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1903</a:t>
                </a:r>
                <a:r>
                  <a:rPr lang="zh-CN" altLang="en-US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lang="en-US" altLang="zh-CN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r>
                  <a:rPr lang="zh-CN" altLang="en-US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</a:t>
                </a:r>
                <a:r>
                  <a:rPr lang="en-US" altLang="zh-CN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24</a:t>
                </a:r>
                <a:r>
                  <a:rPr lang="zh-CN" altLang="en-US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日第</a:t>
                </a:r>
                <a:r>
                  <a:rPr lang="en-US" altLang="zh-CN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sz="18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版</a:t>
                </a:r>
                <a:endPara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4" y="102"/>
              <a:ext cx="1287" cy="7603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 flipH="1">
              <a:off x="11282" y="5057"/>
              <a:ext cx="2052" cy="1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5219700" y="2099310"/>
            <a:ext cx="36258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lstStyle/>
          <a:p>
            <a:pPr lvl="0" algn="l" defTabSz="914400"/>
            <a:r>
              <a:rPr 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“美国华辉电影活动影戏又到北京，借东四牌楼</a:t>
            </a:r>
            <a:r>
              <a:rPr lang="zh-CN" altLang="en-US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茶</a:t>
            </a:r>
            <a:r>
              <a:rPr 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园饭庄地方，自本月初十日开演。”</a:t>
            </a:r>
            <a:endParaRPr lang="zh-CN" sz="20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lvl="0" algn="l" defTabSz="914400"/>
            <a:r>
              <a:rPr lang="en-US" alt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      </a:t>
            </a:r>
            <a:endParaRPr lang="en-US" altLang="zh-CN" sz="20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lvl="0" algn="l" defTabSz="914400"/>
            <a:r>
              <a:rPr lang="en-US" alt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   ——</a:t>
            </a:r>
            <a:r>
              <a:rPr lang="zh-CN" altLang="en-US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《大公报》</a:t>
            </a:r>
            <a:r>
              <a:rPr lang="en-US" alt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1903</a:t>
            </a:r>
            <a:r>
              <a:rPr lang="zh-CN" altLang="en-US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8</a:t>
            </a:r>
            <a:r>
              <a:rPr lang="zh-CN" altLang="en-US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日第</a:t>
            </a:r>
            <a:r>
              <a:rPr lang="en-US" altLang="zh-CN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</a:t>
            </a:r>
            <a:r>
              <a:rPr lang="zh-CN" altLang="en-US" sz="20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版</a:t>
            </a:r>
            <a:endParaRPr lang="zh-CN" sz="20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695" y="1416050"/>
            <a:ext cx="5120640" cy="359981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“</a:t>
            </a:r>
            <a:r>
              <a:rPr lang="zh-CN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华辉电光活动影戏准于闰</a:t>
            </a:r>
            <a:r>
              <a:rPr lang="zh-CN" sz="200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五月初二日</a:t>
            </a:r>
            <a:r>
              <a:rPr lang="zh-CN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，即礼拜五起在鼓楼北玉顺茶园开演</a:t>
            </a:r>
            <a:r>
              <a:rPr lang="zh-CN" sz="200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至初五夜止</a:t>
            </a:r>
            <a:r>
              <a:rPr lang="zh-CN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。此影戏新由美国寄到，</a:t>
            </a:r>
            <a:r>
              <a:rPr lang="zh-CN" sz="200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曾在京都试演</a:t>
            </a:r>
            <a:r>
              <a:rPr lang="zh-CN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，业蒙王公大臣以及驻京各国官商大加奖许，</a:t>
            </a:r>
            <a:r>
              <a:rPr lang="zh-CN" sz="200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较之前在津城演过者大不相同</a:t>
            </a:r>
            <a:r>
              <a:rPr lang="zh-CN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其中如庚子之大沽炮台战图、菲律宾之每日交战以及各种戏术变换，诸图令人笑乐惊奇，观玩不释，诚近今第一奇观也，今特将票减售，以广见闻。幸津地，绅商早临一观，勿错失此机会也。每晚八点半钟开演。</a:t>
            </a:r>
            <a:r>
              <a:rPr lang="zh-CN" sz="200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包厢四元五角、头等客座七角、二等客座四角</a:t>
            </a:r>
            <a:r>
              <a:rPr lang="zh-CN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。华辉主人告白。</a:t>
            </a:r>
            <a:r>
              <a:rPr lang="en-US" sz="20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”</a:t>
            </a:r>
            <a:endParaRPr lang="en-US" sz="2000"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/>
      <p:bldP spid="14" grpId="0" bldLvl="0" build="allAtOnce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26260" y="3348355"/>
            <a:ext cx="309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77110" y="4872355"/>
            <a:ext cx="39776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《大公报》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1903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29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日第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版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836295" y="1482090"/>
            <a:ext cx="5080000" cy="31700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/>
            <a:r>
              <a:rPr lang="zh-CN" sz="2000" b="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“初三日晚，有友人赴玉顺茶园观看电光活动影戏，据云其间</a:t>
            </a:r>
            <a:r>
              <a:rPr lang="zh-CN" sz="2000" b="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人物活动如生</a:t>
            </a:r>
            <a:r>
              <a:rPr lang="zh-CN" sz="2000" b="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，</a:t>
            </a:r>
            <a:r>
              <a:rPr lang="zh-CN" sz="2000" b="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颇多妙趣</a:t>
            </a:r>
            <a:r>
              <a:rPr lang="zh-CN" sz="2000" b="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。有一极有趣极可笑者为男女二人坐长椅于河岸，彼此嬉戏笑乐，正在得意，从远来一着白色衣服者行至二人身后，突推二人于河中。河水破浪为之翻起，二人急起上岸，衣服尽湿，紧粘身上而水犹淋漓遍体，滴滴直流。上岸后急将长椅扶起，遂急追赶白衣人而去。此据友人所述为戏中最有妙趣者，并云其情形一如生人，绝不似假作者。因援笔志之。”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3640" y="1050290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纪活动影戏</a:t>
            </a:r>
            <a:endParaRPr lang="zh-CN" altLang="en-US" sz="240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666865" y="758825"/>
            <a:ext cx="819150" cy="4617085"/>
            <a:chOff x="11125" y="1331"/>
            <a:chExt cx="1290" cy="727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25" y="1331"/>
              <a:ext cx="1290" cy="258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40" y="3918"/>
              <a:ext cx="1260" cy="46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26260" y="3348355"/>
            <a:ext cx="309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5165" y="64770"/>
            <a:ext cx="1976755" cy="596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00275" y="4906645"/>
            <a:ext cx="382079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《大公报》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1903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日第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版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2350770" y="966470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再纪活动影戏</a:t>
            </a:r>
            <a:endParaRPr lang="zh-CN" altLang="en-US" sz="240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41070" y="1426845"/>
            <a:ext cx="5080000" cy="32918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/>
            <a:r>
              <a:rPr lang="zh-CN" sz="1600" b="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“此次电光影戏观者皆叹为得未曾有。期间如火车到站图、行客来往纷杂，或上车或下车或由车上往车下运物，其步履其动作一如真人，而且行走时或回首旁观或掉臂直行或逢人脱帽为礼，无不</a:t>
            </a:r>
            <a:r>
              <a:rPr lang="zh-CN" sz="1600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活动如生</a:t>
            </a:r>
            <a:r>
              <a:rPr lang="zh-CN" sz="1600" b="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。</a:t>
            </a:r>
            <a:r>
              <a:rPr lang="zh-CN" sz="1600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所欠缺者，言语与呼吸耳</a:t>
            </a:r>
            <a:r>
              <a:rPr lang="zh-CN" sz="1600" b="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。又如美军大战斐律宾图，其兵队或起或伏，或直逼前进，或纷纷后退，枪炮齐施浓烟滚滚。其美国旗或卷或舒回旋飘荡，其兵官或来或往，各路指挥官者一如身临战场。其他如夜半遇鬼、如勇夫斗力、如村女照相、如小孩翻跟头、如法京风景、如英皇加冕盛会等等。一切皆各，别饶生趣。其佳妙处实难以言语形容，而以夜半遇鬼一则为尤有活趣。因叹西人于游戏之事皆能出奇入妙，想入非非。其他政治工商诸大端更不待言，我中国人能无愧乎？”</a:t>
            </a:r>
            <a:endParaRPr lang="zh-CN" altLang="en-US" sz="1600" dirty="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51905" y="684530"/>
            <a:ext cx="1162050" cy="4744720"/>
            <a:chOff x="10196" y="1042"/>
            <a:chExt cx="1830" cy="747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6" y="1042"/>
              <a:ext cx="1830" cy="227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6" y="3182"/>
              <a:ext cx="1815" cy="5333"/>
            </a:xfrm>
            <a:prstGeom prst="snip1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80" y="1295400"/>
            <a:ext cx="3493770" cy="1673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90" y="2205990"/>
            <a:ext cx="2649855" cy="2698115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48310" y="880110"/>
            <a:ext cx="299910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《大公报》电影专刊</a:t>
            </a:r>
            <a:endParaRPr lang="en-US" altLang="zh-CN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95536" y="1561356"/>
            <a:ext cx="4210427" cy="18874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eaLnBrk="1" latinLnBrk="0" hangingPunct="1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1927 </a:t>
            </a:r>
            <a:r>
              <a:rPr 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 </a:t>
            </a:r>
            <a:r>
              <a:rPr lang="en-US" alt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0</a:t>
            </a:r>
            <a:r>
              <a:rPr 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 </a:t>
            </a:r>
            <a:r>
              <a:rPr 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月 </a:t>
            </a:r>
            <a:r>
              <a:rPr 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15 </a:t>
            </a:r>
            <a:r>
              <a:rPr 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日</a:t>
            </a:r>
            <a:r>
              <a:rPr lang="zh-CN" alt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创办</a:t>
            </a:r>
            <a:r>
              <a:rPr 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，初为旬刊</a:t>
            </a:r>
            <a:r>
              <a:rPr lang="zh-CN" alt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；后改为周刊；</a:t>
            </a:r>
            <a:endParaRPr lang="zh-CN" sz="14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85750" indent="-285750" eaLnBrk="1" latinLnBrk="0" hangingPunct="1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1930</a:t>
            </a:r>
            <a:r>
              <a:rPr 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  </a:t>
            </a:r>
            <a:r>
              <a:rPr lang="en-US" alt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0</a:t>
            </a:r>
            <a:r>
              <a:rPr 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 </a:t>
            </a:r>
            <a:r>
              <a:rPr 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月 </a:t>
            </a:r>
            <a:r>
              <a:rPr 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27 </a:t>
            </a:r>
            <a:r>
              <a:rPr lang="zh-CN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日，停</a:t>
            </a:r>
            <a:r>
              <a:rPr lang="zh-CN" alt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办；</a:t>
            </a:r>
            <a:endParaRPr lang="zh-CN" sz="14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latinLnBrk="0" hangingPunct="1">
              <a:lnSpc>
                <a:spcPct val="120000"/>
              </a:lnSpc>
            </a:pPr>
            <a:endParaRPr lang="en-US" altLang="zh-CN" sz="14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85750" indent="-285750" eaLnBrk="1" latinLnBrk="0" hangingPunct="1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主要内容：“电影常识”、“电影漫话”、 “读者影片观后感”、“国内外知名影星小传”、“外国电影小说译作”、 “心冷按”等等；</a:t>
            </a:r>
            <a:endParaRPr lang="en-US" altLang="zh-CN" sz="14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85750" indent="-285750" eaLnBrk="1" latinLnBrk="0" hangingPunct="1">
              <a:lnSpc>
                <a:spcPct val="120000"/>
              </a:lnSpc>
              <a:buFont typeface="Wingdings" panose="05000000000000000000" charset="0"/>
              <a:buChar char="Ø"/>
            </a:pPr>
            <a:endParaRPr lang="en-US" altLang="zh-CN" sz="14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3577580"/>
            <a:ext cx="3703955" cy="17621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326972" y="3426321"/>
            <a:ext cx="1763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“我们看见天津一般社会对电影的狂热，所以有</a:t>
            </a:r>
            <a:r>
              <a:rPr lang="en-US" altLang="zh-CN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《</a:t>
            </a:r>
            <a:r>
              <a:rPr lang="zh-CN" altLang="en-US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电影</a:t>
            </a:r>
            <a:r>
              <a:rPr lang="en-US" altLang="zh-CN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》</a:t>
            </a:r>
            <a:r>
              <a:rPr lang="zh-CN" altLang="en-US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之刊”</a:t>
            </a:r>
            <a:endParaRPr lang="zh-CN" altLang="en-US" sz="1800" dirty="0">
              <a:solidFill>
                <a:srgbClr val="80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5970" y="3577580"/>
            <a:ext cx="1704313" cy="371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主编：何心冷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77380"/>
            <a:ext cx="2057400" cy="2886075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13995" y="794385"/>
            <a:ext cx="3421901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何心冷( 1898</a:t>
            </a:r>
            <a:r>
              <a:rPr lang="en-US" altLang="zh-CN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1933</a:t>
            </a:r>
            <a:r>
              <a:rPr lang="en-US" altLang="zh-CN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10)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475" y="1417340"/>
            <a:ext cx="3156359" cy="2995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379197"/>
            <a:ext cx="2342999" cy="302593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33403" y="2929508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“我们这小小的</a:t>
            </a:r>
            <a:r>
              <a:rPr lang="en-US" altLang="zh-CN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《</a:t>
            </a:r>
            <a:r>
              <a:rPr lang="zh-CN" altLang="en-US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电影</a:t>
            </a:r>
            <a:r>
              <a:rPr lang="en-US" altLang="zh-CN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》</a:t>
            </a:r>
            <a:r>
              <a:rPr lang="zh-CN" altLang="en-US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，是想给电影观者多赐一些不含</a:t>
            </a:r>
            <a:r>
              <a:rPr lang="zh-CN" altLang="zh-CN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‘</a:t>
            </a:r>
            <a:r>
              <a:rPr lang="zh-CN" altLang="en-US" sz="1800" dirty="0">
                <a:solidFill>
                  <a:srgbClr val="8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捧’的性质的稿子，这是我们所欢迎的”</a:t>
            </a:r>
            <a:endParaRPr lang="zh-CN" altLang="en-US" sz="1800" dirty="0">
              <a:solidFill>
                <a:srgbClr val="80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WORDART_ART_GROUPID" val="c15c1f6f86f54d73ad946fa7acecbe09"/>
  <p:tag name="WORDART_ART_TYPE" val="TextPicture"/>
  <p:tag name="WORDART_ART_POSITION" val="0,262,7"/>
  <p:tag name="WORDART_ART_TEXTS" val="星期五画报,5;天津商报每日画刊,8;银线画报,5;国风画报,4;北洋画报,15;天津华北画报,6;美丽画报,4;益世报,13;玫瑰画报,4;天津画报,4;文艺俱乐部,5;女星,2;京津画报副刊,6;美术戏剧电影音乐半月刊,11;春柳,2;游艺画刊,4;电影与文艺,5;电影周刊,14;天津杂志,4;大公报,12;星期六画报,5;星期日画报,5;时代生活,4"/>
  <p:tag name="WORDART_ART_PARAMS" val="False,,553496,333,10,SimHei,黑体,1,0.9,400,200,294,1,#FFDE003A,#BDC2E6;#BB9BDF;#6246A4;#560F45;#B474B9;#626DB3;#63ACC1;#AB5A98"/>
</p:tagLst>
</file>

<file path=ppt/tags/tag2.xml><?xml version="1.0" encoding="utf-8"?>
<p:tagLst xmlns:p="http://schemas.openxmlformats.org/presentationml/2006/main">
  <p:tag name="WORDART_ART_GROUPID" val="80bd2d95bc9b477a89a4dbf55bdd21dd"/>
  <p:tag name="WORDART_ART_TYPE" val="TextPicture"/>
  <p:tag name="WORDART_ART_POSITION" val="0,281,103"/>
  <p:tag name="WORDART_ART_TEXTS" val="公司历史与沿革,1;经营策略与营销手段,1;影讯、剧照与明星动态,1;大量的电影广告,1"/>
  <p:tag name="WORDART_ART_PARAMS" val="False,,553141,333,10,Microsoft Yahei,微软雅黑,1,0.9,400,200,51,1,,#15A697;#F8A844;#F25151"/>
</p:tagLst>
</file>

<file path=ppt/tags/tag3.xml><?xml version="1.0" encoding="utf-8"?>
<p:tagLst xmlns:p="http://schemas.openxmlformats.org/presentationml/2006/main">
  <p:tag name="KSO_WM_SLIDE_MODEL_TYPE" val="timeline"/>
</p:tagLst>
</file>

<file path=ppt/tags/tag4.xml><?xml version="1.0" encoding="utf-8"?>
<p:tagLst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1588</Words>
  <Application>WPS 演示</Application>
  <PresentationFormat>全屏显示(16:10)</PresentationFormat>
  <Paragraphs>78</Paragraphs>
  <Slides>16</Slides>
  <Notes>50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Calibri Light</vt:lpstr>
      <vt:lpstr>Cambria</vt:lpstr>
      <vt:lpstr>微软雅黑</vt:lpstr>
      <vt:lpstr>Wingdings</vt:lpstr>
      <vt:lpstr>隶书</vt:lpstr>
      <vt:lpstr>Arial Unicode MS</vt:lpstr>
      <vt:lpstr>华文楷体</vt:lpstr>
      <vt:lpstr>华文隶书</vt:lpstr>
      <vt:lpstr>黑体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777</cp:revision>
  <dcterms:created xsi:type="dcterms:W3CDTF">2016-02-02T01:15:00Z</dcterms:created>
  <dcterms:modified xsi:type="dcterms:W3CDTF">2019-06-24T09:28:16Z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