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333" r:id="rId4"/>
    <p:sldId id="336" r:id="rId5"/>
    <p:sldId id="424" r:id="rId6"/>
    <p:sldId id="425" r:id="rId8"/>
    <p:sldId id="426" r:id="rId9"/>
    <p:sldId id="400" r:id="rId10"/>
    <p:sldId id="423" r:id="rId11"/>
    <p:sldId id="346" r:id="rId12"/>
    <p:sldId id="353" r:id="rId13"/>
    <p:sldId id="352" r:id="rId14"/>
    <p:sldId id="354" r:id="rId15"/>
    <p:sldId id="356" r:id="rId16"/>
    <p:sldId id="399" r:id="rId17"/>
    <p:sldId id="365" r:id="rId18"/>
    <p:sldId id="393" r:id="rId19"/>
    <p:sldId id="392" r:id="rId20"/>
    <p:sldId id="394" r:id="rId21"/>
    <p:sldId id="396" r:id="rId22"/>
    <p:sldId id="397" r:id="rId23"/>
    <p:sldId id="398" r:id="rId24"/>
    <p:sldId id="357" r:id="rId25"/>
    <p:sldId id="358" r:id="rId26"/>
    <p:sldId id="359" r:id="rId27"/>
    <p:sldId id="363" r:id="rId28"/>
    <p:sldId id="364" r:id="rId29"/>
    <p:sldId id="430" r:id="rId30"/>
    <p:sldId id="431" r:id="rId31"/>
    <p:sldId id="429" r:id="rId32"/>
    <p:sldId id="437" r:id="rId33"/>
    <p:sldId id="401" r:id="rId34"/>
    <p:sldId id="395" r:id="rId35"/>
    <p:sldId id="366" r:id="rId36"/>
    <p:sldId id="367" r:id="rId37"/>
    <p:sldId id="404" r:id="rId38"/>
    <p:sldId id="368" r:id="rId39"/>
    <p:sldId id="372" r:id="rId40"/>
    <p:sldId id="377" r:id="rId41"/>
    <p:sldId id="369" r:id="rId42"/>
    <p:sldId id="374" r:id="rId43"/>
    <p:sldId id="371" r:id="rId44"/>
    <p:sldId id="370" r:id="rId45"/>
    <p:sldId id="373" r:id="rId46"/>
    <p:sldId id="265" r:id="rId47"/>
    <p:sldId id="267" r:id="rId48"/>
    <p:sldId id="268" r:id="rId49"/>
    <p:sldId id="281" r:id="rId50"/>
    <p:sldId id="282" r:id="rId51"/>
    <p:sldId id="286" r:id="rId52"/>
    <p:sldId id="269" r:id="rId53"/>
    <p:sldId id="272" r:id="rId54"/>
    <p:sldId id="416" r:id="rId55"/>
    <p:sldId id="402" r:id="rId56"/>
    <p:sldId id="273" r:id="rId57"/>
    <p:sldId id="415" r:id="rId58"/>
    <p:sldId id="417" r:id="rId59"/>
    <p:sldId id="382" r:id="rId60"/>
    <p:sldId id="383" r:id="rId61"/>
    <p:sldId id="384" r:id="rId62"/>
    <p:sldId id="385" r:id="rId63"/>
    <p:sldId id="387" r:id="rId64"/>
    <p:sldId id="388" r:id="rId65"/>
    <p:sldId id="389" r:id="rId66"/>
    <p:sldId id="276" r:id="rId67"/>
    <p:sldId id="277" r:id="rId68"/>
    <p:sldId id="405" r:id="rId69"/>
    <p:sldId id="406" r:id="rId70"/>
    <p:sldId id="407" r:id="rId71"/>
    <p:sldId id="408" r:id="rId72"/>
    <p:sldId id="409" r:id="rId73"/>
    <p:sldId id="321" r:id="rId74"/>
    <p:sldId id="322" r:id="rId75"/>
    <p:sldId id="323" r:id="rId76"/>
    <p:sldId id="319" r:id="rId77"/>
    <p:sldId id="320" r:id="rId78"/>
    <p:sldId id="422" r:id="rId79"/>
    <p:sldId id="418" r:id="rId80"/>
    <p:sldId id="420" r:id="rId81"/>
    <p:sldId id="441" r:id="rId82"/>
    <p:sldId id="442" r:id="rId83"/>
    <p:sldId id="421" r:id="rId84"/>
    <p:sldId id="332" r:id="rId8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82"/>
  </p:normalViewPr>
  <p:slideViewPr>
    <p:cSldViewPr showGuides="1">
      <p:cViewPr varScale="1">
        <p:scale>
          <a:sx n="71" d="100"/>
          <a:sy n="71" d="100"/>
        </p:scale>
        <p:origin x="-1134" y="-84"/>
      </p:cViewPr>
      <p:guideLst>
        <p:guide orient="horz" pos="2124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8" Type="http://schemas.openxmlformats.org/officeDocument/2006/relationships/tableStyles" Target="tableStyles.xml"/><Relationship Id="rId87" Type="http://schemas.openxmlformats.org/officeDocument/2006/relationships/viewProps" Target="viewProps.xml"/><Relationship Id="rId86" Type="http://schemas.openxmlformats.org/officeDocument/2006/relationships/presProps" Target="presProps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983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003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2"/>
          <p:cNvSpPr/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186976 w 546"/>
              <a:gd name="T1" fmla="*/ 32504 h 497"/>
              <a:gd name="T2" fmla="*/ 89423 w 546"/>
              <a:gd name="T3" fmla="*/ 576943 h 497"/>
              <a:gd name="T4" fmla="*/ 203235 w 546"/>
              <a:gd name="T5" fmla="*/ 3193501 h 497"/>
              <a:gd name="T6" fmla="*/ 438987 w 546"/>
              <a:gd name="T7" fmla="*/ 3713562 h 497"/>
              <a:gd name="T8" fmla="*/ 1284445 w 546"/>
              <a:gd name="T9" fmla="*/ 3916711 h 497"/>
              <a:gd name="T10" fmla="*/ 1658397 w 546"/>
              <a:gd name="T11" fmla="*/ 4022348 h 497"/>
              <a:gd name="T12" fmla="*/ 4227286 w 546"/>
              <a:gd name="T13" fmla="*/ 3859829 h 497"/>
              <a:gd name="T14" fmla="*/ 4332968 w 546"/>
              <a:gd name="T15" fmla="*/ 1357035 h 497"/>
              <a:gd name="T16" fmla="*/ 2999747 w 546"/>
              <a:gd name="T17" fmla="*/ 130015 h 497"/>
              <a:gd name="T18" fmla="*/ 2024220 w 546"/>
              <a:gd name="T19" fmla="*/ 235653 h 497"/>
              <a:gd name="T20" fmla="*/ 1609620 w 546"/>
              <a:gd name="T21" fmla="*/ 89386 h 497"/>
              <a:gd name="T22" fmla="*/ 1227539 w 546"/>
              <a:gd name="T23" fmla="*/ 16252 h 497"/>
              <a:gd name="T24" fmla="*/ 186976 w 546"/>
              <a:gd name="T25" fmla="*/ 32504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Group 3"/>
          <p:cNvGrpSpPr/>
          <p:nvPr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255" name="Freeform 4"/>
            <p:cNvSpPr/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359 w 97"/>
                <a:gd name="T1" fmla="*/ 126 h 37"/>
                <a:gd name="T2" fmla="*/ 460 w 97"/>
                <a:gd name="T3" fmla="*/ 101 h 37"/>
                <a:gd name="T4" fmla="*/ 465 w 97"/>
                <a:gd name="T5" fmla="*/ 86 h 37"/>
                <a:gd name="T6" fmla="*/ 445 w 97"/>
                <a:gd name="T7" fmla="*/ 0 h 37"/>
                <a:gd name="T8" fmla="*/ 126 w 97"/>
                <a:gd name="T9" fmla="*/ 0 h 37"/>
                <a:gd name="T10" fmla="*/ 51 w 97"/>
                <a:gd name="T11" fmla="*/ 111 h 37"/>
                <a:gd name="T12" fmla="*/ 359 w 97"/>
                <a:gd name="T13" fmla="*/ 12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548 w 585"/>
                <a:gd name="T1" fmla="*/ 5 h 534"/>
                <a:gd name="T2" fmla="*/ 794 w 585"/>
                <a:gd name="T3" fmla="*/ 0 h 534"/>
                <a:gd name="T4" fmla="*/ 1138 w 585"/>
                <a:gd name="T5" fmla="*/ 106 h 534"/>
                <a:gd name="T6" fmla="*/ 880 w 585"/>
                <a:gd name="T7" fmla="*/ 197 h 534"/>
                <a:gd name="T8" fmla="*/ 1047 w 585"/>
                <a:gd name="T9" fmla="*/ 359 h 534"/>
                <a:gd name="T10" fmla="*/ 374 w 585"/>
                <a:gd name="T11" fmla="*/ 303 h 534"/>
                <a:gd name="T12" fmla="*/ 131 w 585"/>
                <a:gd name="T13" fmla="*/ 318 h 534"/>
                <a:gd name="T14" fmla="*/ 1006 w 585"/>
                <a:gd name="T15" fmla="*/ 2461 h 534"/>
                <a:gd name="T16" fmla="*/ 728 w 585"/>
                <a:gd name="T17" fmla="*/ 1724 h 534"/>
                <a:gd name="T18" fmla="*/ 531 w 585"/>
                <a:gd name="T19" fmla="*/ 1900 h 534"/>
                <a:gd name="T20" fmla="*/ 475 w 585"/>
                <a:gd name="T21" fmla="*/ 2199 h 534"/>
                <a:gd name="T22" fmla="*/ 627 w 585"/>
                <a:gd name="T23" fmla="*/ 1339 h 534"/>
                <a:gd name="T24" fmla="*/ 774 w 585"/>
                <a:gd name="T25" fmla="*/ 1152 h 534"/>
                <a:gd name="T26" fmla="*/ 1057 w 585"/>
                <a:gd name="T27" fmla="*/ 1198 h 534"/>
                <a:gd name="T28" fmla="*/ 951 w 585"/>
                <a:gd name="T29" fmla="*/ 1547 h 534"/>
                <a:gd name="T30" fmla="*/ 971 w 585"/>
                <a:gd name="T31" fmla="*/ 1996 h 534"/>
                <a:gd name="T32" fmla="*/ 2604 w 585"/>
                <a:gd name="T33" fmla="*/ 2441 h 534"/>
                <a:gd name="T34" fmla="*/ 2296 w 585"/>
                <a:gd name="T35" fmla="*/ 2158 h 534"/>
                <a:gd name="T36" fmla="*/ 2149 w 585"/>
                <a:gd name="T37" fmla="*/ 1744 h 534"/>
                <a:gd name="T38" fmla="*/ 2002 w 585"/>
                <a:gd name="T39" fmla="*/ 1365 h 534"/>
                <a:gd name="T40" fmla="*/ 2326 w 585"/>
                <a:gd name="T41" fmla="*/ 1294 h 534"/>
                <a:gd name="T42" fmla="*/ 2058 w 585"/>
                <a:gd name="T43" fmla="*/ 1127 h 534"/>
                <a:gd name="T44" fmla="*/ 2220 w 585"/>
                <a:gd name="T45" fmla="*/ 1142 h 534"/>
                <a:gd name="T46" fmla="*/ 2215 w 585"/>
                <a:gd name="T47" fmla="*/ 1056 h 534"/>
                <a:gd name="T48" fmla="*/ 1901 w 585"/>
                <a:gd name="T49" fmla="*/ 1066 h 534"/>
                <a:gd name="T50" fmla="*/ 1805 w 585"/>
                <a:gd name="T51" fmla="*/ 1734 h 534"/>
                <a:gd name="T52" fmla="*/ 1755 w 585"/>
                <a:gd name="T53" fmla="*/ 1162 h 534"/>
                <a:gd name="T54" fmla="*/ 1674 w 585"/>
                <a:gd name="T55" fmla="*/ 920 h 534"/>
                <a:gd name="T56" fmla="*/ 1755 w 585"/>
                <a:gd name="T57" fmla="*/ 687 h 534"/>
                <a:gd name="T58" fmla="*/ 1714 w 585"/>
                <a:gd name="T59" fmla="*/ 500 h 534"/>
                <a:gd name="T60" fmla="*/ 1674 w 585"/>
                <a:gd name="T61" fmla="*/ 313 h 534"/>
                <a:gd name="T62" fmla="*/ 1866 w 585"/>
                <a:gd name="T63" fmla="*/ 521 h 534"/>
                <a:gd name="T64" fmla="*/ 2098 w 585"/>
                <a:gd name="T65" fmla="*/ 238 h 534"/>
                <a:gd name="T66" fmla="*/ 2068 w 585"/>
                <a:gd name="T67" fmla="*/ 480 h 534"/>
                <a:gd name="T68" fmla="*/ 2028 w 585"/>
                <a:gd name="T69" fmla="*/ 657 h 534"/>
                <a:gd name="T70" fmla="*/ 2028 w 585"/>
                <a:gd name="T71" fmla="*/ 915 h 534"/>
                <a:gd name="T72" fmla="*/ 2821 w 585"/>
                <a:gd name="T73" fmla="*/ 915 h 534"/>
                <a:gd name="T74" fmla="*/ 2801 w 585"/>
                <a:gd name="T75" fmla="*/ 384 h 534"/>
                <a:gd name="T76" fmla="*/ 1259 w 585"/>
                <a:gd name="T77" fmla="*/ 349 h 534"/>
                <a:gd name="T78" fmla="*/ 1482 w 585"/>
                <a:gd name="T79" fmla="*/ 470 h 534"/>
                <a:gd name="T80" fmla="*/ 865 w 585"/>
                <a:gd name="T81" fmla="*/ 986 h 534"/>
                <a:gd name="T82" fmla="*/ 349 w 585"/>
                <a:gd name="T83" fmla="*/ 495 h 534"/>
                <a:gd name="T84" fmla="*/ 966 w 585"/>
                <a:gd name="T85" fmla="*/ 536 h 534"/>
                <a:gd name="T86" fmla="*/ 1112 w 585"/>
                <a:gd name="T87" fmla="*/ 531 h 534"/>
                <a:gd name="T88" fmla="*/ 1527 w 585"/>
                <a:gd name="T89" fmla="*/ 612 h 534"/>
                <a:gd name="T90" fmla="*/ 1396 w 585"/>
                <a:gd name="T91" fmla="*/ 1294 h 534"/>
                <a:gd name="T92" fmla="*/ 1315 w 585"/>
                <a:gd name="T93" fmla="*/ 692 h 534"/>
                <a:gd name="T94" fmla="*/ 865 w 585"/>
                <a:gd name="T95" fmla="*/ 986 h 534"/>
                <a:gd name="T96" fmla="*/ 1128 w 585"/>
                <a:gd name="T97" fmla="*/ 1137 h 534"/>
                <a:gd name="T98" fmla="*/ 1249 w 585"/>
                <a:gd name="T99" fmla="*/ 799 h 534"/>
                <a:gd name="T100" fmla="*/ 1648 w 585"/>
                <a:gd name="T101" fmla="*/ 1476 h 534"/>
                <a:gd name="T102" fmla="*/ 1087 w 585"/>
                <a:gd name="T103" fmla="*/ 1622 h 534"/>
                <a:gd name="T104" fmla="*/ 1562 w 585"/>
                <a:gd name="T105" fmla="*/ 1400 h 534"/>
                <a:gd name="T106" fmla="*/ 1608 w 585"/>
                <a:gd name="T107" fmla="*/ 672 h 534"/>
                <a:gd name="T108" fmla="*/ 1583 w 585"/>
                <a:gd name="T109" fmla="*/ 1077 h 534"/>
                <a:gd name="T110" fmla="*/ 1512 w 585"/>
                <a:gd name="T111" fmla="*/ 728 h 534"/>
                <a:gd name="T112" fmla="*/ 2564 w 585"/>
                <a:gd name="T113" fmla="*/ 905 h 534"/>
                <a:gd name="T114" fmla="*/ 2331 w 585"/>
                <a:gd name="T115" fmla="*/ 819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Freeform 6"/>
            <p:cNvSpPr/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03 w 47"/>
                <a:gd name="T1" fmla="*/ 76 h 56"/>
                <a:gd name="T2" fmla="*/ 137 w 47"/>
                <a:gd name="T3" fmla="*/ 283 h 56"/>
                <a:gd name="T4" fmla="*/ 203 w 47"/>
                <a:gd name="T5" fmla="*/ 7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Freeform 7"/>
            <p:cNvSpPr/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96 w 41"/>
                <a:gd name="T1" fmla="*/ 136 h 75"/>
                <a:gd name="T2" fmla="*/ 61 w 41"/>
                <a:gd name="T3" fmla="*/ 349 h 75"/>
                <a:gd name="T4" fmla="*/ 203 w 41"/>
                <a:gd name="T5" fmla="*/ 227 h 75"/>
                <a:gd name="T6" fmla="*/ 188 w 41"/>
                <a:gd name="T7" fmla="*/ 121 h 75"/>
                <a:gd name="T8" fmla="*/ 96 w 41"/>
                <a:gd name="T9" fmla="*/ 13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Freeform 8"/>
            <p:cNvSpPr/>
            <p:nvPr/>
          </p:nvSpPr>
          <p:spPr bwMode="auto">
            <a:xfrm>
              <a:off x="3272" y="645"/>
              <a:ext cx="662" cy="318"/>
            </a:xfrm>
            <a:custGeom>
              <a:avLst/>
              <a:gdLst>
                <a:gd name="T0" fmla="*/ 561 w 135"/>
                <a:gd name="T1" fmla="*/ 20 h 63"/>
                <a:gd name="T2" fmla="*/ 120 w 135"/>
                <a:gd name="T3" fmla="*/ 20 h 63"/>
                <a:gd name="T4" fmla="*/ 10 w 135"/>
                <a:gd name="T5" fmla="*/ 126 h 63"/>
                <a:gd name="T6" fmla="*/ 300 w 135"/>
                <a:gd name="T7" fmla="*/ 293 h 63"/>
                <a:gd name="T8" fmla="*/ 481 w 135"/>
                <a:gd name="T9" fmla="*/ 273 h 63"/>
                <a:gd name="T10" fmla="*/ 566 w 135"/>
                <a:gd name="T11" fmla="*/ 268 h 63"/>
                <a:gd name="T12" fmla="*/ 561 w 135"/>
                <a:gd name="T13" fmla="*/ 2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Freeform 9"/>
            <p:cNvSpPr/>
            <p:nvPr/>
          </p:nvSpPr>
          <p:spPr bwMode="auto">
            <a:xfrm>
              <a:off x="4046" y="1545"/>
              <a:ext cx="506" cy="516"/>
            </a:xfrm>
            <a:custGeom>
              <a:avLst/>
              <a:gdLst>
                <a:gd name="T0" fmla="*/ 343 w 97"/>
                <a:gd name="T1" fmla="*/ 25 h 102"/>
                <a:gd name="T2" fmla="*/ 159 w 97"/>
                <a:gd name="T3" fmla="*/ 25 h 102"/>
                <a:gd name="T4" fmla="*/ 61 w 97"/>
                <a:gd name="T5" fmla="*/ 288 h 102"/>
                <a:gd name="T6" fmla="*/ 405 w 97"/>
                <a:gd name="T7" fmla="*/ 314 h 102"/>
                <a:gd name="T8" fmla="*/ 343 w 97"/>
                <a:gd name="T9" fmla="*/ 25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Freeform 10"/>
            <p:cNvSpPr/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76 w 99"/>
                <a:gd name="T1" fmla="*/ 0 h 19"/>
                <a:gd name="T2" fmla="*/ 202 w 99"/>
                <a:gd name="T3" fmla="*/ 76 h 19"/>
                <a:gd name="T4" fmla="*/ 76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Freeform 11"/>
            <p:cNvSpPr/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106 w 76"/>
                <a:gd name="T1" fmla="*/ 187 h 47"/>
                <a:gd name="T2" fmla="*/ 355 w 76"/>
                <a:gd name="T3" fmla="*/ 86 h 47"/>
                <a:gd name="T4" fmla="*/ 243 w 76"/>
                <a:gd name="T5" fmla="*/ 15 h 47"/>
                <a:gd name="T6" fmla="*/ 96 w 76"/>
                <a:gd name="T7" fmla="*/ 161 h 47"/>
                <a:gd name="T8" fmla="*/ 106 w 76"/>
                <a:gd name="T9" fmla="*/ 18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Freeform 12"/>
            <p:cNvSpPr/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364 w 82"/>
                <a:gd name="T1" fmla="*/ 30 h 37"/>
                <a:gd name="T2" fmla="*/ 121 w 82"/>
                <a:gd name="T3" fmla="*/ 86 h 37"/>
                <a:gd name="T4" fmla="*/ 86 w 82"/>
                <a:gd name="T5" fmla="*/ 131 h 37"/>
                <a:gd name="T6" fmla="*/ 385 w 82"/>
                <a:gd name="T7" fmla="*/ 116 h 37"/>
                <a:gd name="T8" fmla="*/ 415 w 82"/>
                <a:gd name="T9" fmla="*/ 101 h 37"/>
                <a:gd name="T10" fmla="*/ 415 w 82"/>
                <a:gd name="T11" fmla="*/ 0 h 37"/>
                <a:gd name="T12" fmla="*/ 364 w 82"/>
                <a:gd name="T13" fmla="*/ 3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Freeform 13"/>
            <p:cNvSpPr/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106 w 138"/>
                <a:gd name="T1" fmla="*/ 5 h 33"/>
                <a:gd name="T2" fmla="*/ 40 w 138"/>
                <a:gd name="T3" fmla="*/ 71 h 33"/>
                <a:gd name="T4" fmla="*/ 288 w 138"/>
                <a:gd name="T5" fmla="*/ 111 h 33"/>
                <a:gd name="T6" fmla="*/ 592 w 138"/>
                <a:gd name="T7" fmla="*/ 116 h 33"/>
                <a:gd name="T8" fmla="*/ 577 w 138"/>
                <a:gd name="T9" fmla="*/ 40 h 33"/>
                <a:gd name="T10" fmla="*/ 415 w 138"/>
                <a:gd name="T11" fmla="*/ 15 h 33"/>
                <a:gd name="T12" fmla="*/ 106 w 138"/>
                <a:gd name="T13" fmla="*/ 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Freeform 14"/>
            <p:cNvSpPr/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496 w 112"/>
                <a:gd name="T1" fmla="*/ 96 h 29"/>
                <a:gd name="T2" fmla="*/ 521 w 112"/>
                <a:gd name="T3" fmla="*/ 20 h 29"/>
                <a:gd name="T4" fmla="*/ 375 w 112"/>
                <a:gd name="T5" fmla="*/ 50 h 29"/>
                <a:gd name="T6" fmla="*/ 182 w 112"/>
                <a:gd name="T7" fmla="*/ 30 h 29"/>
                <a:gd name="T8" fmla="*/ 10 w 112"/>
                <a:gd name="T9" fmla="*/ 20 h 29"/>
                <a:gd name="T10" fmla="*/ 496 w 112"/>
                <a:gd name="T11" fmla="*/ 9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Freeform 15"/>
            <p:cNvSpPr/>
            <p:nvPr/>
          </p:nvSpPr>
          <p:spPr bwMode="auto">
            <a:xfrm>
              <a:off x="5042" y="1656"/>
              <a:ext cx="584" cy="480"/>
            </a:xfrm>
            <a:custGeom>
              <a:avLst/>
              <a:gdLst>
                <a:gd name="T0" fmla="*/ 15 w 115"/>
                <a:gd name="T1" fmla="*/ 268 h 95"/>
                <a:gd name="T2" fmla="*/ 132 w 115"/>
                <a:gd name="T3" fmla="*/ 273 h 95"/>
                <a:gd name="T4" fmla="*/ 254 w 115"/>
                <a:gd name="T5" fmla="*/ 389 h 95"/>
                <a:gd name="T6" fmla="*/ 300 w 115"/>
                <a:gd name="T7" fmla="*/ 424 h 95"/>
                <a:gd name="T8" fmla="*/ 411 w 115"/>
                <a:gd name="T9" fmla="*/ 263 h 95"/>
                <a:gd name="T10" fmla="*/ 564 w 115"/>
                <a:gd name="T11" fmla="*/ 263 h 95"/>
                <a:gd name="T12" fmla="*/ 401 w 115"/>
                <a:gd name="T13" fmla="*/ 136 h 95"/>
                <a:gd name="T14" fmla="*/ 188 w 115"/>
                <a:gd name="T15" fmla="*/ 81 h 95"/>
                <a:gd name="T16" fmla="*/ 61 w 115"/>
                <a:gd name="T17" fmla="*/ 207 h 95"/>
                <a:gd name="T18" fmla="*/ 15 w 115"/>
                <a:gd name="T19" fmla="*/ 268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Freeform 16"/>
            <p:cNvSpPr/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58 w 65"/>
                <a:gd name="T1" fmla="*/ 202 h 169"/>
                <a:gd name="T2" fmla="*/ 111 w 65"/>
                <a:gd name="T3" fmla="*/ 248 h 169"/>
                <a:gd name="T4" fmla="*/ 111 w 65"/>
                <a:gd name="T5" fmla="*/ 298 h 169"/>
                <a:gd name="T6" fmla="*/ 253 w 65"/>
                <a:gd name="T7" fmla="*/ 455 h 169"/>
                <a:gd name="T8" fmla="*/ 172 w 65"/>
                <a:gd name="T9" fmla="*/ 596 h 169"/>
                <a:gd name="T10" fmla="*/ 0 w 65"/>
                <a:gd name="T11" fmla="*/ 748 h 169"/>
                <a:gd name="T12" fmla="*/ 86 w 65"/>
                <a:gd name="T13" fmla="*/ 783 h 169"/>
                <a:gd name="T14" fmla="*/ 238 w 65"/>
                <a:gd name="T15" fmla="*/ 839 h 169"/>
                <a:gd name="T16" fmla="*/ 319 w 65"/>
                <a:gd name="T17" fmla="*/ 819 h 169"/>
                <a:gd name="T18" fmla="*/ 329 w 65"/>
                <a:gd name="T19" fmla="*/ 0 h 169"/>
                <a:gd name="T20" fmla="*/ 258 w 65"/>
                <a:gd name="T21" fmla="*/ 202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2" name="Group 17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69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2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1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2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3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4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5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6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7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9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0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2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3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4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5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6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7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9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0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1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4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5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6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7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1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2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3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4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3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4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5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6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7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8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2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3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4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5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6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0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1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2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3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4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5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6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7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8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Freeform 162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5 h 2"/>
                <a:gd name="T2" fmla="*/ 0 w 4"/>
                <a:gd name="T3" fmla="*/ 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3" name="Group 168"/>
          <p:cNvGrpSpPr/>
          <p:nvPr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415" name="Freeform 16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151 w 41"/>
                <a:gd name="T1" fmla="*/ 61 h 16"/>
                <a:gd name="T2" fmla="*/ 187 w 41"/>
                <a:gd name="T3" fmla="*/ 51 h 16"/>
                <a:gd name="T4" fmla="*/ 192 w 41"/>
                <a:gd name="T5" fmla="*/ 46 h 16"/>
                <a:gd name="T6" fmla="*/ 157 w 41"/>
                <a:gd name="T7" fmla="*/ 5 h 16"/>
                <a:gd name="T8" fmla="*/ 40 w 41"/>
                <a:gd name="T9" fmla="*/ 56 h 16"/>
                <a:gd name="T10" fmla="*/ 151 w 41"/>
                <a:gd name="T11" fmla="*/ 6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" name="Freeform 17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824 w 210"/>
                <a:gd name="T1" fmla="*/ 784 h 193"/>
                <a:gd name="T2" fmla="*/ 769 w 210"/>
                <a:gd name="T3" fmla="*/ 632 h 193"/>
                <a:gd name="T4" fmla="*/ 718 w 210"/>
                <a:gd name="T5" fmla="*/ 501 h 193"/>
                <a:gd name="T6" fmla="*/ 834 w 210"/>
                <a:gd name="T7" fmla="*/ 470 h 193"/>
                <a:gd name="T8" fmla="*/ 738 w 210"/>
                <a:gd name="T9" fmla="*/ 415 h 193"/>
                <a:gd name="T10" fmla="*/ 794 w 210"/>
                <a:gd name="T11" fmla="*/ 420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2 h 193"/>
                <a:gd name="T18" fmla="*/ 627 w 210"/>
                <a:gd name="T19" fmla="*/ 425 h 193"/>
                <a:gd name="T20" fmla="*/ 597 w 210"/>
                <a:gd name="T21" fmla="*/ 339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3 h 193"/>
                <a:gd name="T36" fmla="*/ 728 w 210"/>
                <a:gd name="T37" fmla="*/ 339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2 h 193"/>
                <a:gd name="T54" fmla="*/ 308 w 210"/>
                <a:gd name="T55" fmla="*/ 738 h 193"/>
                <a:gd name="T56" fmla="*/ 228 w 210"/>
                <a:gd name="T57" fmla="*/ 673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5 h 193"/>
                <a:gd name="T64" fmla="*/ 339 w 210"/>
                <a:gd name="T65" fmla="*/ 420 h 193"/>
                <a:gd name="T66" fmla="*/ 359 w 210"/>
                <a:gd name="T67" fmla="*/ 480 h 193"/>
                <a:gd name="T68" fmla="*/ 308 w 210"/>
                <a:gd name="T69" fmla="*/ 612 h 193"/>
                <a:gd name="T70" fmla="*/ 460 w 210"/>
                <a:gd name="T71" fmla="*/ 910 h 193"/>
                <a:gd name="T72" fmla="*/ 941 w 210"/>
                <a:gd name="T73" fmla="*/ 839 h 193"/>
                <a:gd name="T74" fmla="*/ 920 w 210"/>
                <a:gd name="T75" fmla="*/ 334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8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5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6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7" name="Freeform 17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71 w 17"/>
                <a:gd name="T1" fmla="*/ 26 h 20"/>
                <a:gd name="T2" fmla="*/ 46 w 17"/>
                <a:gd name="T3" fmla="*/ 102 h 20"/>
                <a:gd name="T4" fmla="*/ 71 w 17"/>
                <a:gd name="T5" fmla="*/ 2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8" name="Freeform 17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" name="Freeform 17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5 h 23"/>
                <a:gd name="T6" fmla="*/ 111 w 48"/>
                <a:gd name="T7" fmla="*/ 106 h 23"/>
                <a:gd name="T8" fmla="*/ 172 w 48"/>
                <a:gd name="T9" fmla="*/ 101 h 23"/>
                <a:gd name="T10" fmla="*/ 203 w 48"/>
                <a:gd name="T11" fmla="*/ 96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" name="Freeform 17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" name="Freeform 17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6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" name="Freeform 17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36 w 27"/>
                <a:gd name="T1" fmla="*/ 66 h 16"/>
                <a:gd name="T2" fmla="*/ 127 w 27"/>
                <a:gd name="T3" fmla="*/ 30 h 16"/>
                <a:gd name="T4" fmla="*/ 86 w 27"/>
                <a:gd name="T5" fmla="*/ 5 h 16"/>
                <a:gd name="T6" fmla="*/ 36 w 27"/>
                <a:gd name="T7" fmla="*/ 56 h 16"/>
                <a:gd name="T8" fmla="*/ 36 w 27"/>
                <a:gd name="T9" fmla="*/ 6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3" name="Freeform 17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1 h 17"/>
                <a:gd name="T4" fmla="*/ 30 w 35"/>
                <a:gd name="T5" fmla="*/ 66 h 17"/>
                <a:gd name="T6" fmla="*/ 137 w 35"/>
                <a:gd name="T7" fmla="*/ 61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" name="Freeform 17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02 w 49"/>
                <a:gd name="T1" fmla="*/ 15 h 12"/>
                <a:gd name="T2" fmla="*/ 147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8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" name="Freeform 17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188 w 40"/>
                <a:gd name="T1" fmla="*/ 10 h 11"/>
                <a:gd name="T2" fmla="*/ 132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8 w 40"/>
                <a:gd name="T9" fmla="*/ 41 h 11"/>
                <a:gd name="T10" fmla="*/ 188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" name="Freeform 18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141 w 41"/>
                <a:gd name="T1" fmla="*/ 46 h 34"/>
                <a:gd name="T2" fmla="*/ 66 w 41"/>
                <a:gd name="T3" fmla="*/ 30 h 34"/>
                <a:gd name="T4" fmla="*/ 20 w 41"/>
                <a:gd name="T5" fmla="*/ 76 h 34"/>
                <a:gd name="T6" fmla="*/ 5 w 41"/>
                <a:gd name="T7" fmla="*/ 96 h 34"/>
                <a:gd name="T8" fmla="*/ 45 w 41"/>
                <a:gd name="T9" fmla="*/ 96 h 34"/>
                <a:gd name="T10" fmla="*/ 86 w 41"/>
                <a:gd name="T11" fmla="*/ 137 h 34"/>
                <a:gd name="T12" fmla="*/ 106 w 41"/>
                <a:gd name="T13" fmla="*/ 152 h 34"/>
                <a:gd name="T14" fmla="*/ 146 w 41"/>
                <a:gd name="T15" fmla="*/ 96 h 34"/>
                <a:gd name="T16" fmla="*/ 197 w 41"/>
                <a:gd name="T17" fmla="*/ 96 h 34"/>
                <a:gd name="T18" fmla="*/ 141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" name="Freeform 18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6 h 63"/>
                <a:gd name="T4" fmla="*/ 35 w 25"/>
                <a:gd name="T5" fmla="*/ 101 h 63"/>
                <a:gd name="T6" fmla="*/ 35 w 25"/>
                <a:gd name="T7" fmla="*/ 116 h 63"/>
                <a:gd name="T8" fmla="*/ 86 w 25"/>
                <a:gd name="T9" fmla="*/ 172 h 63"/>
                <a:gd name="T10" fmla="*/ 60 w 25"/>
                <a:gd name="T11" fmla="*/ 227 h 63"/>
                <a:gd name="T12" fmla="*/ 0 w 25"/>
                <a:gd name="T13" fmla="*/ 278 h 63"/>
                <a:gd name="T14" fmla="*/ 25 w 25"/>
                <a:gd name="T15" fmla="*/ 293 h 63"/>
                <a:gd name="T16" fmla="*/ 81 w 25"/>
                <a:gd name="T17" fmla="*/ 313 h 63"/>
                <a:gd name="T18" fmla="*/ 116 w 25"/>
                <a:gd name="T19" fmla="*/ 288 h 63"/>
                <a:gd name="T20" fmla="*/ 126 w 25"/>
                <a:gd name="T21" fmla="*/ 71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355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359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28" name="Rectangle 1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8400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1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" name="Rectangle 1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762500" y="1600200"/>
            <a:ext cx="40005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40005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132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3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4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5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6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7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8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9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0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1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2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3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4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5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6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7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8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9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0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1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2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3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4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5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6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7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8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9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0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1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2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3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4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5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6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7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8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9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0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1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2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3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4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5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6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7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8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9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0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1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2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3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4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5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6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1 w 4"/>
                <a:gd name="T15" fmla="*/ 304 h 60"/>
                <a:gd name="T16" fmla="*/ 21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7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8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9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0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1 w 4"/>
                <a:gd name="T5" fmla="*/ 101 h 60"/>
                <a:gd name="T6" fmla="*/ 21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1 w 4"/>
                <a:gd name="T15" fmla="*/ 303 h 60"/>
                <a:gd name="T16" fmla="*/ 21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1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2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3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4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5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9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0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1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2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3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4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5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6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7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8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9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0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1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2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3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4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5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6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7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8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9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0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1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2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3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4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5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6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7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8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2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3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4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5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6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7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8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9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0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1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2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3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4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5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6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7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8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9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0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1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2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3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4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5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6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7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8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9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0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1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2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3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4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5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6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7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8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9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0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3 h 60"/>
                <a:gd name="T12" fmla="*/ 0 w 4"/>
                <a:gd name="T13" fmla="*/ 304 h 60"/>
                <a:gd name="T14" fmla="*/ 20 w 4"/>
                <a:gd name="T15" fmla="*/ 304 h 60"/>
                <a:gd name="T16" fmla="*/ 20 w 4"/>
                <a:gd name="T17" fmla="*/ 203 h 60"/>
                <a:gd name="T18" fmla="*/ 0 w 4"/>
                <a:gd name="T19" fmla="*/ 203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1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2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3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4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101 h 60"/>
                <a:gd name="T4" fmla="*/ 20 w 4"/>
                <a:gd name="T5" fmla="*/ 101 h 60"/>
                <a:gd name="T6" fmla="*/ 20 w 4"/>
                <a:gd name="T7" fmla="*/ 0 h 60"/>
                <a:gd name="T8" fmla="*/ 0 w 4"/>
                <a:gd name="T9" fmla="*/ 0 h 60"/>
                <a:gd name="T10" fmla="*/ 0 w 4"/>
                <a:gd name="T11" fmla="*/ 202 h 60"/>
                <a:gd name="T12" fmla="*/ 0 w 4"/>
                <a:gd name="T13" fmla="*/ 303 h 60"/>
                <a:gd name="T14" fmla="*/ 20 w 4"/>
                <a:gd name="T15" fmla="*/ 303 h 60"/>
                <a:gd name="T16" fmla="*/ 20 w 4"/>
                <a:gd name="T17" fmla="*/ 202 h 60"/>
                <a:gd name="T18" fmla="*/ 0 w 4"/>
                <a:gd name="T19" fmla="*/ 20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5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6" name="Freeform 147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5 h 2"/>
                <a:gd name="T2" fmla="*/ 0 w 4"/>
                <a:gd name="T3" fmla="*/ 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7" name="Group 148"/>
          <p:cNvGrpSpPr/>
          <p:nvPr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19" name="Freeform 149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150 w 41"/>
                <a:gd name="T1" fmla="*/ 62 h 16"/>
                <a:gd name="T2" fmla="*/ 185 w 41"/>
                <a:gd name="T3" fmla="*/ 51 h 16"/>
                <a:gd name="T4" fmla="*/ 190 w 41"/>
                <a:gd name="T5" fmla="*/ 46 h 16"/>
                <a:gd name="T6" fmla="*/ 155 w 41"/>
                <a:gd name="T7" fmla="*/ 5 h 16"/>
                <a:gd name="T8" fmla="*/ 40 w 41"/>
                <a:gd name="T9" fmla="*/ 56 h 16"/>
                <a:gd name="T10" fmla="*/ 150 w 41"/>
                <a:gd name="T11" fmla="*/ 6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0" name="Freeform 150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824 w 210"/>
                <a:gd name="T1" fmla="*/ 783 h 193"/>
                <a:gd name="T2" fmla="*/ 769 w 210"/>
                <a:gd name="T3" fmla="*/ 631 h 193"/>
                <a:gd name="T4" fmla="*/ 718 w 210"/>
                <a:gd name="T5" fmla="*/ 500 h 193"/>
                <a:gd name="T6" fmla="*/ 834 w 210"/>
                <a:gd name="T7" fmla="*/ 470 h 193"/>
                <a:gd name="T8" fmla="*/ 738 w 210"/>
                <a:gd name="T9" fmla="*/ 414 h 193"/>
                <a:gd name="T10" fmla="*/ 794 w 210"/>
                <a:gd name="T11" fmla="*/ 419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1 h 193"/>
                <a:gd name="T18" fmla="*/ 627 w 210"/>
                <a:gd name="T19" fmla="*/ 424 h 193"/>
                <a:gd name="T20" fmla="*/ 597 w 210"/>
                <a:gd name="T21" fmla="*/ 338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2 h 193"/>
                <a:gd name="T36" fmla="*/ 728 w 210"/>
                <a:gd name="T37" fmla="*/ 338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1 h 193"/>
                <a:gd name="T54" fmla="*/ 308 w 210"/>
                <a:gd name="T55" fmla="*/ 738 h 193"/>
                <a:gd name="T56" fmla="*/ 228 w 210"/>
                <a:gd name="T57" fmla="*/ 672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4 h 193"/>
                <a:gd name="T64" fmla="*/ 339 w 210"/>
                <a:gd name="T65" fmla="*/ 419 h 193"/>
                <a:gd name="T66" fmla="*/ 359 w 210"/>
                <a:gd name="T67" fmla="*/ 480 h 193"/>
                <a:gd name="T68" fmla="*/ 308 w 210"/>
                <a:gd name="T69" fmla="*/ 611 h 193"/>
                <a:gd name="T70" fmla="*/ 460 w 210"/>
                <a:gd name="T71" fmla="*/ 909 h 193"/>
                <a:gd name="T72" fmla="*/ 941 w 210"/>
                <a:gd name="T73" fmla="*/ 839 h 193"/>
                <a:gd name="T74" fmla="*/ 920 w 210"/>
                <a:gd name="T75" fmla="*/ 333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7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4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5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1" name="Freeform 151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70 w 17"/>
                <a:gd name="T1" fmla="*/ 25 h 20"/>
                <a:gd name="T2" fmla="*/ 45 w 17"/>
                <a:gd name="T3" fmla="*/ 101 h 20"/>
                <a:gd name="T4" fmla="*/ 70 w 17"/>
                <a:gd name="T5" fmla="*/ 2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2" name="Freeform 152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3" name="Freeform 153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6 h 23"/>
                <a:gd name="T6" fmla="*/ 111 w 48"/>
                <a:gd name="T7" fmla="*/ 107 h 23"/>
                <a:gd name="T8" fmla="*/ 172 w 48"/>
                <a:gd name="T9" fmla="*/ 102 h 23"/>
                <a:gd name="T10" fmla="*/ 203 w 48"/>
                <a:gd name="T11" fmla="*/ 97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4" name="Freeform 154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5" name="Freeform 155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7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6" name="Freeform 156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35 w 27"/>
                <a:gd name="T1" fmla="*/ 64 h 16"/>
                <a:gd name="T2" fmla="*/ 126 w 27"/>
                <a:gd name="T3" fmla="*/ 30 h 16"/>
                <a:gd name="T4" fmla="*/ 86 w 27"/>
                <a:gd name="T5" fmla="*/ 5 h 16"/>
                <a:gd name="T6" fmla="*/ 35 w 27"/>
                <a:gd name="T7" fmla="*/ 54 h 16"/>
                <a:gd name="T8" fmla="*/ 35 w 27"/>
                <a:gd name="T9" fmla="*/ 6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" name="Freeform 157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0 h 17"/>
                <a:gd name="T4" fmla="*/ 30 w 35"/>
                <a:gd name="T5" fmla="*/ 65 h 17"/>
                <a:gd name="T6" fmla="*/ 137 w 35"/>
                <a:gd name="T7" fmla="*/ 60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" name="Freeform 158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02 w 49"/>
                <a:gd name="T1" fmla="*/ 15 h 12"/>
                <a:gd name="T2" fmla="*/ 146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7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" name="Freeform 159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187 w 40"/>
                <a:gd name="T1" fmla="*/ 10 h 11"/>
                <a:gd name="T2" fmla="*/ 131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7 w 40"/>
                <a:gd name="T9" fmla="*/ 39 h 11"/>
                <a:gd name="T10" fmla="*/ 187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0" name="Freeform 160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143 w 41"/>
                <a:gd name="T1" fmla="*/ 46 h 34"/>
                <a:gd name="T2" fmla="*/ 66 w 41"/>
                <a:gd name="T3" fmla="*/ 31 h 34"/>
                <a:gd name="T4" fmla="*/ 20 w 41"/>
                <a:gd name="T5" fmla="*/ 77 h 34"/>
                <a:gd name="T6" fmla="*/ 5 w 41"/>
                <a:gd name="T7" fmla="*/ 97 h 34"/>
                <a:gd name="T8" fmla="*/ 46 w 41"/>
                <a:gd name="T9" fmla="*/ 97 h 34"/>
                <a:gd name="T10" fmla="*/ 87 w 41"/>
                <a:gd name="T11" fmla="*/ 138 h 34"/>
                <a:gd name="T12" fmla="*/ 107 w 41"/>
                <a:gd name="T13" fmla="*/ 154 h 34"/>
                <a:gd name="T14" fmla="*/ 148 w 41"/>
                <a:gd name="T15" fmla="*/ 97 h 34"/>
                <a:gd name="T16" fmla="*/ 199 w 41"/>
                <a:gd name="T17" fmla="*/ 97 h 34"/>
                <a:gd name="T18" fmla="*/ 143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1" name="Freeform 161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5 h 63"/>
                <a:gd name="T4" fmla="*/ 35 w 25"/>
                <a:gd name="T5" fmla="*/ 100 h 63"/>
                <a:gd name="T6" fmla="*/ 35 w 25"/>
                <a:gd name="T7" fmla="*/ 115 h 63"/>
                <a:gd name="T8" fmla="*/ 86 w 25"/>
                <a:gd name="T9" fmla="*/ 171 h 63"/>
                <a:gd name="T10" fmla="*/ 60 w 25"/>
                <a:gd name="T11" fmla="*/ 226 h 63"/>
                <a:gd name="T12" fmla="*/ 0 w 25"/>
                <a:gd name="T13" fmla="*/ 276 h 63"/>
                <a:gd name="T14" fmla="*/ 25 w 25"/>
                <a:gd name="T15" fmla="*/ 291 h 63"/>
                <a:gd name="T16" fmla="*/ 81 w 25"/>
                <a:gd name="T17" fmla="*/ 311 h 63"/>
                <a:gd name="T18" fmla="*/ 116 w 25"/>
                <a:gd name="T19" fmla="*/ 286 h 63"/>
                <a:gd name="T20" fmla="*/ 126 w 25"/>
                <a:gd name="T21" fmla="*/ 70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8" name="Group 162"/>
          <p:cNvGrpSpPr/>
          <p:nvPr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06" name="Freeform 163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150 w 41"/>
                <a:gd name="T1" fmla="*/ 62 h 16"/>
                <a:gd name="T2" fmla="*/ 185 w 41"/>
                <a:gd name="T3" fmla="*/ 51 h 16"/>
                <a:gd name="T4" fmla="*/ 190 w 41"/>
                <a:gd name="T5" fmla="*/ 46 h 16"/>
                <a:gd name="T6" fmla="*/ 155 w 41"/>
                <a:gd name="T7" fmla="*/ 5 h 16"/>
                <a:gd name="T8" fmla="*/ 40 w 41"/>
                <a:gd name="T9" fmla="*/ 56 h 16"/>
                <a:gd name="T10" fmla="*/ 150 w 41"/>
                <a:gd name="T11" fmla="*/ 6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7" name="Freeform 164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824 w 210"/>
                <a:gd name="T1" fmla="*/ 783 h 193"/>
                <a:gd name="T2" fmla="*/ 769 w 210"/>
                <a:gd name="T3" fmla="*/ 631 h 193"/>
                <a:gd name="T4" fmla="*/ 718 w 210"/>
                <a:gd name="T5" fmla="*/ 500 h 193"/>
                <a:gd name="T6" fmla="*/ 834 w 210"/>
                <a:gd name="T7" fmla="*/ 470 h 193"/>
                <a:gd name="T8" fmla="*/ 738 w 210"/>
                <a:gd name="T9" fmla="*/ 414 h 193"/>
                <a:gd name="T10" fmla="*/ 794 w 210"/>
                <a:gd name="T11" fmla="*/ 419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1 h 193"/>
                <a:gd name="T18" fmla="*/ 627 w 210"/>
                <a:gd name="T19" fmla="*/ 424 h 193"/>
                <a:gd name="T20" fmla="*/ 597 w 210"/>
                <a:gd name="T21" fmla="*/ 338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2 h 193"/>
                <a:gd name="T36" fmla="*/ 728 w 210"/>
                <a:gd name="T37" fmla="*/ 338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1 h 193"/>
                <a:gd name="T54" fmla="*/ 308 w 210"/>
                <a:gd name="T55" fmla="*/ 738 h 193"/>
                <a:gd name="T56" fmla="*/ 228 w 210"/>
                <a:gd name="T57" fmla="*/ 672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4 h 193"/>
                <a:gd name="T64" fmla="*/ 339 w 210"/>
                <a:gd name="T65" fmla="*/ 419 h 193"/>
                <a:gd name="T66" fmla="*/ 359 w 210"/>
                <a:gd name="T67" fmla="*/ 480 h 193"/>
                <a:gd name="T68" fmla="*/ 308 w 210"/>
                <a:gd name="T69" fmla="*/ 611 h 193"/>
                <a:gd name="T70" fmla="*/ 460 w 210"/>
                <a:gd name="T71" fmla="*/ 909 h 193"/>
                <a:gd name="T72" fmla="*/ 941 w 210"/>
                <a:gd name="T73" fmla="*/ 839 h 193"/>
                <a:gd name="T74" fmla="*/ 920 w 210"/>
                <a:gd name="T75" fmla="*/ 333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7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4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5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8" name="Freeform 165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70 w 17"/>
                <a:gd name="T1" fmla="*/ 25 h 20"/>
                <a:gd name="T2" fmla="*/ 45 w 17"/>
                <a:gd name="T3" fmla="*/ 101 h 20"/>
                <a:gd name="T4" fmla="*/ 70 w 17"/>
                <a:gd name="T5" fmla="*/ 2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9" name="Freeform 166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0" name="Freeform 167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6 h 23"/>
                <a:gd name="T6" fmla="*/ 111 w 48"/>
                <a:gd name="T7" fmla="*/ 107 h 23"/>
                <a:gd name="T8" fmla="*/ 172 w 48"/>
                <a:gd name="T9" fmla="*/ 102 h 23"/>
                <a:gd name="T10" fmla="*/ 203 w 48"/>
                <a:gd name="T11" fmla="*/ 97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1" name="Freeform 168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2" name="Freeform 169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7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3" name="Freeform 170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35 w 27"/>
                <a:gd name="T1" fmla="*/ 64 h 16"/>
                <a:gd name="T2" fmla="*/ 126 w 27"/>
                <a:gd name="T3" fmla="*/ 30 h 16"/>
                <a:gd name="T4" fmla="*/ 86 w 27"/>
                <a:gd name="T5" fmla="*/ 5 h 16"/>
                <a:gd name="T6" fmla="*/ 35 w 27"/>
                <a:gd name="T7" fmla="*/ 54 h 16"/>
                <a:gd name="T8" fmla="*/ 35 w 27"/>
                <a:gd name="T9" fmla="*/ 6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4" name="Freeform 171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0 h 17"/>
                <a:gd name="T4" fmla="*/ 30 w 35"/>
                <a:gd name="T5" fmla="*/ 65 h 17"/>
                <a:gd name="T6" fmla="*/ 137 w 35"/>
                <a:gd name="T7" fmla="*/ 60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5" name="Freeform 172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02 w 49"/>
                <a:gd name="T1" fmla="*/ 15 h 12"/>
                <a:gd name="T2" fmla="*/ 146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7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6" name="Freeform 173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187 w 40"/>
                <a:gd name="T1" fmla="*/ 10 h 11"/>
                <a:gd name="T2" fmla="*/ 131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7 w 40"/>
                <a:gd name="T9" fmla="*/ 39 h 11"/>
                <a:gd name="T10" fmla="*/ 187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7" name="Freeform 174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143 w 41"/>
                <a:gd name="T1" fmla="*/ 46 h 34"/>
                <a:gd name="T2" fmla="*/ 66 w 41"/>
                <a:gd name="T3" fmla="*/ 31 h 34"/>
                <a:gd name="T4" fmla="*/ 20 w 41"/>
                <a:gd name="T5" fmla="*/ 77 h 34"/>
                <a:gd name="T6" fmla="*/ 5 w 41"/>
                <a:gd name="T7" fmla="*/ 97 h 34"/>
                <a:gd name="T8" fmla="*/ 46 w 41"/>
                <a:gd name="T9" fmla="*/ 97 h 34"/>
                <a:gd name="T10" fmla="*/ 87 w 41"/>
                <a:gd name="T11" fmla="*/ 138 h 34"/>
                <a:gd name="T12" fmla="*/ 107 w 41"/>
                <a:gd name="T13" fmla="*/ 154 h 34"/>
                <a:gd name="T14" fmla="*/ 148 w 41"/>
                <a:gd name="T15" fmla="*/ 97 h 34"/>
                <a:gd name="T16" fmla="*/ 199 w 41"/>
                <a:gd name="T17" fmla="*/ 97 h 34"/>
                <a:gd name="T18" fmla="*/ 143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8" name="Freeform 175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5 h 63"/>
                <a:gd name="T4" fmla="*/ 35 w 25"/>
                <a:gd name="T5" fmla="*/ 100 h 63"/>
                <a:gd name="T6" fmla="*/ 35 w 25"/>
                <a:gd name="T7" fmla="*/ 115 h 63"/>
                <a:gd name="T8" fmla="*/ 86 w 25"/>
                <a:gd name="T9" fmla="*/ 171 h 63"/>
                <a:gd name="T10" fmla="*/ 60 w 25"/>
                <a:gd name="T11" fmla="*/ 226 h 63"/>
                <a:gd name="T12" fmla="*/ 0 w 25"/>
                <a:gd name="T13" fmla="*/ 276 h 63"/>
                <a:gd name="T14" fmla="*/ 25 w 25"/>
                <a:gd name="T15" fmla="*/ 291 h 63"/>
                <a:gd name="T16" fmla="*/ 81 w 25"/>
                <a:gd name="T17" fmla="*/ 311 h 63"/>
                <a:gd name="T18" fmla="*/ 116 w 25"/>
                <a:gd name="T19" fmla="*/ 286 h 63"/>
                <a:gd name="T20" fmla="*/ 126 w 25"/>
                <a:gd name="T21" fmla="*/ 70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9" name="Group 176"/>
          <p:cNvGrpSpPr/>
          <p:nvPr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093" name="Freeform 177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150 w 41"/>
                <a:gd name="T1" fmla="*/ 62 h 16"/>
                <a:gd name="T2" fmla="*/ 185 w 41"/>
                <a:gd name="T3" fmla="*/ 51 h 16"/>
                <a:gd name="T4" fmla="*/ 190 w 41"/>
                <a:gd name="T5" fmla="*/ 46 h 16"/>
                <a:gd name="T6" fmla="*/ 155 w 41"/>
                <a:gd name="T7" fmla="*/ 5 h 16"/>
                <a:gd name="T8" fmla="*/ 40 w 41"/>
                <a:gd name="T9" fmla="*/ 56 h 16"/>
                <a:gd name="T10" fmla="*/ 150 w 41"/>
                <a:gd name="T11" fmla="*/ 6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4" name="Freeform 178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824 w 210"/>
                <a:gd name="T1" fmla="*/ 783 h 193"/>
                <a:gd name="T2" fmla="*/ 769 w 210"/>
                <a:gd name="T3" fmla="*/ 631 h 193"/>
                <a:gd name="T4" fmla="*/ 718 w 210"/>
                <a:gd name="T5" fmla="*/ 500 h 193"/>
                <a:gd name="T6" fmla="*/ 834 w 210"/>
                <a:gd name="T7" fmla="*/ 470 h 193"/>
                <a:gd name="T8" fmla="*/ 738 w 210"/>
                <a:gd name="T9" fmla="*/ 414 h 193"/>
                <a:gd name="T10" fmla="*/ 794 w 210"/>
                <a:gd name="T11" fmla="*/ 419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1 h 193"/>
                <a:gd name="T18" fmla="*/ 627 w 210"/>
                <a:gd name="T19" fmla="*/ 424 h 193"/>
                <a:gd name="T20" fmla="*/ 597 w 210"/>
                <a:gd name="T21" fmla="*/ 338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2 h 193"/>
                <a:gd name="T36" fmla="*/ 728 w 210"/>
                <a:gd name="T37" fmla="*/ 338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1 h 193"/>
                <a:gd name="T54" fmla="*/ 308 w 210"/>
                <a:gd name="T55" fmla="*/ 738 h 193"/>
                <a:gd name="T56" fmla="*/ 228 w 210"/>
                <a:gd name="T57" fmla="*/ 672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4 h 193"/>
                <a:gd name="T64" fmla="*/ 339 w 210"/>
                <a:gd name="T65" fmla="*/ 419 h 193"/>
                <a:gd name="T66" fmla="*/ 359 w 210"/>
                <a:gd name="T67" fmla="*/ 480 h 193"/>
                <a:gd name="T68" fmla="*/ 308 w 210"/>
                <a:gd name="T69" fmla="*/ 611 h 193"/>
                <a:gd name="T70" fmla="*/ 460 w 210"/>
                <a:gd name="T71" fmla="*/ 909 h 193"/>
                <a:gd name="T72" fmla="*/ 941 w 210"/>
                <a:gd name="T73" fmla="*/ 839 h 193"/>
                <a:gd name="T74" fmla="*/ 920 w 210"/>
                <a:gd name="T75" fmla="*/ 333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7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4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5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5" name="Freeform 179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70 w 17"/>
                <a:gd name="T1" fmla="*/ 25 h 20"/>
                <a:gd name="T2" fmla="*/ 45 w 17"/>
                <a:gd name="T3" fmla="*/ 101 h 20"/>
                <a:gd name="T4" fmla="*/ 70 w 17"/>
                <a:gd name="T5" fmla="*/ 2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6" name="Freeform 180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7" name="Freeform 181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6 h 23"/>
                <a:gd name="T6" fmla="*/ 111 w 48"/>
                <a:gd name="T7" fmla="*/ 107 h 23"/>
                <a:gd name="T8" fmla="*/ 172 w 48"/>
                <a:gd name="T9" fmla="*/ 102 h 23"/>
                <a:gd name="T10" fmla="*/ 203 w 48"/>
                <a:gd name="T11" fmla="*/ 97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8" name="Freeform 182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9" name="Freeform 183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7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0" name="Freeform 184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35 w 27"/>
                <a:gd name="T1" fmla="*/ 64 h 16"/>
                <a:gd name="T2" fmla="*/ 126 w 27"/>
                <a:gd name="T3" fmla="*/ 30 h 16"/>
                <a:gd name="T4" fmla="*/ 86 w 27"/>
                <a:gd name="T5" fmla="*/ 5 h 16"/>
                <a:gd name="T6" fmla="*/ 35 w 27"/>
                <a:gd name="T7" fmla="*/ 54 h 16"/>
                <a:gd name="T8" fmla="*/ 35 w 27"/>
                <a:gd name="T9" fmla="*/ 6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1" name="Freeform 185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0 h 17"/>
                <a:gd name="T4" fmla="*/ 30 w 35"/>
                <a:gd name="T5" fmla="*/ 65 h 17"/>
                <a:gd name="T6" fmla="*/ 137 w 35"/>
                <a:gd name="T7" fmla="*/ 60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2" name="Freeform 186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02 w 49"/>
                <a:gd name="T1" fmla="*/ 15 h 12"/>
                <a:gd name="T2" fmla="*/ 146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7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3" name="Freeform 187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187 w 40"/>
                <a:gd name="T1" fmla="*/ 10 h 11"/>
                <a:gd name="T2" fmla="*/ 131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7 w 40"/>
                <a:gd name="T9" fmla="*/ 39 h 11"/>
                <a:gd name="T10" fmla="*/ 187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4" name="Freeform 188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143 w 41"/>
                <a:gd name="T1" fmla="*/ 46 h 34"/>
                <a:gd name="T2" fmla="*/ 66 w 41"/>
                <a:gd name="T3" fmla="*/ 31 h 34"/>
                <a:gd name="T4" fmla="*/ 20 w 41"/>
                <a:gd name="T5" fmla="*/ 77 h 34"/>
                <a:gd name="T6" fmla="*/ 5 w 41"/>
                <a:gd name="T7" fmla="*/ 97 h 34"/>
                <a:gd name="T8" fmla="*/ 46 w 41"/>
                <a:gd name="T9" fmla="*/ 97 h 34"/>
                <a:gd name="T10" fmla="*/ 87 w 41"/>
                <a:gd name="T11" fmla="*/ 138 h 34"/>
                <a:gd name="T12" fmla="*/ 107 w 41"/>
                <a:gd name="T13" fmla="*/ 154 h 34"/>
                <a:gd name="T14" fmla="*/ 148 w 41"/>
                <a:gd name="T15" fmla="*/ 97 h 34"/>
                <a:gd name="T16" fmla="*/ 199 w 41"/>
                <a:gd name="T17" fmla="*/ 97 h 34"/>
                <a:gd name="T18" fmla="*/ 143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5" name="Freeform 189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5 h 63"/>
                <a:gd name="T4" fmla="*/ 35 w 25"/>
                <a:gd name="T5" fmla="*/ 100 h 63"/>
                <a:gd name="T6" fmla="*/ 35 w 25"/>
                <a:gd name="T7" fmla="*/ 115 h 63"/>
                <a:gd name="T8" fmla="*/ 86 w 25"/>
                <a:gd name="T9" fmla="*/ 171 h 63"/>
                <a:gd name="T10" fmla="*/ 60 w 25"/>
                <a:gd name="T11" fmla="*/ 226 h 63"/>
                <a:gd name="T12" fmla="*/ 0 w 25"/>
                <a:gd name="T13" fmla="*/ 276 h 63"/>
                <a:gd name="T14" fmla="*/ 25 w 25"/>
                <a:gd name="T15" fmla="*/ 291 h 63"/>
                <a:gd name="T16" fmla="*/ 81 w 25"/>
                <a:gd name="T17" fmla="*/ 311 h 63"/>
                <a:gd name="T18" fmla="*/ 116 w 25"/>
                <a:gd name="T19" fmla="*/ 286 h 63"/>
                <a:gd name="T20" fmla="*/ 126 w 25"/>
                <a:gd name="T21" fmla="*/ 70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0" name="Group 190"/>
          <p:cNvGrpSpPr/>
          <p:nvPr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080" name="Freeform 191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150 w 41"/>
                <a:gd name="T1" fmla="*/ 62 h 16"/>
                <a:gd name="T2" fmla="*/ 185 w 41"/>
                <a:gd name="T3" fmla="*/ 51 h 16"/>
                <a:gd name="T4" fmla="*/ 190 w 41"/>
                <a:gd name="T5" fmla="*/ 46 h 16"/>
                <a:gd name="T6" fmla="*/ 155 w 41"/>
                <a:gd name="T7" fmla="*/ 5 h 16"/>
                <a:gd name="T8" fmla="*/ 40 w 41"/>
                <a:gd name="T9" fmla="*/ 56 h 16"/>
                <a:gd name="T10" fmla="*/ 150 w 41"/>
                <a:gd name="T11" fmla="*/ 6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1" name="Freeform 192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824 w 210"/>
                <a:gd name="T1" fmla="*/ 783 h 193"/>
                <a:gd name="T2" fmla="*/ 769 w 210"/>
                <a:gd name="T3" fmla="*/ 631 h 193"/>
                <a:gd name="T4" fmla="*/ 718 w 210"/>
                <a:gd name="T5" fmla="*/ 500 h 193"/>
                <a:gd name="T6" fmla="*/ 834 w 210"/>
                <a:gd name="T7" fmla="*/ 470 h 193"/>
                <a:gd name="T8" fmla="*/ 738 w 210"/>
                <a:gd name="T9" fmla="*/ 414 h 193"/>
                <a:gd name="T10" fmla="*/ 794 w 210"/>
                <a:gd name="T11" fmla="*/ 419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1 h 193"/>
                <a:gd name="T18" fmla="*/ 627 w 210"/>
                <a:gd name="T19" fmla="*/ 424 h 193"/>
                <a:gd name="T20" fmla="*/ 597 w 210"/>
                <a:gd name="T21" fmla="*/ 338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2 h 193"/>
                <a:gd name="T36" fmla="*/ 728 w 210"/>
                <a:gd name="T37" fmla="*/ 338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1 h 193"/>
                <a:gd name="T54" fmla="*/ 308 w 210"/>
                <a:gd name="T55" fmla="*/ 738 h 193"/>
                <a:gd name="T56" fmla="*/ 228 w 210"/>
                <a:gd name="T57" fmla="*/ 672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4 h 193"/>
                <a:gd name="T64" fmla="*/ 339 w 210"/>
                <a:gd name="T65" fmla="*/ 419 h 193"/>
                <a:gd name="T66" fmla="*/ 359 w 210"/>
                <a:gd name="T67" fmla="*/ 480 h 193"/>
                <a:gd name="T68" fmla="*/ 308 w 210"/>
                <a:gd name="T69" fmla="*/ 611 h 193"/>
                <a:gd name="T70" fmla="*/ 460 w 210"/>
                <a:gd name="T71" fmla="*/ 909 h 193"/>
                <a:gd name="T72" fmla="*/ 941 w 210"/>
                <a:gd name="T73" fmla="*/ 839 h 193"/>
                <a:gd name="T74" fmla="*/ 920 w 210"/>
                <a:gd name="T75" fmla="*/ 333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7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4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5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2" name="Freeform 193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70 w 17"/>
                <a:gd name="T1" fmla="*/ 25 h 20"/>
                <a:gd name="T2" fmla="*/ 45 w 17"/>
                <a:gd name="T3" fmla="*/ 101 h 20"/>
                <a:gd name="T4" fmla="*/ 70 w 17"/>
                <a:gd name="T5" fmla="*/ 2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3" name="Freeform 194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4" name="Freeform 195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6 h 23"/>
                <a:gd name="T6" fmla="*/ 111 w 48"/>
                <a:gd name="T7" fmla="*/ 107 h 23"/>
                <a:gd name="T8" fmla="*/ 172 w 48"/>
                <a:gd name="T9" fmla="*/ 102 h 23"/>
                <a:gd name="T10" fmla="*/ 203 w 48"/>
                <a:gd name="T11" fmla="*/ 97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5" name="Freeform 196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6" name="Freeform 197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7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7" name="Freeform 198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35 w 27"/>
                <a:gd name="T1" fmla="*/ 64 h 16"/>
                <a:gd name="T2" fmla="*/ 126 w 27"/>
                <a:gd name="T3" fmla="*/ 30 h 16"/>
                <a:gd name="T4" fmla="*/ 86 w 27"/>
                <a:gd name="T5" fmla="*/ 5 h 16"/>
                <a:gd name="T6" fmla="*/ 35 w 27"/>
                <a:gd name="T7" fmla="*/ 54 h 16"/>
                <a:gd name="T8" fmla="*/ 35 w 27"/>
                <a:gd name="T9" fmla="*/ 6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8" name="Freeform 199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0 h 17"/>
                <a:gd name="T4" fmla="*/ 30 w 35"/>
                <a:gd name="T5" fmla="*/ 65 h 17"/>
                <a:gd name="T6" fmla="*/ 137 w 35"/>
                <a:gd name="T7" fmla="*/ 60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9" name="Freeform 200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02 w 49"/>
                <a:gd name="T1" fmla="*/ 15 h 12"/>
                <a:gd name="T2" fmla="*/ 146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7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0" name="Freeform 201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187 w 40"/>
                <a:gd name="T1" fmla="*/ 10 h 11"/>
                <a:gd name="T2" fmla="*/ 131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7 w 40"/>
                <a:gd name="T9" fmla="*/ 39 h 11"/>
                <a:gd name="T10" fmla="*/ 187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1" name="Freeform 202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143 w 41"/>
                <a:gd name="T1" fmla="*/ 46 h 34"/>
                <a:gd name="T2" fmla="*/ 66 w 41"/>
                <a:gd name="T3" fmla="*/ 31 h 34"/>
                <a:gd name="T4" fmla="*/ 20 w 41"/>
                <a:gd name="T5" fmla="*/ 77 h 34"/>
                <a:gd name="T6" fmla="*/ 5 w 41"/>
                <a:gd name="T7" fmla="*/ 97 h 34"/>
                <a:gd name="T8" fmla="*/ 46 w 41"/>
                <a:gd name="T9" fmla="*/ 97 h 34"/>
                <a:gd name="T10" fmla="*/ 87 w 41"/>
                <a:gd name="T11" fmla="*/ 138 h 34"/>
                <a:gd name="T12" fmla="*/ 107 w 41"/>
                <a:gd name="T13" fmla="*/ 154 h 34"/>
                <a:gd name="T14" fmla="*/ 148 w 41"/>
                <a:gd name="T15" fmla="*/ 97 h 34"/>
                <a:gd name="T16" fmla="*/ 199 w 41"/>
                <a:gd name="T17" fmla="*/ 97 h 34"/>
                <a:gd name="T18" fmla="*/ 143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2" name="Freeform 203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5 h 63"/>
                <a:gd name="T4" fmla="*/ 35 w 25"/>
                <a:gd name="T5" fmla="*/ 100 h 63"/>
                <a:gd name="T6" fmla="*/ 35 w 25"/>
                <a:gd name="T7" fmla="*/ 115 h 63"/>
                <a:gd name="T8" fmla="*/ 86 w 25"/>
                <a:gd name="T9" fmla="*/ 171 h 63"/>
                <a:gd name="T10" fmla="*/ 60 w 25"/>
                <a:gd name="T11" fmla="*/ 226 h 63"/>
                <a:gd name="T12" fmla="*/ 0 w 25"/>
                <a:gd name="T13" fmla="*/ 276 h 63"/>
                <a:gd name="T14" fmla="*/ 25 w 25"/>
                <a:gd name="T15" fmla="*/ 291 h 63"/>
                <a:gd name="T16" fmla="*/ 81 w 25"/>
                <a:gd name="T17" fmla="*/ 311 h 63"/>
                <a:gd name="T18" fmla="*/ 116 w 25"/>
                <a:gd name="T19" fmla="*/ 286 h 63"/>
                <a:gd name="T20" fmla="*/ 126 w 25"/>
                <a:gd name="T21" fmla="*/ 70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1" name="Group 204"/>
          <p:cNvGrpSpPr/>
          <p:nvPr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067" name="Freeform 205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150 w 41"/>
                <a:gd name="T1" fmla="*/ 62 h 16"/>
                <a:gd name="T2" fmla="*/ 185 w 41"/>
                <a:gd name="T3" fmla="*/ 51 h 16"/>
                <a:gd name="T4" fmla="*/ 190 w 41"/>
                <a:gd name="T5" fmla="*/ 46 h 16"/>
                <a:gd name="T6" fmla="*/ 155 w 41"/>
                <a:gd name="T7" fmla="*/ 5 h 16"/>
                <a:gd name="T8" fmla="*/ 40 w 41"/>
                <a:gd name="T9" fmla="*/ 56 h 16"/>
                <a:gd name="T10" fmla="*/ 150 w 41"/>
                <a:gd name="T11" fmla="*/ 6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8" name="Freeform 206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824 w 210"/>
                <a:gd name="T1" fmla="*/ 783 h 193"/>
                <a:gd name="T2" fmla="*/ 769 w 210"/>
                <a:gd name="T3" fmla="*/ 631 h 193"/>
                <a:gd name="T4" fmla="*/ 718 w 210"/>
                <a:gd name="T5" fmla="*/ 500 h 193"/>
                <a:gd name="T6" fmla="*/ 834 w 210"/>
                <a:gd name="T7" fmla="*/ 470 h 193"/>
                <a:gd name="T8" fmla="*/ 738 w 210"/>
                <a:gd name="T9" fmla="*/ 414 h 193"/>
                <a:gd name="T10" fmla="*/ 794 w 210"/>
                <a:gd name="T11" fmla="*/ 419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1 h 193"/>
                <a:gd name="T18" fmla="*/ 627 w 210"/>
                <a:gd name="T19" fmla="*/ 424 h 193"/>
                <a:gd name="T20" fmla="*/ 597 w 210"/>
                <a:gd name="T21" fmla="*/ 338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2 h 193"/>
                <a:gd name="T36" fmla="*/ 728 w 210"/>
                <a:gd name="T37" fmla="*/ 338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1 h 193"/>
                <a:gd name="T54" fmla="*/ 308 w 210"/>
                <a:gd name="T55" fmla="*/ 738 h 193"/>
                <a:gd name="T56" fmla="*/ 228 w 210"/>
                <a:gd name="T57" fmla="*/ 672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4 h 193"/>
                <a:gd name="T64" fmla="*/ 339 w 210"/>
                <a:gd name="T65" fmla="*/ 419 h 193"/>
                <a:gd name="T66" fmla="*/ 359 w 210"/>
                <a:gd name="T67" fmla="*/ 480 h 193"/>
                <a:gd name="T68" fmla="*/ 308 w 210"/>
                <a:gd name="T69" fmla="*/ 611 h 193"/>
                <a:gd name="T70" fmla="*/ 460 w 210"/>
                <a:gd name="T71" fmla="*/ 909 h 193"/>
                <a:gd name="T72" fmla="*/ 941 w 210"/>
                <a:gd name="T73" fmla="*/ 839 h 193"/>
                <a:gd name="T74" fmla="*/ 920 w 210"/>
                <a:gd name="T75" fmla="*/ 333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7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4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5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9" name="Freeform 207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70 w 17"/>
                <a:gd name="T1" fmla="*/ 25 h 20"/>
                <a:gd name="T2" fmla="*/ 45 w 17"/>
                <a:gd name="T3" fmla="*/ 101 h 20"/>
                <a:gd name="T4" fmla="*/ 70 w 17"/>
                <a:gd name="T5" fmla="*/ 2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0" name="Freeform 208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1" name="Freeform 209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6 h 23"/>
                <a:gd name="T6" fmla="*/ 111 w 48"/>
                <a:gd name="T7" fmla="*/ 107 h 23"/>
                <a:gd name="T8" fmla="*/ 172 w 48"/>
                <a:gd name="T9" fmla="*/ 102 h 23"/>
                <a:gd name="T10" fmla="*/ 203 w 48"/>
                <a:gd name="T11" fmla="*/ 97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2" name="Freeform 210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3" name="Freeform 211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7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4" name="Freeform 212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35 w 27"/>
                <a:gd name="T1" fmla="*/ 64 h 16"/>
                <a:gd name="T2" fmla="*/ 126 w 27"/>
                <a:gd name="T3" fmla="*/ 30 h 16"/>
                <a:gd name="T4" fmla="*/ 86 w 27"/>
                <a:gd name="T5" fmla="*/ 5 h 16"/>
                <a:gd name="T6" fmla="*/ 35 w 27"/>
                <a:gd name="T7" fmla="*/ 54 h 16"/>
                <a:gd name="T8" fmla="*/ 35 w 27"/>
                <a:gd name="T9" fmla="*/ 6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5" name="Freeform 213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0 h 17"/>
                <a:gd name="T4" fmla="*/ 30 w 35"/>
                <a:gd name="T5" fmla="*/ 65 h 17"/>
                <a:gd name="T6" fmla="*/ 137 w 35"/>
                <a:gd name="T7" fmla="*/ 60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6" name="Freeform 214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02 w 49"/>
                <a:gd name="T1" fmla="*/ 15 h 12"/>
                <a:gd name="T2" fmla="*/ 146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7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7" name="Freeform 215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187 w 40"/>
                <a:gd name="T1" fmla="*/ 10 h 11"/>
                <a:gd name="T2" fmla="*/ 131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7 w 40"/>
                <a:gd name="T9" fmla="*/ 39 h 11"/>
                <a:gd name="T10" fmla="*/ 187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8" name="Freeform 216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143 w 41"/>
                <a:gd name="T1" fmla="*/ 46 h 34"/>
                <a:gd name="T2" fmla="*/ 66 w 41"/>
                <a:gd name="T3" fmla="*/ 31 h 34"/>
                <a:gd name="T4" fmla="*/ 20 w 41"/>
                <a:gd name="T5" fmla="*/ 77 h 34"/>
                <a:gd name="T6" fmla="*/ 5 w 41"/>
                <a:gd name="T7" fmla="*/ 97 h 34"/>
                <a:gd name="T8" fmla="*/ 46 w 41"/>
                <a:gd name="T9" fmla="*/ 97 h 34"/>
                <a:gd name="T10" fmla="*/ 87 w 41"/>
                <a:gd name="T11" fmla="*/ 138 h 34"/>
                <a:gd name="T12" fmla="*/ 107 w 41"/>
                <a:gd name="T13" fmla="*/ 154 h 34"/>
                <a:gd name="T14" fmla="*/ 148 w 41"/>
                <a:gd name="T15" fmla="*/ 97 h 34"/>
                <a:gd name="T16" fmla="*/ 199 w 41"/>
                <a:gd name="T17" fmla="*/ 97 h 34"/>
                <a:gd name="T18" fmla="*/ 143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9" name="Freeform 217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5 h 63"/>
                <a:gd name="T4" fmla="*/ 35 w 25"/>
                <a:gd name="T5" fmla="*/ 100 h 63"/>
                <a:gd name="T6" fmla="*/ 35 w 25"/>
                <a:gd name="T7" fmla="*/ 115 h 63"/>
                <a:gd name="T8" fmla="*/ 86 w 25"/>
                <a:gd name="T9" fmla="*/ 171 h 63"/>
                <a:gd name="T10" fmla="*/ 60 w 25"/>
                <a:gd name="T11" fmla="*/ 226 h 63"/>
                <a:gd name="T12" fmla="*/ 0 w 25"/>
                <a:gd name="T13" fmla="*/ 276 h 63"/>
                <a:gd name="T14" fmla="*/ 25 w 25"/>
                <a:gd name="T15" fmla="*/ 291 h 63"/>
                <a:gd name="T16" fmla="*/ 81 w 25"/>
                <a:gd name="T17" fmla="*/ 311 h 63"/>
                <a:gd name="T18" fmla="*/ 116 w 25"/>
                <a:gd name="T19" fmla="*/ 286 h 63"/>
                <a:gd name="T20" fmla="*/ 126 w 25"/>
                <a:gd name="T21" fmla="*/ 70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2" name="Group 218"/>
          <p:cNvGrpSpPr/>
          <p:nvPr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054" name="Freeform 219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150 w 41"/>
                <a:gd name="T1" fmla="*/ 62 h 16"/>
                <a:gd name="T2" fmla="*/ 185 w 41"/>
                <a:gd name="T3" fmla="*/ 51 h 16"/>
                <a:gd name="T4" fmla="*/ 190 w 41"/>
                <a:gd name="T5" fmla="*/ 46 h 16"/>
                <a:gd name="T6" fmla="*/ 155 w 41"/>
                <a:gd name="T7" fmla="*/ 5 h 16"/>
                <a:gd name="T8" fmla="*/ 40 w 41"/>
                <a:gd name="T9" fmla="*/ 56 h 16"/>
                <a:gd name="T10" fmla="*/ 150 w 41"/>
                <a:gd name="T11" fmla="*/ 6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5" name="Freeform 220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824 w 210"/>
                <a:gd name="T1" fmla="*/ 783 h 193"/>
                <a:gd name="T2" fmla="*/ 769 w 210"/>
                <a:gd name="T3" fmla="*/ 631 h 193"/>
                <a:gd name="T4" fmla="*/ 718 w 210"/>
                <a:gd name="T5" fmla="*/ 500 h 193"/>
                <a:gd name="T6" fmla="*/ 834 w 210"/>
                <a:gd name="T7" fmla="*/ 470 h 193"/>
                <a:gd name="T8" fmla="*/ 738 w 210"/>
                <a:gd name="T9" fmla="*/ 414 h 193"/>
                <a:gd name="T10" fmla="*/ 794 w 210"/>
                <a:gd name="T11" fmla="*/ 419 h 193"/>
                <a:gd name="T12" fmla="*/ 794 w 210"/>
                <a:gd name="T13" fmla="*/ 389 h 193"/>
                <a:gd name="T14" fmla="*/ 683 w 210"/>
                <a:gd name="T15" fmla="*/ 394 h 193"/>
                <a:gd name="T16" fmla="*/ 647 w 210"/>
                <a:gd name="T17" fmla="*/ 631 h 193"/>
                <a:gd name="T18" fmla="*/ 627 w 210"/>
                <a:gd name="T19" fmla="*/ 424 h 193"/>
                <a:gd name="T20" fmla="*/ 597 w 210"/>
                <a:gd name="T21" fmla="*/ 338 h 193"/>
                <a:gd name="T22" fmla="*/ 627 w 210"/>
                <a:gd name="T23" fmla="*/ 258 h 193"/>
                <a:gd name="T24" fmla="*/ 612 w 210"/>
                <a:gd name="T25" fmla="*/ 187 h 193"/>
                <a:gd name="T26" fmla="*/ 602 w 210"/>
                <a:gd name="T27" fmla="*/ 121 h 193"/>
                <a:gd name="T28" fmla="*/ 668 w 210"/>
                <a:gd name="T29" fmla="*/ 197 h 193"/>
                <a:gd name="T30" fmla="*/ 754 w 210"/>
                <a:gd name="T31" fmla="*/ 91 h 193"/>
                <a:gd name="T32" fmla="*/ 743 w 210"/>
                <a:gd name="T33" fmla="*/ 182 h 193"/>
                <a:gd name="T34" fmla="*/ 723 w 210"/>
                <a:gd name="T35" fmla="*/ 242 h 193"/>
                <a:gd name="T36" fmla="*/ 728 w 210"/>
                <a:gd name="T37" fmla="*/ 338 h 193"/>
                <a:gd name="T38" fmla="*/ 1006 w 210"/>
                <a:gd name="T39" fmla="*/ 147 h 193"/>
                <a:gd name="T40" fmla="*/ 455 w 210"/>
                <a:gd name="T41" fmla="*/ 5 h 193"/>
                <a:gd name="T42" fmla="*/ 283 w 210"/>
                <a:gd name="T43" fmla="*/ 40 h 193"/>
                <a:gd name="T44" fmla="*/ 430 w 210"/>
                <a:gd name="T45" fmla="*/ 61 h 193"/>
                <a:gd name="T46" fmla="*/ 303 w 210"/>
                <a:gd name="T47" fmla="*/ 111 h 193"/>
                <a:gd name="T48" fmla="*/ 293 w 210"/>
                <a:gd name="T49" fmla="*/ 147 h 193"/>
                <a:gd name="T50" fmla="*/ 192 w 210"/>
                <a:gd name="T51" fmla="*/ 86 h 193"/>
                <a:gd name="T52" fmla="*/ 66 w 210"/>
                <a:gd name="T53" fmla="*/ 581 h 193"/>
                <a:gd name="T54" fmla="*/ 308 w 210"/>
                <a:gd name="T55" fmla="*/ 738 h 193"/>
                <a:gd name="T56" fmla="*/ 228 w 210"/>
                <a:gd name="T57" fmla="*/ 672 h 193"/>
                <a:gd name="T58" fmla="*/ 177 w 210"/>
                <a:gd name="T59" fmla="*/ 733 h 193"/>
                <a:gd name="T60" fmla="*/ 162 w 210"/>
                <a:gd name="T61" fmla="*/ 647 h 193"/>
                <a:gd name="T62" fmla="*/ 233 w 210"/>
                <a:gd name="T63" fmla="*/ 434 h 193"/>
                <a:gd name="T64" fmla="*/ 339 w 210"/>
                <a:gd name="T65" fmla="*/ 419 h 193"/>
                <a:gd name="T66" fmla="*/ 359 w 210"/>
                <a:gd name="T67" fmla="*/ 480 h 193"/>
                <a:gd name="T68" fmla="*/ 308 w 210"/>
                <a:gd name="T69" fmla="*/ 611 h 193"/>
                <a:gd name="T70" fmla="*/ 460 w 210"/>
                <a:gd name="T71" fmla="*/ 909 h 193"/>
                <a:gd name="T72" fmla="*/ 941 w 210"/>
                <a:gd name="T73" fmla="*/ 839 h 193"/>
                <a:gd name="T74" fmla="*/ 920 w 210"/>
                <a:gd name="T75" fmla="*/ 333 h 193"/>
                <a:gd name="T76" fmla="*/ 834 w 210"/>
                <a:gd name="T77" fmla="*/ 303 h 193"/>
                <a:gd name="T78" fmla="*/ 571 w 210"/>
                <a:gd name="T79" fmla="*/ 308 h 193"/>
                <a:gd name="T80" fmla="*/ 546 w 210"/>
                <a:gd name="T81" fmla="*/ 440 h 193"/>
                <a:gd name="T82" fmla="*/ 577 w 210"/>
                <a:gd name="T83" fmla="*/ 253 h 193"/>
                <a:gd name="T84" fmla="*/ 450 w 210"/>
                <a:gd name="T85" fmla="*/ 131 h 193"/>
                <a:gd name="T86" fmla="*/ 531 w 210"/>
                <a:gd name="T87" fmla="*/ 177 h 193"/>
                <a:gd name="T88" fmla="*/ 308 w 210"/>
                <a:gd name="T89" fmla="*/ 364 h 193"/>
                <a:gd name="T90" fmla="*/ 121 w 210"/>
                <a:gd name="T91" fmla="*/ 187 h 193"/>
                <a:gd name="T92" fmla="*/ 344 w 210"/>
                <a:gd name="T93" fmla="*/ 202 h 193"/>
                <a:gd name="T94" fmla="*/ 400 w 210"/>
                <a:gd name="T95" fmla="*/ 202 h 193"/>
                <a:gd name="T96" fmla="*/ 546 w 210"/>
                <a:gd name="T97" fmla="*/ 227 h 193"/>
                <a:gd name="T98" fmla="*/ 501 w 210"/>
                <a:gd name="T99" fmla="*/ 470 h 193"/>
                <a:gd name="T100" fmla="*/ 470 w 210"/>
                <a:gd name="T101" fmla="*/ 258 h 193"/>
                <a:gd name="T102" fmla="*/ 308 w 210"/>
                <a:gd name="T103" fmla="*/ 364 h 193"/>
                <a:gd name="T104" fmla="*/ 405 w 210"/>
                <a:gd name="T105" fmla="*/ 414 h 193"/>
                <a:gd name="T106" fmla="*/ 445 w 210"/>
                <a:gd name="T107" fmla="*/ 293 h 193"/>
                <a:gd name="T108" fmla="*/ 516 w 210"/>
                <a:gd name="T109" fmla="*/ 733 h 193"/>
                <a:gd name="T110" fmla="*/ 415 w 210"/>
                <a:gd name="T111" fmla="*/ 485 h 193"/>
                <a:gd name="T112" fmla="*/ 592 w 210"/>
                <a:gd name="T113" fmla="*/ 535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6" name="Freeform 221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70 w 17"/>
                <a:gd name="T1" fmla="*/ 25 h 20"/>
                <a:gd name="T2" fmla="*/ 45 w 17"/>
                <a:gd name="T3" fmla="*/ 101 h 20"/>
                <a:gd name="T4" fmla="*/ 70 w 17"/>
                <a:gd name="T5" fmla="*/ 2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7" name="Freeform 222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35 w 15"/>
                <a:gd name="T1" fmla="*/ 50 h 27"/>
                <a:gd name="T2" fmla="*/ 20 w 15"/>
                <a:gd name="T3" fmla="*/ 126 h 27"/>
                <a:gd name="T4" fmla="*/ 76 w 15"/>
                <a:gd name="T5" fmla="*/ 81 h 27"/>
                <a:gd name="T6" fmla="*/ 66 w 15"/>
                <a:gd name="T7" fmla="*/ 40 h 27"/>
                <a:gd name="T8" fmla="*/ 35 w 15"/>
                <a:gd name="T9" fmla="*/ 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8" name="Freeform 223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03 w 48"/>
                <a:gd name="T1" fmla="*/ 10 h 23"/>
                <a:gd name="T2" fmla="*/ 46 w 48"/>
                <a:gd name="T3" fmla="*/ 5 h 23"/>
                <a:gd name="T4" fmla="*/ 5 w 48"/>
                <a:gd name="T5" fmla="*/ 46 h 23"/>
                <a:gd name="T6" fmla="*/ 111 w 48"/>
                <a:gd name="T7" fmla="*/ 107 h 23"/>
                <a:gd name="T8" fmla="*/ 172 w 48"/>
                <a:gd name="T9" fmla="*/ 102 h 23"/>
                <a:gd name="T10" fmla="*/ 203 w 48"/>
                <a:gd name="T11" fmla="*/ 97 h 23"/>
                <a:gd name="T12" fmla="*/ 203 w 48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9" name="Freeform 224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121 w 35"/>
                <a:gd name="T1" fmla="*/ 10 h 37"/>
                <a:gd name="T2" fmla="*/ 56 w 35"/>
                <a:gd name="T3" fmla="*/ 10 h 37"/>
                <a:gd name="T4" fmla="*/ 20 w 35"/>
                <a:gd name="T5" fmla="*/ 101 h 37"/>
                <a:gd name="T6" fmla="*/ 142 w 35"/>
                <a:gd name="T7" fmla="*/ 111 h 37"/>
                <a:gd name="T8" fmla="*/ 121 w 35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0" name="Freeform 225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25 w 35"/>
                <a:gd name="T1" fmla="*/ 0 h 7"/>
                <a:gd name="T2" fmla="*/ 71 w 35"/>
                <a:gd name="T3" fmla="*/ 27 h 7"/>
                <a:gd name="T4" fmla="*/ 25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1" name="Freeform 226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35 w 27"/>
                <a:gd name="T1" fmla="*/ 64 h 16"/>
                <a:gd name="T2" fmla="*/ 126 w 27"/>
                <a:gd name="T3" fmla="*/ 30 h 16"/>
                <a:gd name="T4" fmla="*/ 86 w 27"/>
                <a:gd name="T5" fmla="*/ 5 h 16"/>
                <a:gd name="T6" fmla="*/ 35 w 27"/>
                <a:gd name="T7" fmla="*/ 54 h 16"/>
                <a:gd name="T8" fmla="*/ 35 w 27"/>
                <a:gd name="T9" fmla="*/ 6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2" name="Freeform 227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126 w 35"/>
                <a:gd name="T1" fmla="*/ 30 h 17"/>
                <a:gd name="T2" fmla="*/ 40 w 35"/>
                <a:gd name="T3" fmla="*/ 50 h 17"/>
                <a:gd name="T4" fmla="*/ 30 w 35"/>
                <a:gd name="T5" fmla="*/ 65 h 17"/>
                <a:gd name="T6" fmla="*/ 137 w 35"/>
                <a:gd name="T7" fmla="*/ 60 h 17"/>
                <a:gd name="T8" fmla="*/ 126 w 35"/>
                <a:gd name="T9" fmla="*/ 3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3" name="Freeform 228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02 w 49"/>
                <a:gd name="T1" fmla="*/ 15 h 12"/>
                <a:gd name="T2" fmla="*/ 146 w 49"/>
                <a:gd name="T3" fmla="*/ 5 h 12"/>
                <a:gd name="T4" fmla="*/ 35 w 49"/>
                <a:gd name="T5" fmla="*/ 0 h 12"/>
                <a:gd name="T6" fmla="*/ 10 w 49"/>
                <a:gd name="T7" fmla="*/ 25 h 12"/>
                <a:gd name="T8" fmla="*/ 101 w 49"/>
                <a:gd name="T9" fmla="*/ 40 h 12"/>
                <a:gd name="T10" fmla="*/ 207 w 49"/>
                <a:gd name="T11" fmla="*/ 40 h 12"/>
                <a:gd name="T12" fmla="*/ 202 w 49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4" name="Freeform 229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187 w 40"/>
                <a:gd name="T1" fmla="*/ 10 h 11"/>
                <a:gd name="T2" fmla="*/ 131 w 40"/>
                <a:gd name="T3" fmla="*/ 20 h 11"/>
                <a:gd name="T4" fmla="*/ 66 w 40"/>
                <a:gd name="T5" fmla="*/ 15 h 11"/>
                <a:gd name="T6" fmla="*/ 5 w 40"/>
                <a:gd name="T7" fmla="*/ 10 h 11"/>
                <a:gd name="T8" fmla="*/ 177 w 40"/>
                <a:gd name="T9" fmla="*/ 39 h 11"/>
                <a:gd name="T10" fmla="*/ 187 w 40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" name="Freeform 230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143 w 41"/>
                <a:gd name="T1" fmla="*/ 46 h 34"/>
                <a:gd name="T2" fmla="*/ 66 w 41"/>
                <a:gd name="T3" fmla="*/ 31 h 34"/>
                <a:gd name="T4" fmla="*/ 20 w 41"/>
                <a:gd name="T5" fmla="*/ 77 h 34"/>
                <a:gd name="T6" fmla="*/ 5 w 41"/>
                <a:gd name="T7" fmla="*/ 97 h 34"/>
                <a:gd name="T8" fmla="*/ 46 w 41"/>
                <a:gd name="T9" fmla="*/ 97 h 34"/>
                <a:gd name="T10" fmla="*/ 87 w 41"/>
                <a:gd name="T11" fmla="*/ 138 h 34"/>
                <a:gd name="T12" fmla="*/ 107 w 41"/>
                <a:gd name="T13" fmla="*/ 154 h 34"/>
                <a:gd name="T14" fmla="*/ 148 w 41"/>
                <a:gd name="T15" fmla="*/ 97 h 34"/>
                <a:gd name="T16" fmla="*/ 199 w 41"/>
                <a:gd name="T17" fmla="*/ 97 h 34"/>
                <a:gd name="T18" fmla="*/ 143 w 41"/>
                <a:gd name="T19" fmla="*/ 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6" name="Freeform 231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111 w 25"/>
                <a:gd name="T1" fmla="*/ 10 h 63"/>
                <a:gd name="T2" fmla="*/ 91 w 25"/>
                <a:gd name="T3" fmla="*/ 85 h 63"/>
                <a:gd name="T4" fmla="*/ 35 w 25"/>
                <a:gd name="T5" fmla="*/ 100 h 63"/>
                <a:gd name="T6" fmla="*/ 35 w 25"/>
                <a:gd name="T7" fmla="*/ 115 h 63"/>
                <a:gd name="T8" fmla="*/ 86 w 25"/>
                <a:gd name="T9" fmla="*/ 171 h 63"/>
                <a:gd name="T10" fmla="*/ 60 w 25"/>
                <a:gd name="T11" fmla="*/ 226 h 63"/>
                <a:gd name="T12" fmla="*/ 0 w 25"/>
                <a:gd name="T13" fmla="*/ 276 h 63"/>
                <a:gd name="T14" fmla="*/ 25 w 25"/>
                <a:gd name="T15" fmla="*/ 291 h 63"/>
                <a:gd name="T16" fmla="*/ 81 w 25"/>
                <a:gd name="T17" fmla="*/ 311 h 63"/>
                <a:gd name="T18" fmla="*/ 116 w 25"/>
                <a:gd name="T19" fmla="*/ 286 h 63"/>
                <a:gd name="T20" fmla="*/ 126 w 25"/>
                <a:gd name="T21" fmla="*/ 70 h 63"/>
                <a:gd name="T22" fmla="*/ 126 w 25"/>
                <a:gd name="T23" fmla="*/ 10 h 63"/>
                <a:gd name="T24" fmla="*/ 111 w 25"/>
                <a:gd name="T25" fmla="*/ 1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3" name="Group 232"/>
          <p:cNvGrpSpPr/>
          <p:nvPr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1039" name="Freeform 233"/>
            <p:cNvSpPr/>
            <p:nvPr/>
          </p:nvSpPr>
          <p:spPr bwMode="auto">
            <a:xfrm>
              <a:off x="4161" y="-5"/>
              <a:ext cx="1585" cy="1443"/>
            </a:xfrm>
            <a:custGeom>
              <a:avLst/>
              <a:gdLst>
                <a:gd name="T0" fmla="*/ 67 w 546"/>
                <a:gd name="T1" fmla="*/ 12 h 497"/>
                <a:gd name="T2" fmla="*/ 32 w 546"/>
                <a:gd name="T3" fmla="*/ 206 h 497"/>
                <a:gd name="T4" fmla="*/ 73 w 546"/>
                <a:gd name="T5" fmla="*/ 1141 h 497"/>
                <a:gd name="T6" fmla="*/ 157 w 546"/>
                <a:gd name="T7" fmla="*/ 1327 h 497"/>
                <a:gd name="T8" fmla="*/ 459 w 546"/>
                <a:gd name="T9" fmla="*/ 1399 h 497"/>
                <a:gd name="T10" fmla="*/ 592 w 546"/>
                <a:gd name="T11" fmla="*/ 1437 h 497"/>
                <a:gd name="T12" fmla="*/ 1510 w 546"/>
                <a:gd name="T13" fmla="*/ 1379 h 497"/>
                <a:gd name="T14" fmla="*/ 1547 w 546"/>
                <a:gd name="T15" fmla="*/ 485 h 497"/>
                <a:gd name="T16" fmla="*/ 1071 w 546"/>
                <a:gd name="T17" fmla="*/ 46 h 497"/>
                <a:gd name="T18" fmla="*/ 723 w 546"/>
                <a:gd name="T19" fmla="*/ 84 h 497"/>
                <a:gd name="T20" fmla="*/ 575 w 546"/>
                <a:gd name="T21" fmla="*/ 32 h 497"/>
                <a:gd name="T22" fmla="*/ 438 w 546"/>
                <a:gd name="T23" fmla="*/ 6 h 497"/>
                <a:gd name="T24" fmla="*/ 67 w 546"/>
                <a:gd name="T25" fmla="*/ 12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40" name="Group 234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041" name="Freeform 235"/>
              <p:cNvSpPr/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359 w 97"/>
                  <a:gd name="T1" fmla="*/ 126 h 37"/>
                  <a:gd name="T2" fmla="*/ 460 w 97"/>
                  <a:gd name="T3" fmla="*/ 101 h 37"/>
                  <a:gd name="T4" fmla="*/ 465 w 97"/>
                  <a:gd name="T5" fmla="*/ 86 h 37"/>
                  <a:gd name="T6" fmla="*/ 445 w 97"/>
                  <a:gd name="T7" fmla="*/ 0 h 37"/>
                  <a:gd name="T8" fmla="*/ 126 w 97"/>
                  <a:gd name="T9" fmla="*/ 0 h 37"/>
                  <a:gd name="T10" fmla="*/ 51 w 97"/>
                  <a:gd name="T11" fmla="*/ 111 h 37"/>
                  <a:gd name="T12" fmla="*/ 359 w 97"/>
                  <a:gd name="T13" fmla="*/ 12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548 w 585"/>
                  <a:gd name="T1" fmla="*/ 5 h 534"/>
                  <a:gd name="T2" fmla="*/ 794 w 585"/>
                  <a:gd name="T3" fmla="*/ 0 h 534"/>
                  <a:gd name="T4" fmla="*/ 1138 w 585"/>
                  <a:gd name="T5" fmla="*/ 106 h 534"/>
                  <a:gd name="T6" fmla="*/ 880 w 585"/>
                  <a:gd name="T7" fmla="*/ 197 h 534"/>
                  <a:gd name="T8" fmla="*/ 1047 w 585"/>
                  <a:gd name="T9" fmla="*/ 359 h 534"/>
                  <a:gd name="T10" fmla="*/ 374 w 585"/>
                  <a:gd name="T11" fmla="*/ 303 h 534"/>
                  <a:gd name="T12" fmla="*/ 131 w 585"/>
                  <a:gd name="T13" fmla="*/ 318 h 534"/>
                  <a:gd name="T14" fmla="*/ 1006 w 585"/>
                  <a:gd name="T15" fmla="*/ 2461 h 534"/>
                  <a:gd name="T16" fmla="*/ 728 w 585"/>
                  <a:gd name="T17" fmla="*/ 1724 h 534"/>
                  <a:gd name="T18" fmla="*/ 531 w 585"/>
                  <a:gd name="T19" fmla="*/ 1900 h 534"/>
                  <a:gd name="T20" fmla="*/ 475 w 585"/>
                  <a:gd name="T21" fmla="*/ 2199 h 534"/>
                  <a:gd name="T22" fmla="*/ 627 w 585"/>
                  <a:gd name="T23" fmla="*/ 1339 h 534"/>
                  <a:gd name="T24" fmla="*/ 774 w 585"/>
                  <a:gd name="T25" fmla="*/ 1152 h 534"/>
                  <a:gd name="T26" fmla="*/ 1057 w 585"/>
                  <a:gd name="T27" fmla="*/ 1198 h 534"/>
                  <a:gd name="T28" fmla="*/ 951 w 585"/>
                  <a:gd name="T29" fmla="*/ 1547 h 534"/>
                  <a:gd name="T30" fmla="*/ 971 w 585"/>
                  <a:gd name="T31" fmla="*/ 1996 h 534"/>
                  <a:gd name="T32" fmla="*/ 2604 w 585"/>
                  <a:gd name="T33" fmla="*/ 2441 h 534"/>
                  <a:gd name="T34" fmla="*/ 2296 w 585"/>
                  <a:gd name="T35" fmla="*/ 2158 h 534"/>
                  <a:gd name="T36" fmla="*/ 2149 w 585"/>
                  <a:gd name="T37" fmla="*/ 1744 h 534"/>
                  <a:gd name="T38" fmla="*/ 2002 w 585"/>
                  <a:gd name="T39" fmla="*/ 1365 h 534"/>
                  <a:gd name="T40" fmla="*/ 2326 w 585"/>
                  <a:gd name="T41" fmla="*/ 1294 h 534"/>
                  <a:gd name="T42" fmla="*/ 2058 w 585"/>
                  <a:gd name="T43" fmla="*/ 1127 h 534"/>
                  <a:gd name="T44" fmla="*/ 2220 w 585"/>
                  <a:gd name="T45" fmla="*/ 1142 h 534"/>
                  <a:gd name="T46" fmla="*/ 2215 w 585"/>
                  <a:gd name="T47" fmla="*/ 1056 h 534"/>
                  <a:gd name="T48" fmla="*/ 1901 w 585"/>
                  <a:gd name="T49" fmla="*/ 1066 h 534"/>
                  <a:gd name="T50" fmla="*/ 1805 w 585"/>
                  <a:gd name="T51" fmla="*/ 1734 h 534"/>
                  <a:gd name="T52" fmla="*/ 1755 w 585"/>
                  <a:gd name="T53" fmla="*/ 1162 h 534"/>
                  <a:gd name="T54" fmla="*/ 1674 w 585"/>
                  <a:gd name="T55" fmla="*/ 920 h 534"/>
                  <a:gd name="T56" fmla="*/ 1755 w 585"/>
                  <a:gd name="T57" fmla="*/ 687 h 534"/>
                  <a:gd name="T58" fmla="*/ 1714 w 585"/>
                  <a:gd name="T59" fmla="*/ 500 h 534"/>
                  <a:gd name="T60" fmla="*/ 1674 w 585"/>
                  <a:gd name="T61" fmla="*/ 313 h 534"/>
                  <a:gd name="T62" fmla="*/ 1866 w 585"/>
                  <a:gd name="T63" fmla="*/ 521 h 534"/>
                  <a:gd name="T64" fmla="*/ 2098 w 585"/>
                  <a:gd name="T65" fmla="*/ 238 h 534"/>
                  <a:gd name="T66" fmla="*/ 2068 w 585"/>
                  <a:gd name="T67" fmla="*/ 480 h 534"/>
                  <a:gd name="T68" fmla="*/ 2028 w 585"/>
                  <a:gd name="T69" fmla="*/ 657 h 534"/>
                  <a:gd name="T70" fmla="*/ 2028 w 585"/>
                  <a:gd name="T71" fmla="*/ 915 h 534"/>
                  <a:gd name="T72" fmla="*/ 2821 w 585"/>
                  <a:gd name="T73" fmla="*/ 915 h 534"/>
                  <a:gd name="T74" fmla="*/ 2801 w 585"/>
                  <a:gd name="T75" fmla="*/ 384 h 534"/>
                  <a:gd name="T76" fmla="*/ 1259 w 585"/>
                  <a:gd name="T77" fmla="*/ 349 h 534"/>
                  <a:gd name="T78" fmla="*/ 1482 w 585"/>
                  <a:gd name="T79" fmla="*/ 470 h 534"/>
                  <a:gd name="T80" fmla="*/ 865 w 585"/>
                  <a:gd name="T81" fmla="*/ 986 h 534"/>
                  <a:gd name="T82" fmla="*/ 349 w 585"/>
                  <a:gd name="T83" fmla="*/ 495 h 534"/>
                  <a:gd name="T84" fmla="*/ 966 w 585"/>
                  <a:gd name="T85" fmla="*/ 536 h 534"/>
                  <a:gd name="T86" fmla="*/ 1112 w 585"/>
                  <a:gd name="T87" fmla="*/ 531 h 534"/>
                  <a:gd name="T88" fmla="*/ 1527 w 585"/>
                  <a:gd name="T89" fmla="*/ 612 h 534"/>
                  <a:gd name="T90" fmla="*/ 1396 w 585"/>
                  <a:gd name="T91" fmla="*/ 1294 h 534"/>
                  <a:gd name="T92" fmla="*/ 1315 w 585"/>
                  <a:gd name="T93" fmla="*/ 692 h 534"/>
                  <a:gd name="T94" fmla="*/ 865 w 585"/>
                  <a:gd name="T95" fmla="*/ 986 h 534"/>
                  <a:gd name="T96" fmla="*/ 1128 w 585"/>
                  <a:gd name="T97" fmla="*/ 1137 h 534"/>
                  <a:gd name="T98" fmla="*/ 1249 w 585"/>
                  <a:gd name="T99" fmla="*/ 799 h 534"/>
                  <a:gd name="T100" fmla="*/ 1648 w 585"/>
                  <a:gd name="T101" fmla="*/ 1476 h 534"/>
                  <a:gd name="T102" fmla="*/ 1087 w 585"/>
                  <a:gd name="T103" fmla="*/ 1622 h 534"/>
                  <a:gd name="T104" fmla="*/ 1562 w 585"/>
                  <a:gd name="T105" fmla="*/ 1400 h 534"/>
                  <a:gd name="T106" fmla="*/ 1608 w 585"/>
                  <a:gd name="T107" fmla="*/ 672 h 534"/>
                  <a:gd name="T108" fmla="*/ 1583 w 585"/>
                  <a:gd name="T109" fmla="*/ 1077 h 534"/>
                  <a:gd name="T110" fmla="*/ 1512 w 585"/>
                  <a:gd name="T111" fmla="*/ 728 h 534"/>
                  <a:gd name="T112" fmla="*/ 2564 w 585"/>
                  <a:gd name="T113" fmla="*/ 905 h 534"/>
                  <a:gd name="T114" fmla="*/ 2331 w 585"/>
                  <a:gd name="T115" fmla="*/ 819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3" name="Freeform 237"/>
              <p:cNvSpPr/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>
                  <a:gd name="T0" fmla="*/ 202 w 47"/>
                  <a:gd name="T1" fmla="*/ 76 h 56"/>
                  <a:gd name="T2" fmla="*/ 136 w 47"/>
                  <a:gd name="T3" fmla="*/ 283 h 56"/>
                  <a:gd name="T4" fmla="*/ 202 w 47"/>
                  <a:gd name="T5" fmla="*/ 76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4" name="Freeform 238"/>
              <p:cNvSpPr/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>
                  <a:gd name="T0" fmla="*/ 97 w 41"/>
                  <a:gd name="T1" fmla="*/ 136 h 75"/>
                  <a:gd name="T2" fmla="*/ 61 w 41"/>
                  <a:gd name="T3" fmla="*/ 349 h 75"/>
                  <a:gd name="T4" fmla="*/ 204 w 41"/>
                  <a:gd name="T5" fmla="*/ 227 h 75"/>
                  <a:gd name="T6" fmla="*/ 189 w 41"/>
                  <a:gd name="T7" fmla="*/ 121 h 75"/>
                  <a:gd name="T8" fmla="*/ 97 w 41"/>
                  <a:gd name="T9" fmla="*/ 13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5" name="Freeform 239"/>
              <p:cNvSpPr/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>
                  <a:gd name="T0" fmla="*/ 567 w 135"/>
                  <a:gd name="T1" fmla="*/ 20 h 63"/>
                  <a:gd name="T2" fmla="*/ 121 w 135"/>
                  <a:gd name="T3" fmla="*/ 20 h 63"/>
                  <a:gd name="T4" fmla="*/ 10 w 135"/>
                  <a:gd name="T5" fmla="*/ 127 h 63"/>
                  <a:gd name="T6" fmla="*/ 304 w 135"/>
                  <a:gd name="T7" fmla="*/ 294 h 63"/>
                  <a:gd name="T8" fmla="*/ 486 w 135"/>
                  <a:gd name="T9" fmla="*/ 273 h 63"/>
                  <a:gd name="T10" fmla="*/ 572 w 135"/>
                  <a:gd name="T11" fmla="*/ 268 h 63"/>
                  <a:gd name="T12" fmla="*/ 567 w 135"/>
                  <a:gd name="T13" fmla="*/ 2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6" name="Freeform 240"/>
              <p:cNvSpPr/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>
                  <a:gd name="T0" fmla="*/ 338 w 97"/>
                  <a:gd name="T1" fmla="*/ 25 h 102"/>
                  <a:gd name="T2" fmla="*/ 157 w 97"/>
                  <a:gd name="T3" fmla="*/ 25 h 102"/>
                  <a:gd name="T4" fmla="*/ 61 w 97"/>
                  <a:gd name="T5" fmla="*/ 289 h 102"/>
                  <a:gd name="T6" fmla="*/ 399 w 97"/>
                  <a:gd name="T7" fmla="*/ 314 h 102"/>
                  <a:gd name="T8" fmla="*/ 338 w 97"/>
                  <a:gd name="T9" fmla="*/ 25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7" name="Freeform 241"/>
              <p:cNvSpPr/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>
                  <a:gd name="T0" fmla="*/ 76 w 99"/>
                  <a:gd name="T1" fmla="*/ 0 h 19"/>
                  <a:gd name="T2" fmla="*/ 202 w 99"/>
                  <a:gd name="T3" fmla="*/ 76 h 19"/>
                  <a:gd name="T4" fmla="*/ 76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8" name="Freeform 242"/>
              <p:cNvSpPr/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>
                  <a:gd name="T0" fmla="*/ 106 w 76"/>
                  <a:gd name="T1" fmla="*/ 187 h 47"/>
                  <a:gd name="T2" fmla="*/ 355 w 76"/>
                  <a:gd name="T3" fmla="*/ 86 h 47"/>
                  <a:gd name="T4" fmla="*/ 243 w 76"/>
                  <a:gd name="T5" fmla="*/ 15 h 47"/>
                  <a:gd name="T6" fmla="*/ 96 w 76"/>
                  <a:gd name="T7" fmla="*/ 161 h 47"/>
                  <a:gd name="T8" fmla="*/ 106 w 76"/>
                  <a:gd name="T9" fmla="*/ 18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9" name="Freeform 243"/>
              <p:cNvSpPr/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364 w 82"/>
                  <a:gd name="T1" fmla="*/ 30 h 37"/>
                  <a:gd name="T2" fmla="*/ 121 w 82"/>
                  <a:gd name="T3" fmla="*/ 86 h 37"/>
                  <a:gd name="T4" fmla="*/ 86 w 82"/>
                  <a:gd name="T5" fmla="*/ 131 h 37"/>
                  <a:gd name="T6" fmla="*/ 385 w 82"/>
                  <a:gd name="T7" fmla="*/ 116 h 37"/>
                  <a:gd name="T8" fmla="*/ 415 w 82"/>
                  <a:gd name="T9" fmla="*/ 101 h 37"/>
                  <a:gd name="T10" fmla="*/ 415 w 82"/>
                  <a:gd name="T11" fmla="*/ 0 h 37"/>
                  <a:gd name="T12" fmla="*/ 364 w 82"/>
                  <a:gd name="T13" fmla="*/ 3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0" name="Freeform 244"/>
              <p:cNvSpPr/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>
                  <a:gd name="T0" fmla="*/ 106 w 138"/>
                  <a:gd name="T1" fmla="*/ 5 h 33"/>
                  <a:gd name="T2" fmla="*/ 41 w 138"/>
                  <a:gd name="T3" fmla="*/ 71 h 33"/>
                  <a:gd name="T4" fmla="*/ 289 w 138"/>
                  <a:gd name="T5" fmla="*/ 111 h 33"/>
                  <a:gd name="T6" fmla="*/ 593 w 138"/>
                  <a:gd name="T7" fmla="*/ 116 h 33"/>
                  <a:gd name="T8" fmla="*/ 577 w 138"/>
                  <a:gd name="T9" fmla="*/ 40 h 33"/>
                  <a:gd name="T10" fmla="*/ 415 w 138"/>
                  <a:gd name="T11" fmla="*/ 15 h 33"/>
                  <a:gd name="T12" fmla="*/ 106 w 138"/>
                  <a:gd name="T13" fmla="*/ 5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1" name="Freeform 245"/>
              <p:cNvSpPr/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>
                  <a:gd name="T0" fmla="*/ 494 w 112"/>
                  <a:gd name="T1" fmla="*/ 96 h 29"/>
                  <a:gd name="T2" fmla="*/ 520 w 112"/>
                  <a:gd name="T3" fmla="*/ 20 h 29"/>
                  <a:gd name="T4" fmla="*/ 373 w 112"/>
                  <a:gd name="T5" fmla="*/ 50 h 29"/>
                  <a:gd name="T6" fmla="*/ 182 w 112"/>
                  <a:gd name="T7" fmla="*/ 30 h 29"/>
                  <a:gd name="T8" fmla="*/ 10 w 112"/>
                  <a:gd name="T9" fmla="*/ 20 h 29"/>
                  <a:gd name="T10" fmla="*/ 494 w 112"/>
                  <a:gd name="T11" fmla="*/ 9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2" name="Freeform 246"/>
              <p:cNvSpPr/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>
                  <a:gd name="T0" fmla="*/ 15 w 115"/>
                  <a:gd name="T1" fmla="*/ 267 h 95"/>
                  <a:gd name="T2" fmla="*/ 131 w 115"/>
                  <a:gd name="T3" fmla="*/ 272 h 95"/>
                  <a:gd name="T4" fmla="*/ 253 w 115"/>
                  <a:gd name="T5" fmla="*/ 388 h 95"/>
                  <a:gd name="T6" fmla="*/ 298 w 115"/>
                  <a:gd name="T7" fmla="*/ 424 h 95"/>
                  <a:gd name="T8" fmla="*/ 409 w 115"/>
                  <a:gd name="T9" fmla="*/ 262 h 95"/>
                  <a:gd name="T10" fmla="*/ 561 w 115"/>
                  <a:gd name="T11" fmla="*/ 262 h 95"/>
                  <a:gd name="T12" fmla="*/ 399 w 115"/>
                  <a:gd name="T13" fmla="*/ 136 h 95"/>
                  <a:gd name="T14" fmla="*/ 187 w 115"/>
                  <a:gd name="T15" fmla="*/ 81 h 95"/>
                  <a:gd name="T16" fmla="*/ 61 w 115"/>
                  <a:gd name="T17" fmla="*/ 207 h 95"/>
                  <a:gd name="T18" fmla="*/ 15 w 115"/>
                  <a:gd name="T19" fmla="*/ 26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3" name="Freeform 247"/>
              <p:cNvSpPr/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>
                  <a:gd name="T0" fmla="*/ 259 w 65"/>
                  <a:gd name="T1" fmla="*/ 202 h 169"/>
                  <a:gd name="T2" fmla="*/ 112 w 65"/>
                  <a:gd name="T3" fmla="*/ 248 h 169"/>
                  <a:gd name="T4" fmla="*/ 112 w 65"/>
                  <a:gd name="T5" fmla="*/ 298 h 169"/>
                  <a:gd name="T6" fmla="*/ 254 w 65"/>
                  <a:gd name="T7" fmla="*/ 455 h 169"/>
                  <a:gd name="T8" fmla="*/ 173 w 65"/>
                  <a:gd name="T9" fmla="*/ 596 h 169"/>
                  <a:gd name="T10" fmla="*/ 0 w 65"/>
                  <a:gd name="T11" fmla="*/ 748 h 169"/>
                  <a:gd name="T12" fmla="*/ 86 w 65"/>
                  <a:gd name="T13" fmla="*/ 783 h 169"/>
                  <a:gd name="T14" fmla="*/ 239 w 65"/>
                  <a:gd name="T15" fmla="*/ 839 h 169"/>
                  <a:gd name="T16" fmla="*/ 320 w 65"/>
                  <a:gd name="T17" fmla="*/ 819 h 169"/>
                  <a:gd name="T18" fmla="*/ 330 w 65"/>
                  <a:gd name="T19" fmla="*/ 0 h 169"/>
                  <a:gd name="T20" fmla="*/ 259 w 65"/>
                  <a:gd name="T21" fmla="*/ 202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7416" name="Rectangle 248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417" name="Rectangle 249"/>
          <p:cNvSpPr>
            <a:spLocks noGrp="1" noRot="1"/>
          </p:cNvSpPr>
          <p:nvPr>
            <p:ph type="body" idx="1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418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19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20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99" decel="100000"/>
                                        <p:tgtEl>
                                          <p:spTgt spid="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99" decel="1000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9" decel="1000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99" decel="1000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6" grpId="0"/>
      <p:bldP spid="741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74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4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74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4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74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4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74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4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74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4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4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anose="05020102010507070707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40.jpeg"/><Relationship Id="rId2" Type="http://schemas.openxmlformats.org/officeDocument/2006/relationships/hyperlink" Target="http://imgnews.baidu.com/i?ct=520093696&amp;z=0&amp;tn=baiduimagenewsdetail&amp;word=%D1%CF%B8%B4&amp;in=21209&amp;cl=3&amp;lm=-1&amp;pn=0&amp;rn=1" TargetMode="External"/><Relationship Id="rId1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6.jpeg"/><Relationship Id="rId3" Type="http://schemas.openxmlformats.org/officeDocument/2006/relationships/hyperlink" Target="http://www.readannals.com/forum/attachment.php?aid=12135" TargetMode="External"/><Relationship Id="rId2" Type="http://schemas.openxmlformats.org/officeDocument/2006/relationships/image" Target="../media/image45.jpeg"/><Relationship Id="rId1" Type="http://schemas.openxmlformats.org/officeDocument/2006/relationships/hyperlink" Target="http://www.readannals.com/forum/attachment.php?aid=12134" TargetMode="Externa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48.jpeg"/><Relationship Id="rId2" Type="http://schemas.openxmlformats.org/officeDocument/2006/relationships/hyperlink" Target="http://news.21cn.com/today/legend/2006/12/07/3058752.shtml" TargetMode="External"/><Relationship Id="rId1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hyperlink" Target="http://www.tj163.cn/info/rwtj/0516110093.html" TargetMode="Externa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hyperlink" Target="http://www.sina7.com/lchy/tianjin/200710/4563.html" TargetMode="Externa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7.jpe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2.jpe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7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78.jpeg"/><Relationship Id="rId1" Type="http://schemas.openxmlformats.org/officeDocument/2006/relationships/hyperlink" Target="http://www.361o.cn/NewsNews/o/2007-04-05/005811568597s.shtml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9.jpe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1.jpeg"/><Relationship Id="rId1" Type="http://schemas.openxmlformats.org/officeDocument/2006/relationships/image" Target="../media/image8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2.jpe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8.jpe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3.jpe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5.jpeg"/><Relationship Id="rId1" Type="http://schemas.openxmlformats.org/officeDocument/2006/relationships/image" Target="../media/image9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6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ctrTitle"/>
          </p:nvPr>
        </p:nvSpPr>
        <p:spPr>
          <a:xfrm>
            <a:off x="685800" y="1066800"/>
            <a:ext cx="7162800" cy="2514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近代中国看天津</a:t>
            </a:r>
            <a:endParaRPr lang="zh-TW" altLang="en-US" sz="6600" b="1" dirty="0">
              <a:solidFill>
                <a:schemeClr val="tx1"/>
              </a:solidFill>
              <a:latin typeface="+mj-lt"/>
              <a:ea typeface="PMingLiU" panose="02020500000000000000" pitchFamily="18" charset="-120"/>
              <a:cs typeface="+mj-cs"/>
            </a:endParaRPr>
          </a:p>
        </p:txBody>
      </p:sp>
      <p:pic>
        <p:nvPicPr>
          <p:cNvPr id="3075" name="Picture 5" descr="校徽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0055" y="236855"/>
            <a:ext cx="2444750" cy="159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矩形 3"/>
          <p:cNvSpPr/>
          <p:nvPr/>
        </p:nvSpPr>
        <p:spPr>
          <a:xfrm>
            <a:off x="1905000" y="3505200"/>
            <a:ext cx="68580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南开大学城市文化研究院副院长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南开大学历史学院教授、博士生导师                                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侯杰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0" y="53975"/>
            <a:ext cx="4322445" cy="167830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6" descr="1_IGF178dnk1ZR4Pi"/>
          <p:cNvPicPr>
            <a:picLocks noChangeAspect="1"/>
          </p:cNvPicPr>
          <p:nvPr/>
        </p:nvPicPr>
        <p:blipFill>
          <a:blip r:embed="rId1"/>
          <a:srcRect r="-1062" b="16846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10" y="12954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3"/>
          <p:cNvSpPr>
            <a:spLocks noGrp="1" noRot="1"/>
          </p:cNvSpPr>
          <p:nvPr>
            <p:ph idx="1"/>
          </p:nvPr>
        </p:nvSpPr>
        <p:spPr>
          <a:xfrm>
            <a:off x="457200" y="1600200"/>
            <a:ext cx="8153400" cy="3505200"/>
          </a:xfrm>
        </p:spPr>
        <p:txBody>
          <a:bodyPr vert="horz" wrap="square" lIns="91440" tIns="45720" rIns="91440" bIns="45720" anchor="t"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在中国，乃至世界上，天津是租界最多的城市。有英、美、德、法、日、比、奥、意、俄九国租界。</a:t>
            </a:r>
            <a:endParaRPr lang="en-US" altLang="zh-CN" sz="36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租界是列强侵华的结果，客观上也为天津科技发展和现代化起到重要作用。</a:t>
            </a:r>
            <a:endParaRPr lang="zh-CN" altLang="en-US" sz="3600" b="1" dirty="0"/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0345"/>
            <a:ext cx="2719705" cy="1056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 noRot="1"/>
          </p:cNvSpPr>
          <p:nvPr>
            <p:ph idx="1"/>
          </p:nvPr>
        </p:nvSpPr>
        <p:spPr>
          <a:xfrm>
            <a:off x="609600" y="5791200"/>
            <a:ext cx="8153400" cy="612775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建于</a:t>
            </a:r>
            <a:r>
              <a:rPr lang="en-US" altLang="zh-CN" sz="4000" b="1" dirty="0"/>
              <a:t>1890</a:t>
            </a:r>
            <a:r>
              <a:rPr lang="zh-CN" altLang="en-US" sz="4000" b="1" dirty="0"/>
              <a:t>年的英租界工部局</a:t>
            </a:r>
            <a:r>
              <a:rPr lang="en-US" altLang="zh-CN" sz="4000" b="1" dirty="0"/>
              <a:t>(</a:t>
            </a:r>
            <a:r>
              <a:rPr lang="zh-CN" altLang="en-US" sz="4000" b="1" dirty="0"/>
              <a:t>戈登堂</a:t>
            </a:r>
            <a:r>
              <a:rPr lang="en-US" altLang="zh-CN" sz="4000" b="1" dirty="0"/>
              <a:t>)</a:t>
            </a:r>
            <a:endParaRPr lang="en-US" altLang="zh-CN" sz="2000" dirty="0"/>
          </a:p>
        </p:txBody>
      </p:sp>
      <p:pic>
        <p:nvPicPr>
          <p:cNvPr id="24579" name="Picture 4" descr="2006_1_17_54227_1154227"/>
          <p:cNvPicPr>
            <a:picLocks noChangeAspect="1"/>
          </p:cNvPicPr>
          <p:nvPr/>
        </p:nvPicPr>
        <p:blipFill>
          <a:blip r:embed="rId1"/>
          <a:srcRect b="5273"/>
          <a:stretch>
            <a:fillRect/>
          </a:stretch>
        </p:blipFill>
        <p:spPr>
          <a:xfrm>
            <a:off x="0" y="0"/>
            <a:ext cx="9144000" cy="534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2860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 noRot="1"/>
          </p:cNvSpPr>
          <p:nvPr>
            <p:ph idx="1"/>
          </p:nvPr>
        </p:nvSpPr>
        <p:spPr>
          <a:xfrm>
            <a:off x="3276600" y="6096000"/>
            <a:ext cx="2428875" cy="4572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国中之国</a:t>
            </a:r>
            <a:endParaRPr lang="zh-CN" altLang="en-US" sz="4000" b="1" dirty="0"/>
          </a:p>
        </p:txBody>
      </p:sp>
      <p:pic>
        <p:nvPicPr>
          <p:cNvPr id="25603" name="图片 1" descr="48_8303_acc9494500fa5f2"/>
          <p:cNvPicPr>
            <a:picLocks noChangeAspect="1"/>
          </p:cNvPicPr>
          <p:nvPr/>
        </p:nvPicPr>
        <p:blipFill>
          <a:blip r:embed="rId1"/>
          <a:srcRect t="30994"/>
          <a:stretch>
            <a:fillRect/>
          </a:stretch>
        </p:blipFill>
        <p:spPr>
          <a:xfrm>
            <a:off x="0" y="0"/>
            <a:ext cx="911225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593979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26627" name="Rectangle 3"/>
          <p:cNvSpPr>
            <a:spLocks noGrp="1" noRot="1"/>
          </p:cNvSpPr>
          <p:nvPr>
            <p:ph idx="1"/>
          </p:nvPr>
        </p:nvSpPr>
        <p:spPr>
          <a:xfrm>
            <a:off x="609600" y="6019800"/>
            <a:ext cx="8153400" cy="5334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法租界</a:t>
            </a:r>
            <a:endParaRPr lang="zh-CN" altLang="en-US" sz="4000" b="1" dirty="0"/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1"/>
          <a:srcRect b="67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" y="590232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/>
          <p:cNvSpPr>
            <a:spLocks noGrp="1" noRot="1"/>
          </p:cNvSpPr>
          <p:nvPr>
            <p:ph idx="1"/>
          </p:nvPr>
        </p:nvSpPr>
        <p:spPr>
          <a:xfrm>
            <a:off x="609600" y="5943600"/>
            <a:ext cx="8153400" cy="6858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控制天津海关的外国人</a:t>
            </a:r>
            <a:endParaRPr lang="zh-CN" altLang="en-US" sz="4000" b="1" dirty="0"/>
          </a:p>
        </p:txBody>
      </p:sp>
      <p:pic>
        <p:nvPicPr>
          <p:cNvPr id="27651" name="Picture 4" descr="48_8303_81d62d9acf742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586041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公共设施出现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Rot="1"/>
          </p:cNvSpPr>
          <p:nvPr>
            <p:ph idx="1"/>
          </p:nvPr>
        </p:nvSpPr>
        <p:spPr>
          <a:xfrm>
            <a:off x="609600" y="5334000"/>
            <a:ext cx="8153400" cy="1066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          </a:t>
            </a:r>
            <a:r>
              <a:rPr lang="en-US" altLang="zh-CN" sz="3600" b="1" dirty="0">
                <a:solidFill>
                  <a:srgbClr val="000000"/>
                </a:solidFill>
              </a:rPr>
              <a:t>20</a:t>
            </a:r>
            <a:r>
              <a:rPr lang="zh-CN" altLang="en-US" sz="3600" b="1" dirty="0">
                <a:solidFill>
                  <a:srgbClr val="000000"/>
                </a:solidFill>
              </a:rPr>
              <a:t>世纪初天津电话总局成立，设东、南、北分局。图为电话北局。</a:t>
            </a:r>
            <a:endParaRPr lang="zh-CN" altLang="en-US" sz="3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br>
              <a:rPr lang="zh-CN" altLang="en-US" sz="1800" dirty="0">
                <a:solidFill>
                  <a:srgbClr val="000000"/>
                </a:solidFill>
              </a:rPr>
            </a:br>
            <a:endParaRPr lang="zh-CN" altLang="en-US" sz="1800" dirty="0">
              <a:solidFill>
                <a:srgbClr val="000000"/>
              </a:solidFill>
            </a:endParaRPr>
          </a:p>
        </p:txBody>
      </p:sp>
      <p:pic>
        <p:nvPicPr>
          <p:cNvPr id="28676" name="图片 12" descr="2006_1_17_54349_1154349"/>
          <p:cNvPicPr>
            <a:picLocks noChangeAspect="1"/>
          </p:cNvPicPr>
          <p:nvPr/>
        </p:nvPicPr>
        <p:blipFill>
          <a:blip r:embed="rId1"/>
          <a:srcRect b="4668"/>
          <a:stretch>
            <a:fillRect/>
          </a:stretch>
        </p:blipFill>
        <p:spPr>
          <a:xfrm>
            <a:off x="0" y="1524000"/>
            <a:ext cx="9144000" cy="369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2860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29699" name="Rectangle 3"/>
          <p:cNvSpPr>
            <a:spLocks noGrp="1" noRot="1"/>
          </p:cNvSpPr>
          <p:nvPr>
            <p:ph idx="1"/>
          </p:nvPr>
        </p:nvSpPr>
        <p:spPr>
          <a:xfrm>
            <a:off x="533400" y="5867400"/>
            <a:ext cx="8153400" cy="612775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en-US" altLang="zh-CN" sz="4000" b="1" dirty="0"/>
              <a:t>1924</a:t>
            </a:r>
            <a:r>
              <a:rPr lang="zh-CN" altLang="en-US" sz="4000" b="1" dirty="0"/>
              <a:t>年兴建的天津电报总局 </a:t>
            </a:r>
            <a:endParaRPr lang="zh-CN" altLang="en-US" sz="4000" b="1" dirty="0"/>
          </a:p>
        </p:txBody>
      </p:sp>
      <p:pic>
        <p:nvPicPr>
          <p:cNvPr id="29700" name="Picture 4" descr="2006_1_17_54343_1154343"/>
          <p:cNvPicPr>
            <a:picLocks noChangeAspect="1"/>
          </p:cNvPicPr>
          <p:nvPr/>
        </p:nvPicPr>
        <p:blipFill>
          <a:blip r:embed="rId1"/>
          <a:srcRect b="4124"/>
          <a:stretch>
            <a:fillRect/>
          </a:stretch>
        </p:blipFill>
        <p:spPr>
          <a:xfrm>
            <a:off x="0" y="0"/>
            <a:ext cx="9144000" cy="586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2860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30723" name="Rectangle 3"/>
          <p:cNvSpPr>
            <a:spLocks noGrp="1" noRot="1"/>
          </p:cNvSpPr>
          <p:nvPr>
            <p:ph idx="1"/>
          </p:nvPr>
        </p:nvSpPr>
        <p:spPr>
          <a:xfrm>
            <a:off x="838200" y="5867400"/>
            <a:ext cx="7010400" cy="8382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</a:t>
            </a:r>
            <a:r>
              <a:rPr lang="en-US" altLang="zh-CN" sz="2800" b="1" dirty="0">
                <a:solidFill>
                  <a:srgbClr val="000000"/>
                </a:solidFill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</a:rPr>
              <a:t>世纪末，英法日等国在租界内设邮局。</a:t>
            </a:r>
            <a:endParaRPr lang="en-US" altLang="zh-CN" sz="28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     </a:t>
            </a:r>
            <a:r>
              <a:rPr lang="zh-CN" altLang="en-US" sz="2800" b="1" dirty="0">
                <a:solidFill>
                  <a:srgbClr val="000000"/>
                </a:solidFill>
              </a:rPr>
              <a:t>图为</a:t>
            </a:r>
            <a:r>
              <a:rPr lang="en-US" altLang="zh-CN" sz="2800" b="1" dirty="0">
                <a:solidFill>
                  <a:srgbClr val="000000"/>
                </a:solidFill>
              </a:rPr>
              <a:t>1892</a:t>
            </a:r>
            <a:r>
              <a:rPr lang="zh-CN" altLang="en-US" sz="2800" b="1" dirty="0">
                <a:solidFill>
                  <a:srgbClr val="000000"/>
                </a:solidFill>
              </a:rPr>
              <a:t>年</a:t>
            </a:r>
            <a:r>
              <a:rPr lang="en-US" altLang="zh-CN" sz="2800" b="1" dirty="0">
                <a:solidFill>
                  <a:srgbClr val="000000"/>
                </a:solidFill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</a:rPr>
              <a:t>月成立的日本邮便局。</a:t>
            </a:r>
            <a:r>
              <a:rPr lang="zh-CN" altLang="en-US" sz="2800" b="1" dirty="0"/>
              <a:t> </a:t>
            </a:r>
            <a:endParaRPr lang="zh-CN" altLang="en-US" sz="2800" b="1" dirty="0"/>
          </a:p>
        </p:txBody>
      </p:sp>
      <p:pic>
        <p:nvPicPr>
          <p:cNvPr id="30724" name="图片 13" descr="2006_1_17_54348_1154348"/>
          <p:cNvPicPr>
            <a:picLocks noChangeAspect="1"/>
          </p:cNvPicPr>
          <p:nvPr/>
        </p:nvPicPr>
        <p:blipFill>
          <a:blip r:embed="rId1"/>
          <a:srcRect t="1222" b="6113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05" y="17081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228600"/>
          </a:xfrm>
        </p:spPr>
        <p:txBody>
          <a:bodyPr vert="horz" wrap="square" lIns="91440" tIns="45720" rIns="91440" bIns="45720" anchor="ctr"/>
          <a:p>
            <a:pPr eaLnBrk="1" hangingPunct="1"/>
            <a:endParaRPr lang="zh-TW" altLang="en-US" sz="4000" dirty="0"/>
          </a:p>
        </p:txBody>
      </p:sp>
      <p:sp>
        <p:nvSpPr>
          <p:cNvPr id="31747" name="Rectangle 3"/>
          <p:cNvSpPr>
            <a:spLocks noGrp="1" noRot="1"/>
          </p:cNvSpPr>
          <p:nvPr>
            <p:ph idx="1"/>
          </p:nvPr>
        </p:nvSpPr>
        <p:spPr>
          <a:xfrm>
            <a:off x="-152400" y="6172200"/>
            <a:ext cx="9296400" cy="4572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马大夫医院</a:t>
            </a:r>
            <a:endParaRPr lang="en-US" altLang="zh-CN" sz="2400" dirty="0"/>
          </a:p>
        </p:txBody>
      </p:sp>
      <p:pic>
        <p:nvPicPr>
          <p:cNvPr id="31748" name="图片 2" descr="2006_1_17_54394_1154394"/>
          <p:cNvPicPr>
            <a:picLocks noChangeAspect="1"/>
          </p:cNvPicPr>
          <p:nvPr/>
        </p:nvPicPr>
        <p:blipFill>
          <a:blip r:embed="rId1"/>
          <a:srcRect l="-839" t="-6155" r="-839" b="6264"/>
          <a:stretch>
            <a:fillRect/>
          </a:stretch>
        </p:blipFill>
        <p:spPr>
          <a:xfrm>
            <a:off x="0" y="-3048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" y="601662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/>
          </p:cNvSpPr>
          <p:nvPr>
            <p:ph type="title"/>
          </p:nvPr>
        </p:nvSpPr>
        <p:spPr>
          <a:xfrm>
            <a:off x="304800" y="228600"/>
            <a:ext cx="793115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一、城市的兴起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Rot="1"/>
          </p:cNvSpPr>
          <p:nvPr>
            <p:ph idx="1"/>
          </p:nvPr>
        </p:nvSpPr>
        <p:spPr>
          <a:xfrm>
            <a:off x="0" y="5702300"/>
            <a:ext cx="9144000" cy="11430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b="1" dirty="0"/>
              <a:t>天津原名 “直沽寨” ，三岔河口是最早的居民点</a:t>
            </a:r>
            <a:endParaRPr lang="en-US" altLang="zh-CN" sz="2000" dirty="0"/>
          </a:p>
        </p:txBody>
      </p:sp>
      <p:pic>
        <p:nvPicPr>
          <p:cNvPr id="5124" name="Picture 4" descr="2006_1_17_54696_1154696"/>
          <p:cNvPicPr>
            <a:picLocks noChangeAspect="1"/>
          </p:cNvPicPr>
          <p:nvPr/>
        </p:nvPicPr>
        <p:blipFill>
          <a:blip r:embed="rId1"/>
          <a:srcRect b="9750"/>
          <a:stretch>
            <a:fillRect/>
          </a:stretch>
        </p:blipFill>
        <p:spPr>
          <a:xfrm>
            <a:off x="0" y="1371600"/>
            <a:ext cx="91440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" y="299720"/>
            <a:ext cx="2099310" cy="81534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32771" name="Rectangle 3"/>
          <p:cNvSpPr>
            <a:spLocks noGrp="1" noRot="1"/>
          </p:cNvSpPr>
          <p:nvPr>
            <p:ph idx="1"/>
          </p:nvPr>
        </p:nvSpPr>
        <p:spPr>
          <a:xfrm>
            <a:off x="2743200" y="6019800"/>
            <a:ext cx="3733800" cy="4572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消防队</a:t>
            </a:r>
            <a:endParaRPr lang="zh-CN" altLang="en-US" sz="4000" b="1" dirty="0"/>
          </a:p>
        </p:txBody>
      </p:sp>
      <p:pic>
        <p:nvPicPr>
          <p:cNvPr id="32772" name="Picture 4" descr="2006_1_17_54476_1154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586359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pic>
        <p:nvPicPr>
          <p:cNvPr id="33796" name="Picture 4" descr="2006_1_17_54671_1154671"/>
          <p:cNvPicPr>
            <a:picLocks noChangeAspect="1"/>
          </p:cNvPicPr>
          <p:nvPr/>
        </p:nvPicPr>
        <p:blipFill>
          <a:blip r:embed="rId1"/>
          <a:srcRect b="3326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6"/>
          <p:cNvSpPr/>
          <p:nvPr/>
        </p:nvSpPr>
        <p:spPr>
          <a:xfrm rot="-10800000" flipV="1">
            <a:off x="3429000" y="6070600"/>
            <a:ext cx="28194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Arial" panose="020B0604020202020204" pitchFamily="34" charset="0"/>
              </a:rPr>
              <a:t>警察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20" y="5918835"/>
            <a:ext cx="2290445" cy="889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</a:rPr>
              <a:t>三、近代北方工商业中心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4819" name="Rectangle 3"/>
          <p:cNvSpPr>
            <a:spLocks noGrp="1" noRot="1"/>
          </p:cNvSpPr>
          <p:nvPr>
            <p:ph idx="1"/>
          </p:nvPr>
        </p:nvSpPr>
        <p:spPr>
          <a:xfrm>
            <a:off x="457200" y="1752600"/>
            <a:ext cx="8153400" cy="4498975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dirty="0"/>
              <a:t>         </a:t>
            </a:r>
            <a:r>
              <a:rPr lang="zh-CN" altLang="en-US" sz="3600" b="1" dirty="0"/>
              <a:t>洋务运动时期，天津成为北方工业及科技中心。     </a:t>
            </a:r>
            <a:endParaRPr lang="zh-CN" altLang="en-US" sz="36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天津机器局</a:t>
            </a:r>
            <a:endParaRPr lang="zh-CN" altLang="en-US" sz="36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大沽船坞</a:t>
            </a:r>
            <a:endParaRPr lang="zh-CN" altLang="en-US" sz="36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开平矿务局</a:t>
            </a:r>
            <a:endParaRPr lang="zh-CN" altLang="en-US" sz="3600" b="1" dirty="0"/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5070" y="5325745"/>
            <a:ext cx="2384425" cy="925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3"/>
          <p:cNvSpPr>
            <a:spLocks noGrp="1" noRot="1"/>
          </p:cNvSpPr>
          <p:nvPr>
            <p:ph type="body" sz="half" idx="1"/>
          </p:nvPr>
        </p:nvSpPr>
        <p:spPr>
          <a:xfrm>
            <a:off x="0" y="838200"/>
            <a:ext cx="8991600" cy="10668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新政时期北方工商业中心</a:t>
            </a:r>
            <a:endParaRPr lang="en-US" altLang="zh-CN" dirty="0"/>
          </a:p>
        </p:txBody>
      </p:sp>
      <p:graphicFrame>
        <p:nvGraphicFramePr>
          <p:cNvPr id="140348" name="Group 60"/>
          <p:cNvGraphicFramePr>
            <a:graphicFrameLocks noGrp="1"/>
          </p:cNvGraphicFramePr>
          <p:nvPr>
            <p:ph sz="half" idx="1"/>
          </p:nvPr>
        </p:nvGraphicFramePr>
        <p:xfrm>
          <a:off x="0" y="1828800"/>
          <a:ext cx="9144000" cy="4022725"/>
        </p:xfrm>
        <a:graphic>
          <a:graphicData uri="http://schemas.openxmlformats.org/drawingml/2006/table">
            <a:tbl>
              <a:tblPr/>
              <a:tblGrid>
                <a:gridCol w="2936265"/>
                <a:gridCol w="1635735"/>
                <a:gridCol w="1749303"/>
                <a:gridCol w="2822697"/>
              </a:tblGrid>
              <a:tr h="6232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厂     名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创 办 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创 办 年 代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备   注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9435">
                <a:tc>
                  <a:txBody>
                    <a:bodyPr/>
                    <a:lstStyle/>
                    <a:p>
                      <a:pPr marL="342900" marR="0" lvl="0" indent="-209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万益织呢厂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启新洋灰公司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北洋滦州矿物公司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新兴造纸厂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华萼啤酒有限公司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天津铁丝铁钉厂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华胜烛皂厂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北洋火柴厂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华昌火柴厂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209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潘作卿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周学熙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周学熙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杨宝慧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张咀英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洪怿孙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李镇桐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伊廷玺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209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孙淦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1906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1906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 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1909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1911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1907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年定名，一说创立于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1905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6921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3"/>
          <p:cNvSpPr>
            <a:spLocks noGrp="1" noRot="1"/>
          </p:cNvSpPr>
          <p:nvPr>
            <p:ph idx="1"/>
          </p:nvPr>
        </p:nvSpPr>
        <p:spPr>
          <a:xfrm>
            <a:off x="306705" y="878205"/>
            <a:ext cx="4191000" cy="4968240"/>
          </a:xfrm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</a:rPr>
              <a:t>周学熙，安徽至德人，</a:t>
            </a:r>
            <a:r>
              <a:rPr lang="en-US" altLang="zh-CN" sz="2400" b="1" dirty="0">
                <a:latin typeface="宋体" panose="02010600030101010101" pitchFamily="2" charset="-122"/>
              </a:rPr>
              <a:t>1894</a:t>
            </a:r>
            <a:r>
              <a:rPr lang="zh-CN" altLang="en-US" sz="2400" b="1" dirty="0">
                <a:latin typeface="宋体" panose="02010600030101010101" pitchFamily="2" charset="-122"/>
              </a:rPr>
              <a:t>年中了举人，最初在浙江为官，后为山东候补道员。</a:t>
            </a:r>
            <a:r>
              <a:rPr lang="en-US" altLang="zh-CN" sz="2400" b="1" dirty="0">
                <a:latin typeface="宋体" panose="02010600030101010101" pitchFamily="2" charset="-122"/>
              </a:rPr>
              <a:t>1900</a:t>
            </a:r>
            <a:r>
              <a:rPr lang="zh-CN" altLang="en-US" sz="2400" b="1" dirty="0">
                <a:latin typeface="宋体" panose="02010600030101010101" pitchFamily="2" charset="-122"/>
              </a:rPr>
              <a:t>年入袁世凯幕府，主持北洋实业。</a:t>
            </a:r>
            <a:r>
              <a:rPr lang="en-US" altLang="zh-CN" sz="2400" b="1" dirty="0">
                <a:latin typeface="宋体" panose="02010600030101010101" pitchFamily="2" charset="-122"/>
              </a:rPr>
              <a:t>1903</a:t>
            </a:r>
            <a:r>
              <a:rPr lang="zh-CN" altLang="en-US" sz="2400" b="1" dirty="0">
                <a:latin typeface="宋体" panose="02010600030101010101" pitchFamily="2" charset="-122"/>
              </a:rPr>
              <a:t>年赴日本考察工商业，回国后总办直隶工艺总局。 </a:t>
            </a:r>
            <a:r>
              <a:rPr lang="en-US" altLang="zh-CN" sz="2400" b="1" dirty="0">
                <a:latin typeface="宋体" panose="02010600030101010101" pitchFamily="2" charset="-122"/>
              </a:rPr>
              <a:t>1905</a:t>
            </a:r>
            <a:r>
              <a:rPr lang="zh-CN" altLang="en-US" sz="2400" b="1" dirty="0">
                <a:latin typeface="宋体" panose="02010600030101010101" pitchFamily="2" charset="-122"/>
              </a:rPr>
              <a:t>年，任天津道，</a:t>
            </a:r>
            <a:r>
              <a:rPr lang="en-US" altLang="zh-CN" sz="2400" b="1" dirty="0">
                <a:latin typeface="宋体" panose="02010600030101010101" pitchFamily="2" charset="-122"/>
              </a:rPr>
              <a:t>1907</a:t>
            </a:r>
            <a:r>
              <a:rPr lang="zh-CN" altLang="en-US" sz="2400" b="1" dirty="0">
                <a:latin typeface="宋体" panose="02010600030101010101" pitchFamily="2" charset="-122"/>
              </a:rPr>
              <a:t>年，任长芦盐运使，办商品陈列所、植物园、天津铁工厂、高等工业学堂等。他开办的滦州煤矿公司在数年后与英商投资的开平煤矿公司联合，组成开滦矿务总局。督办天津造币厂、唐山启新洋灰公司等，成为中国北方著名实业家。</a:t>
            </a:r>
            <a:r>
              <a:rPr lang="en-US" altLang="zh-CN" sz="2400" b="1" dirty="0">
                <a:latin typeface="宋体" panose="02010600030101010101" pitchFamily="2" charset="-122"/>
              </a:rPr>
              <a:t>1947</a:t>
            </a:r>
            <a:r>
              <a:rPr lang="zh-CN" altLang="en-US" sz="2400" b="1" dirty="0">
                <a:latin typeface="宋体" panose="02010600030101010101" pitchFamily="2" charset="-122"/>
              </a:rPr>
              <a:t>年，病逝。</a:t>
            </a:r>
            <a:endParaRPr lang="zh-CN" altLang="en-US" sz="2000" dirty="0"/>
          </a:p>
        </p:txBody>
      </p:sp>
      <p:pic>
        <p:nvPicPr>
          <p:cNvPr id="36867" name="Picture 4" descr="2006_1_17_54830_1154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219200"/>
            <a:ext cx="302895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430" y="591756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Rot="1"/>
          </p:cNvSpPr>
          <p:nvPr>
            <p:ph type="title"/>
          </p:nvPr>
        </p:nvSpPr>
        <p:spPr>
          <a:xfrm>
            <a:off x="1676400" y="6019800"/>
            <a:ext cx="6400800" cy="533400"/>
          </a:xfrm>
        </p:spPr>
        <p:txBody>
          <a:bodyPr vert="horz" wrap="square" lIns="91440" tIns="45720" rIns="91440" bIns="45720" anchor="ctr"/>
          <a:p>
            <a:pPr eaLnBrk="1" hangingPunct="1"/>
            <a:br>
              <a:rPr lang="zh-CN" altLang="en-US" sz="4000" dirty="0">
                <a:solidFill>
                  <a:srgbClr val="000000"/>
                </a:solidFill>
              </a:rPr>
            </a:br>
            <a:r>
              <a:rPr lang="en-US" altLang="zh-CN" sz="4000" b="1" dirty="0">
                <a:solidFill>
                  <a:srgbClr val="000000"/>
                </a:solidFill>
              </a:rPr>
              <a:t>1906</a:t>
            </a:r>
            <a:r>
              <a:rPr lang="zh-CN" altLang="en-US" sz="4000" b="1" dirty="0">
                <a:solidFill>
                  <a:srgbClr val="000000"/>
                </a:solidFill>
              </a:rPr>
              <a:t>年启新洋灰公司成立</a:t>
            </a:r>
            <a:br>
              <a:rPr lang="zh-CN" altLang="en-US" sz="4000" b="1" dirty="0">
                <a:solidFill>
                  <a:srgbClr val="000000"/>
                </a:solidFill>
              </a:rPr>
            </a:br>
            <a:endParaRPr lang="zh-CN" altLang="en-US" sz="4000" dirty="0">
              <a:solidFill>
                <a:srgbClr val="000000"/>
              </a:solidFill>
            </a:endParaRPr>
          </a:p>
        </p:txBody>
      </p:sp>
      <p:pic>
        <p:nvPicPr>
          <p:cNvPr id="37891" name="图片 14" descr="2006_1_17_54599_1154599"/>
          <p:cNvPicPr>
            <a:picLocks noChangeAspect="1"/>
          </p:cNvPicPr>
          <p:nvPr/>
        </p:nvPicPr>
        <p:blipFill>
          <a:blip r:embed="rId1"/>
          <a:srcRect l="1215" t="2463" r="10069" b="25174"/>
          <a:stretch>
            <a:fillRect/>
          </a:stretch>
        </p:blipFill>
        <p:spPr>
          <a:xfrm>
            <a:off x="0" y="-1651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22860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7460" name="Picture 4" descr="2006_1_17_54307_11543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86106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6"/>
          <p:cNvSpPr txBox="1"/>
          <p:nvPr/>
        </p:nvSpPr>
        <p:spPr>
          <a:xfrm>
            <a:off x="1676400" y="5943600"/>
            <a:ext cx="6553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latin typeface="Arial" panose="020B0604020202020204" pitchFamily="34" charset="0"/>
              </a:rPr>
              <a:t>1909</a:t>
            </a:r>
            <a:r>
              <a:rPr lang="zh-CN" altLang="en-US" sz="4000" b="1" dirty="0">
                <a:latin typeface="Arial" panose="020B0604020202020204" pitchFamily="34" charset="0"/>
              </a:rPr>
              <a:t>年创办北洋火柴公司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" y="154305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29200" y="1066800"/>
            <a:ext cx="3657600" cy="4343400"/>
          </a:xfrm>
        </p:spPr>
      </p:pic>
      <p:sp>
        <p:nvSpPr>
          <p:cNvPr id="39939" name="TextBox 5"/>
          <p:cNvSpPr txBox="1"/>
          <p:nvPr/>
        </p:nvSpPr>
        <p:spPr>
          <a:xfrm>
            <a:off x="228600" y="914400"/>
            <a:ext cx="46482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永利碱厂（天津碱厂）是中国最早的制碱厂，前身是由</a:t>
            </a:r>
            <a:r>
              <a:rPr lang="en-US" altLang="zh-CN" sz="3600" b="1" dirty="0">
                <a:latin typeface="Arial" panose="020B0604020202020204" pitchFamily="34" charset="0"/>
              </a:rPr>
              <a:t>“</a:t>
            </a:r>
            <a:r>
              <a:rPr lang="zh-CN" altLang="en-US" sz="3600" b="1" dirty="0">
                <a:latin typeface="Arial" panose="020B0604020202020204" pitchFamily="34" charset="0"/>
              </a:rPr>
              <a:t>中国民族化学工业之父</a:t>
            </a:r>
            <a:r>
              <a:rPr lang="en-US" altLang="zh-CN" sz="3600" b="1" dirty="0">
                <a:latin typeface="Arial" panose="020B0604020202020204" pitchFamily="34" charset="0"/>
              </a:rPr>
              <a:t>”</a:t>
            </a:r>
            <a:r>
              <a:rPr lang="zh-CN" altLang="en-US" sz="3600" b="1" dirty="0">
                <a:latin typeface="Arial" panose="020B0604020202020204" pitchFamily="34" charset="0"/>
              </a:rPr>
              <a:t>范旭东于</a:t>
            </a:r>
            <a:r>
              <a:rPr lang="en-US" altLang="zh-CN" sz="3600" b="1" dirty="0">
                <a:latin typeface="Arial" panose="020B0604020202020204" pitchFamily="34" charset="0"/>
              </a:rPr>
              <a:t>1914</a:t>
            </a:r>
            <a:r>
              <a:rPr lang="zh-CN" altLang="en-US" sz="3600" b="1" dirty="0">
                <a:latin typeface="Arial" panose="020B0604020202020204" pitchFamily="34" charset="0"/>
              </a:rPr>
              <a:t>年在天津创办的久大精盐公司和</a:t>
            </a:r>
            <a:r>
              <a:rPr lang="en-US" altLang="zh-CN" sz="3600" b="1" dirty="0">
                <a:latin typeface="Arial" panose="020B0604020202020204" pitchFamily="34" charset="0"/>
              </a:rPr>
              <a:t>1917</a:t>
            </a:r>
            <a:r>
              <a:rPr lang="zh-CN" altLang="en-US" sz="3600" b="1" dirty="0">
                <a:latin typeface="Arial" panose="020B0604020202020204" pitchFamily="34" charset="0"/>
              </a:rPr>
              <a:t>年依托久大精盐创办的</a:t>
            </a:r>
            <a:r>
              <a:rPr lang="en-US" altLang="zh-CN" sz="3600" b="1" dirty="0">
                <a:latin typeface="Arial" panose="020B0604020202020204" pitchFamily="34" charset="0"/>
              </a:rPr>
              <a:t>“</a:t>
            </a:r>
            <a:r>
              <a:rPr lang="zh-CN" altLang="en-US" sz="3600" b="1" dirty="0">
                <a:latin typeface="Arial" panose="020B0604020202020204" pitchFamily="34" charset="0"/>
              </a:rPr>
              <a:t>永利制碱公司</a:t>
            </a:r>
            <a:r>
              <a:rPr lang="en-US" altLang="zh-CN" sz="3600" b="1" dirty="0">
                <a:latin typeface="Arial" panose="020B0604020202020204" pitchFamily="34" charset="0"/>
              </a:rPr>
              <a:t>”</a:t>
            </a:r>
            <a:r>
              <a:rPr lang="zh-CN" altLang="en-US" sz="3600" b="1" dirty="0">
                <a:latin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7239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40963" name="文本占位符 2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40964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762000"/>
            <a:ext cx="9144000" cy="4514850"/>
          </a:xfrm>
        </p:spPr>
      </p:pic>
      <p:sp>
        <p:nvSpPr>
          <p:cNvPr id="40965" name="TextBox 5"/>
          <p:cNvSpPr txBox="1"/>
          <p:nvPr/>
        </p:nvSpPr>
        <p:spPr>
          <a:xfrm>
            <a:off x="1524000" y="5487988"/>
            <a:ext cx="6324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永利碱厂化学实验室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-698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609600"/>
            <a:ext cx="4724400" cy="5943600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zh-CN" altLang="en-US" sz="2800" b="1" dirty="0"/>
              <a:t>   </a:t>
            </a:r>
            <a:r>
              <a:rPr lang="zh-CN" altLang="en-US" sz="2400" b="1" dirty="0"/>
              <a:t> </a:t>
            </a:r>
            <a:r>
              <a:rPr lang="zh-CN" altLang="en-US" sz="2400" b="1" dirty="0">
                <a:latin typeface="宋体" panose="02010600030101010101" pitchFamily="2" charset="-122"/>
              </a:rPr>
              <a:t>侯德榜</a:t>
            </a:r>
            <a:r>
              <a:rPr lang="en-US" altLang="zh-CN" sz="2400" b="1" dirty="0"/>
              <a:t>(1890~1974)</a:t>
            </a:r>
            <a:r>
              <a:rPr lang="zh-CN" altLang="en-US" sz="2400" b="1" dirty="0"/>
              <a:t>，字致本，福建闽侯人，著名科学家，侯氏制碱法创始人，中国化学工业奠基人，世界制碱业的权威。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     19</a:t>
            </a:r>
            <a:r>
              <a:rPr lang="zh-CN" altLang="en-US" sz="2400" b="1" dirty="0"/>
              <a:t>世纪</a:t>
            </a:r>
            <a:r>
              <a:rPr lang="en-US" altLang="zh-CN" sz="2400" b="1" dirty="0"/>
              <a:t>20</a:t>
            </a:r>
            <a:r>
              <a:rPr lang="zh-CN" altLang="en-US" sz="2400" b="1" dirty="0"/>
              <a:t>年代，突破氨碱法制碱技术壁垒，建成亚洲第一座纯碱厂；</a:t>
            </a:r>
            <a:r>
              <a:rPr lang="en-US" altLang="zh-CN" sz="2400" b="1" dirty="0"/>
              <a:t>30</a:t>
            </a:r>
            <a:r>
              <a:rPr lang="zh-CN" altLang="en-US" sz="2400" b="1" dirty="0"/>
              <a:t>年代，建成中国第一座兼产合成氨、硝酸、硫酸和硫酸铵的联合企业；</a:t>
            </a:r>
            <a:r>
              <a:rPr lang="en-US" altLang="zh-CN" sz="2400" b="1" dirty="0"/>
              <a:t> 40~50</a:t>
            </a:r>
            <a:r>
              <a:rPr lang="zh-CN" altLang="en-US" sz="2400" b="1" dirty="0"/>
              <a:t>年代，发明连续生产纯碱与氯化铵的联合制碱新工艺，碳化法 合成氨流程制碳酸氢铵化肥新工艺。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     1926</a:t>
            </a:r>
            <a:r>
              <a:rPr lang="zh-CN" altLang="en-US" sz="2400" b="1" dirty="0"/>
              <a:t>年中国“红三角”牌纯碱在万国博览会，获金质奖章。</a:t>
            </a:r>
            <a:endParaRPr lang="zh-CN" altLang="en-US" sz="2400" b="1" dirty="0"/>
          </a:p>
          <a:p>
            <a:pPr marL="0" indent="0">
              <a:buNone/>
            </a:pPr>
            <a:r>
              <a:rPr lang="zh-CN" altLang="en-US" sz="2400" b="1" dirty="0"/>
              <a:t>      </a:t>
            </a:r>
            <a:endParaRPr lang="zh-CN" altLang="en-US" sz="2400" b="1" dirty="0"/>
          </a:p>
        </p:txBody>
      </p:sp>
      <p:pic>
        <p:nvPicPr>
          <p:cNvPr id="41987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562600" y="838200"/>
            <a:ext cx="3200400" cy="4179888"/>
          </a:xfrm>
        </p:spPr>
      </p:pic>
      <p:sp>
        <p:nvSpPr>
          <p:cNvPr id="6" name="TextBox 5"/>
          <p:cNvSpPr txBox="1"/>
          <p:nvPr/>
        </p:nvSpPr>
        <p:spPr>
          <a:xfrm>
            <a:off x="5867400" y="5334000"/>
            <a:ext cx="2590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侯德榜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-2667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建城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8195" name="Picture 4" descr="2006_1_17_54208_1154208"/>
          <p:cNvPicPr>
            <a:picLocks noGrp="1" noChangeAspect="1"/>
          </p:cNvPicPr>
          <p:nvPr>
            <p:ph idx="1"/>
          </p:nvPr>
        </p:nvPicPr>
        <p:blipFill>
          <a:blip r:embed="rId1"/>
          <a:srcRect b="7082"/>
          <a:stretch>
            <a:fillRect/>
          </a:stretch>
        </p:blipFill>
        <p:spPr>
          <a:xfrm>
            <a:off x="0" y="1447800"/>
            <a:ext cx="9144000" cy="4124325"/>
          </a:xfrm>
        </p:spPr>
      </p:pic>
      <p:sp>
        <p:nvSpPr>
          <p:cNvPr id="8196" name="Text Box 5"/>
          <p:cNvSpPr txBox="1"/>
          <p:nvPr/>
        </p:nvSpPr>
        <p:spPr>
          <a:xfrm>
            <a:off x="3962400" y="5943600"/>
            <a:ext cx="17287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算盘城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" y="332740"/>
            <a:ext cx="2099310" cy="81534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2"/>
          <p:cNvSpPr>
            <a:spLocks noGrp="1"/>
          </p:cNvSpPr>
          <p:nvPr>
            <p:ph type="body" sz="half" idx="1"/>
          </p:nvPr>
        </p:nvSpPr>
        <p:spPr>
          <a:xfrm>
            <a:off x="5029200" y="1455738"/>
            <a:ext cx="4000500" cy="4498975"/>
          </a:xfrm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381000"/>
            <a:ext cx="533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Box 4"/>
          <p:cNvSpPr txBox="1"/>
          <p:nvPr/>
        </p:nvSpPr>
        <p:spPr>
          <a:xfrm>
            <a:off x="304800" y="838200"/>
            <a:ext cx="2895600" cy="550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1929 </a:t>
            </a:r>
            <a:r>
              <a:rPr lang="zh-CN" altLang="en-US" sz="3200" b="1" dirty="0">
                <a:latin typeface="Arial" panose="020B0604020202020204" pitchFamily="34" charset="0"/>
              </a:rPr>
              <a:t>年</a:t>
            </a:r>
            <a:r>
              <a:rPr lang="en-US" altLang="zh-CN" sz="3200" b="1" dirty="0">
                <a:latin typeface="Arial" panose="020B0604020202020204" pitchFamily="34" charset="0"/>
              </a:rPr>
              <a:t>5</a:t>
            </a:r>
            <a:r>
              <a:rPr lang="zh-CN" altLang="en-US" sz="3200" b="1" dirty="0">
                <a:latin typeface="Arial" panose="020B0604020202020204" pitchFamily="34" charset="0"/>
              </a:rPr>
              <a:t>月，永明漆厂兴建。陈调甫经过三年多数百次实验，研制出中国第一个硝基漆工艺，定名永明漆，成为中国首个油漆名牌产品，畅销海内外。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017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 noRot="1"/>
          </p:cNvSpPr>
          <p:nvPr>
            <p:ph type="title"/>
          </p:nvPr>
        </p:nvSpPr>
        <p:spPr>
          <a:xfrm>
            <a:off x="4419600" y="1676400"/>
            <a:ext cx="4724400" cy="457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>
                <a:solidFill>
                  <a:schemeClr val="tx1"/>
                </a:solidFill>
              </a:rPr>
              <a:t>左图为天津造胰公司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Rot="1"/>
          </p:cNvSpPr>
          <p:nvPr>
            <p:ph idx="1"/>
          </p:nvPr>
        </p:nvSpPr>
        <p:spPr>
          <a:xfrm>
            <a:off x="914400" y="5562600"/>
            <a:ext cx="4038600" cy="612775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3600" b="1" dirty="0"/>
              <a:t>       右图为帆布厂</a:t>
            </a:r>
            <a:endParaRPr lang="zh-CN" altLang="en-US" sz="3600" b="1" dirty="0"/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"/>
            <a:ext cx="40386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29000"/>
            <a:ext cx="3962400" cy="311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40" y="22860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45060" name="Text Box 6"/>
          <p:cNvSpPr txBox="1"/>
          <p:nvPr/>
        </p:nvSpPr>
        <p:spPr>
          <a:xfrm>
            <a:off x="4648200" y="1600200"/>
            <a:ext cx="4114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Arial" panose="020B0604020202020204" pitchFamily="34" charset="0"/>
              </a:rPr>
              <a:t>1936</a:t>
            </a:r>
            <a:r>
              <a:rPr lang="zh-CN" altLang="en-US" sz="3600" b="1" dirty="0">
                <a:latin typeface="Arial" panose="020B0604020202020204" pitchFamily="34" charset="0"/>
              </a:rPr>
              <a:t>年中天生产的第一部自动电话机 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45061" name="Text Box 7"/>
          <p:cNvSpPr txBox="1"/>
          <p:nvPr/>
        </p:nvSpPr>
        <p:spPr>
          <a:xfrm>
            <a:off x="0" y="4800600"/>
            <a:ext cx="45640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     工人正生产电话机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45062" name="图片 15" descr="2006_1_17_54605_1154605"/>
          <p:cNvPicPr>
            <a:picLocks noChangeAspect="1"/>
          </p:cNvPicPr>
          <p:nvPr/>
        </p:nvPicPr>
        <p:blipFill>
          <a:blip r:embed="rId1"/>
          <a:srcRect b="6122"/>
          <a:stretch>
            <a:fillRect/>
          </a:stretch>
        </p:blipFill>
        <p:spPr>
          <a:xfrm>
            <a:off x="228600" y="682625"/>
            <a:ext cx="4114800" cy="343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图片 16" descr="2006_1_17_54606_1154606"/>
          <p:cNvPicPr>
            <a:picLocks noChangeAspect="1"/>
          </p:cNvPicPr>
          <p:nvPr/>
        </p:nvPicPr>
        <p:blipFill>
          <a:blip r:embed="rId2"/>
          <a:srcRect b="5484"/>
          <a:stretch>
            <a:fillRect/>
          </a:stretch>
        </p:blipFill>
        <p:spPr>
          <a:xfrm>
            <a:off x="4495800" y="2895600"/>
            <a:ext cx="443865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415" y="5676265"/>
            <a:ext cx="2256155" cy="87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</a:rPr>
              <a:t>四、新式教育中心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46083" name="Rectangle 3"/>
          <p:cNvSpPr>
            <a:spLocks noGrp="1" noRot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近代天津出现许多著名的新式学堂：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北洋电报学堂，</a:t>
            </a:r>
            <a:r>
              <a:rPr lang="en-US" altLang="zh-CN" sz="2800" b="1" dirty="0">
                <a:latin typeface="宋体" panose="02010600030101010101" pitchFamily="2" charset="-122"/>
              </a:rPr>
              <a:t>1880</a:t>
            </a:r>
            <a:r>
              <a:rPr lang="zh-CN" altLang="en-US" sz="2800" b="1" dirty="0">
                <a:latin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月创办。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北洋水师学堂 ，</a:t>
            </a:r>
            <a:r>
              <a:rPr lang="en-US" altLang="zh-CN" sz="2800" b="1" dirty="0">
                <a:latin typeface="宋体" panose="02010600030101010101" pitchFamily="2" charset="-122"/>
              </a:rPr>
              <a:t>1881</a:t>
            </a:r>
            <a:r>
              <a:rPr lang="zh-CN" altLang="en-US" sz="2800" b="1" dirty="0">
                <a:latin typeface="宋体" panose="02010600030101010101" pitchFamily="2" charset="-122"/>
              </a:rPr>
              <a:t>年设立，总教习严复，吴仲翔总办校务。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北洋医学堂， </a:t>
            </a:r>
            <a:r>
              <a:rPr lang="en-US" altLang="zh-CN" sz="2800" b="1" dirty="0">
                <a:latin typeface="宋体" panose="02010600030101010101" pitchFamily="2" charset="-122"/>
              </a:rPr>
              <a:t>1881</a:t>
            </a:r>
            <a:r>
              <a:rPr lang="zh-CN" altLang="en-US" sz="2800" b="1" dirty="0">
                <a:latin typeface="宋体" panose="02010600030101010101" pitchFamily="2" charset="-122"/>
              </a:rPr>
              <a:t>年设立，中国最早的官办新式医学堂。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北洋武备学堂， </a:t>
            </a:r>
            <a:r>
              <a:rPr lang="en-US" altLang="zh-CN" sz="2800" b="1" dirty="0">
                <a:latin typeface="宋体" panose="02010600030101010101" pitchFamily="2" charset="-122"/>
              </a:rPr>
              <a:t>1885</a:t>
            </a:r>
            <a:r>
              <a:rPr lang="zh-CN" altLang="en-US" sz="2800" b="1" dirty="0">
                <a:latin typeface="宋体" panose="02010600030101010101" pitchFamily="2" charset="-122"/>
              </a:rPr>
              <a:t>年设立，中国最早的官办新式陆军学校。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北洋大学，</a:t>
            </a:r>
            <a:r>
              <a:rPr lang="en-US" altLang="zh-CN" sz="2800" b="1" dirty="0">
                <a:latin typeface="宋体" panose="02010600030101010101" pitchFamily="2" charset="-122"/>
              </a:rPr>
              <a:t>1895</a:t>
            </a:r>
            <a:r>
              <a:rPr lang="zh-CN" altLang="en-US" sz="2800" b="1" dirty="0">
                <a:latin typeface="宋体" panose="02010600030101010101" pitchFamily="2" charset="-122"/>
              </a:rPr>
              <a:t>年设立，中国最早的工科大学。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南开大学，</a:t>
            </a:r>
            <a:r>
              <a:rPr lang="en-US" altLang="zh-CN" sz="2800" b="1" dirty="0">
                <a:latin typeface="宋体" panose="02010600030101010101" pitchFamily="2" charset="-122"/>
              </a:rPr>
              <a:t>1919</a:t>
            </a:r>
            <a:r>
              <a:rPr lang="zh-CN" altLang="en-US" sz="2800" b="1" dirty="0">
                <a:latin typeface="宋体" panose="02010600030101010101" pitchFamily="2" charset="-122"/>
              </a:rPr>
              <a:t>年设立，中国最成功的私立大学。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天津工商大学，</a:t>
            </a:r>
            <a:r>
              <a:rPr lang="en-US" altLang="zh-CN" sz="2800" b="1" dirty="0">
                <a:latin typeface="宋体" panose="02010600030101010101" pitchFamily="2" charset="-122"/>
              </a:rPr>
              <a:t> 1920</a:t>
            </a:r>
            <a:r>
              <a:rPr lang="zh-CN" altLang="en-US" sz="2800" b="1" dirty="0">
                <a:latin typeface="宋体" panose="02010600030101010101" pitchFamily="2" charset="-122"/>
              </a:rPr>
              <a:t>年设立，中国天主教大学。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55" y="34417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0535" name="Picture 7" descr="F20040916144051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28600"/>
            <a:ext cx="3810000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6" name="Picture 8" descr="F200409161439570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"/>
            <a:ext cx="3810000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7" name="Picture 9" descr="F200409161441530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3810000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8" name="Picture 10" descr="F2004091614442200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81400"/>
            <a:ext cx="3810000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945" y="8890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直隶第一女子师范学校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8131" name="Rectangle 3"/>
          <p:cNvSpPr>
            <a:spLocks noGrp="1" noRot="1"/>
          </p:cNvSpPr>
          <p:nvPr>
            <p:ph idx="1"/>
          </p:nvPr>
        </p:nvSpPr>
        <p:spPr>
          <a:xfrm>
            <a:off x="609600" y="1600200"/>
            <a:ext cx="4191000" cy="44989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00"/>
                </a:solidFill>
              </a:rPr>
              <a:t>该校是原北洋女子师范学堂在</a:t>
            </a:r>
            <a:r>
              <a:rPr lang="en-US" altLang="zh-CN" b="1" dirty="0">
                <a:solidFill>
                  <a:srgbClr val="000000"/>
                </a:solidFill>
              </a:rPr>
              <a:t>1916</a:t>
            </a:r>
            <a:r>
              <a:rPr lang="zh-CN" altLang="en-US" b="1" dirty="0">
                <a:solidFill>
                  <a:srgbClr val="000000"/>
                </a:solidFill>
              </a:rPr>
              <a:t>年改名而成的 。五四运动中，该校学生成为天津爱国运动的主力军，邓颖超、刘清扬、郭隆真、张若名、张嗣婧等人成为天津乃至全国妇女运动的领袖。</a:t>
            </a:r>
            <a:endParaRPr lang="en-US" altLang="zh-CN" dirty="0"/>
          </a:p>
        </p:txBody>
      </p:sp>
      <p:pic>
        <p:nvPicPr>
          <p:cNvPr id="48132" name="Picture 4" descr="b_20567DDF25BCEA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1447800"/>
            <a:ext cx="32766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Text Box 5"/>
          <p:cNvSpPr txBox="1"/>
          <p:nvPr/>
        </p:nvSpPr>
        <p:spPr>
          <a:xfrm>
            <a:off x="4565650" y="5638800"/>
            <a:ext cx="4273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邓颖超在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1917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年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" y="31940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5" name="Rectangle 3"/>
          <p:cNvSpPr>
            <a:spLocks noGrp="1" noRot="1"/>
          </p:cNvSpPr>
          <p:nvPr>
            <p:ph type="body" sz="half" idx="2"/>
          </p:nvPr>
        </p:nvSpPr>
        <p:spPr>
          <a:xfrm>
            <a:off x="4648200" y="990600"/>
            <a:ext cx="4000500" cy="53340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宋体" panose="02010600030101010101" pitchFamily="2" charset="-122"/>
              </a:rPr>
              <a:t>林墨青（</a:t>
            </a:r>
            <a:r>
              <a:rPr lang="en-US" altLang="zh-CN" sz="2400" b="1" dirty="0">
                <a:latin typeface="宋体" panose="02010600030101010101" pitchFamily="2" charset="-122"/>
              </a:rPr>
              <a:t>1862—1933</a:t>
            </a:r>
            <a:r>
              <a:rPr lang="zh-CN" altLang="en-US" sz="2400" b="1" dirty="0">
                <a:latin typeface="宋体" panose="02010600030101010101" pitchFamily="2" charset="-122"/>
              </a:rPr>
              <a:t>），天津近代著名社会教育家。</a:t>
            </a:r>
            <a:r>
              <a:rPr lang="en-US" altLang="zh-CN" sz="2400" b="1" dirty="0">
                <a:latin typeface="宋体" panose="02010600030101010101" pitchFamily="2" charset="-122"/>
              </a:rPr>
              <a:t>1902</a:t>
            </a:r>
            <a:r>
              <a:rPr lang="zh-CN" altLang="en-US" sz="2400" b="1" dirty="0">
                <a:latin typeface="宋体" panose="02010600030101010101" pitchFamily="2" charset="-122"/>
              </a:rPr>
              <a:t>年参与创办第一民立小学堂，开新式初等教育先河；参与天津各类社会办学活动。</a:t>
            </a:r>
            <a:r>
              <a:rPr lang="en-US" altLang="zh-CN" sz="2400" b="1" dirty="0">
                <a:latin typeface="宋体" panose="02010600030101010101" pitchFamily="2" charset="-122"/>
              </a:rPr>
              <a:t>1908</a:t>
            </a:r>
            <a:r>
              <a:rPr lang="zh-CN" altLang="en-US" sz="2400" b="1" dirty="0">
                <a:latin typeface="宋体" panose="02010600030101010101" pitchFamily="2" charset="-122"/>
              </a:rPr>
              <a:t>年，他赴日考察；</a:t>
            </a:r>
            <a:r>
              <a:rPr lang="en-US" altLang="zh-CN" sz="2400" b="1" dirty="0">
                <a:latin typeface="宋体" panose="02010600030101010101" pitchFamily="2" charset="-122"/>
              </a:rPr>
              <a:t>1912</a:t>
            </a:r>
            <a:r>
              <a:rPr lang="zh-CN" altLang="en-US" sz="2400" b="1" dirty="0">
                <a:latin typeface="宋体" panose="02010600030101010101" pitchFamily="2" charset="-122"/>
              </a:rPr>
              <a:t>年被任命为社会教育办事处总董。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宋体" panose="02010600030101010101" pitchFamily="2" charset="-122"/>
              </a:rPr>
              <a:t>1922</a:t>
            </a:r>
            <a:r>
              <a:rPr lang="zh-CN" altLang="en-US" sz="2400" b="1" dirty="0">
                <a:latin typeface="宋体" panose="02010600030101010101" pitchFamily="2" charset="-122"/>
              </a:rPr>
              <a:t>年，林墨青创办广智馆，亲任馆长。后与严修等人组织崇化学社、城南诗社等。在动荡纷乱的时代，林墨青等社会贤达传承文脉，引进新风，极大地促进了教育的发展。</a:t>
            </a:r>
            <a:endParaRPr lang="zh-CN" altLang="en-US" sz="2400" b="1" dirty="0"/>
          </a:p>
        </p:txBody>
      </p:sp>
      <p:pic>
        <p:nvPicPr>
          <p:cNvPr id="151556" name="Picture 4" descr="200796144010"/>
          <p:cNvPicPr>
            <a:picLocks noGrp="1" noChangeAspect="1"/>
          </p:cNvPicPr>
          <p:nvPr>
            <p:ph type="clipArt"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38200" y="914400"/>
            <a:ext cx="3581400" cy="4591050"/>
          </a:xfrm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4541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charRg st="99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charRg st="99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五、近代中国舆论中心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0179" name="Picture 4" descr="09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524000"/>
            <a:ext cx="4648200" cy="4419600"/>
          </a:xfrm>
        </p:spPr>
      </p:pic>
      <p:pic>
        <p:nvPicPr>
          <p:cNvPr id="50180" name="Picture 5" descr="it?u=1241968239,102934651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76400"/>
            <a:ext cx="31623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Text Box 6"/>
          <p:cNvSpPr txBox="1"/>
          <p:nvPr/>
        </p:nvSpPr>
        <p:spPr>
          <a:xfrm>
            <a:off x="5562600" y="6018213"/>
            <a:ext cx="3200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严复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50182" name="Text Box 7"/>
          <p:cNvSpPr txBox="1"/>
          <p:nvPr/>
        </p:nvSpPr>
        <p:spPr>
          <a:xfrm>
            <a:off x="457200" y="601821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国闻报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80" y="30289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8"/>
          <p:cNvSpPr>
            <a:spLocks noGrp="1" noRot="1"/>
          </p:cNvSpPr>
          <p:nvPr>
            <p:ph type="title"/>
          </p:nvPr>
        </p:nvSpPr>
        <p:spPr>
          <a:xfrm>
            <a:off x="298450" y="5486400"/>
            <a:ext cx="8540750" cy="9906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2400" dirty="0"/>
              <a:t>       </a:t>
            </a:r>
            <a:r>
              <a:rPr lang="zh-CN" altLang="en-US" sz="2800" b="1" dirty="0">
                <a:solidFill>
                  <a:schemeClr val="tx1"/>
                </a:solidFill>
                <a:ea typeface="華康仿宋體W2" pitchFamily="49" charset="-120"/>
              </a:rPr>
              <a:t>今本报但循泰东西报馆公例，知无不言，以大公之心，发折中之论</a:t>
            </a:r>
            <a:r>
              <a:rPr lang="en-US" altLang="zh-CN" sz="2800" b="1" dirty="0">
                <a:solidFill>
                  <a:schemeClr val="tx1"/>
                </a:solidFill>
                <a:ea typeface="華康仿宋體W2" pitchFamily="49" charset="-120"/>
              </a:rPr>
              <a:t>……</a:t>
            </a:r>
            <a:r>
              <a:rPr lang="zh-CN" altLang="en-US" sz="2800" b="1" dirty="0">
                <a:solidFill>
                  <a:schemeClr val="tx1"/>
                </a:solidFill>
                <a:ea typeface="華康仿宋體W2" pitchFamily="49" charset="-120"/>
              </a:rPr>
              <a:t>扬正抑邪，非以挟私挟嫌为事；知我罪我，在所不计</a:t>
            </a:r>
            <a:r>
              <a:rPr lang="zh-CN" altLang="en-US" sz="2800" b="1" dirty="0">
                <a:solidFill>
                  <a:schemeClr val="tx1"/>
                </a:solidFill>
                <a:latin typeface="Gulim" panose="020B0600000101010101" pitchFamily="34" charset="-127"/>
                <a:ea typeface="華康仿宋體W2" pitchFamily="49" charset="-120"/>
              </a:rPr>
              <a:t>。</a:t>
            </a:r>
            <a:br>
              <a:rPr lang="zh-CN" altLang="en-US" sz="2800" b="1" dirty="0">
                <a:solidFill>
                  <a:schemeClr val="tx1"/>
                </a:solidFill>
                <a:ea typeface="華康仿宋體W2" pitchFamily="49" charset="-120"/>
              </a:rPr>
            </a:br>
            <a:endParaRPr lang="zh-CN" altLang="en-US" sz="2800" b="1" dirty="0">
              <a:solidFill>
                <a:schemeClr val="tx1"/>
              </a:solidFill>
              <a:ea typeface="華康仿宋體W2" pitchFamily="49" charset="-120"/>
            </a:endParaRPr>
          </a:p>
        </p:txBody>
      </p:sp>
      <p:pic>
        <p:nvPicPr>
          <p:cNvPr id="160772" name="Picture 4" descr="大公报"/>
          <p:cNvPicPr>
            <a:picLocks noChangeAspect="1"/>
          </p:cNvPicPr>
          <p:nvPr>
            <p:ph type="body"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71600" y="228600"/>
            <a:ext cx="2286000" cy="4498975"/>
          </a:xfrm>
        </p:spPr>
      </p:pic>
      <p:pic>
        <p:nvPicPr>
          <p:cNvPr id="5120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"/>
            <a:ext cx="3249613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Text Box 6"/>
          <p:cNvSpPr txBox="1"/>
          <p:nvPr/>
        </p:nvSpPr>
        <p:spPr>
          <a:xfrm>
            <a:off x="5410200" y="4572000"/>
            <a:ext cx="190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</a:t>
            </a:r>
            <a:r>
              <a:rPr lang="zh-CN" altLang="en-US" sz="2800" b="1" dirty="0">
                <a:latin typeface="Arial" panose="020B0604020202020204" pitchFamily="34" charset="0"/>
              </a:rPr>
              <a:t>英敛之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165" y="601662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4" descr="2006_1_17_54662_1154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838200"/>
            <a:ext cx="3124200" cy="443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Picture 5" descr="2006_1_17_54659_11546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3657600" cy="443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8" name="Text Box 6"/>
          <p:cNvSpPr txBox="1"/>
          <p:nvPr/>
        </p:nvSpPr>
        <p:spPr>
          <a:xfrm>
            <a:off x="3124200" y="5638800"/>
            <a:ext cx="3581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大公报版面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8595" y="570357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城市中心的转移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387" name="Rectangle 7"/>
          <p:cNvSpPr>
            <a:spLocks noGrp="1" noRot="1"/>
          </p:cNvSpPr>
          <p:nvPr>
            <p:ph type="body" sz="half" idx="2"/>
          </p:nvPr>
        </p:nvSpPr>
        <p:spPr>
          <a:xfrm>
            <a:off x="304800" y="1219200"/>
            <a:ext cx="3810000" cy="4879975"/>
          </a:xfrm>
        </p:spPr>
        <p:txBody>
          <a:bodyPr vert="horz" wrap="square" lIns="91440" tIns="45720" rIns="91440" bIns="45720" anchor="t"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明代天津已形成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余个商业中心，如鼓楼、北门外等等。市场上，商贾云集，可以看到全国各地的农副土产品和手工业制品。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清代后，西北角到天后宫是繁华的商业区。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宋体" panose="02010600030101010101" pitchFamily="2" charset="-122"/>
              </a:rPr>
              <a:t>开埠后，商业中心移到租界地区。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16389" name="图片 3" descr="2006_1_17_54408_1154408"/>
          <p:cNvPicPr>
            <a:picLocks noChangeAspect="1"/>
          </p:cNvPicPr>
          <p:nvPr/>
        </p:nvPicPr>
        <p:blipFill>
          <a:blip r:embed="rId1"/>
          <a:srcRect b="6250"/>
          <a:stretch>
            <a:fillRect/>
          </a:stretch>
        </p:blipFill>
        <p:spPr>
          <a:xfrm>
            <a:off x="4495800" y="1295400"/>
            <a:ext cx="412115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联机映像占位符 1" descr="图片2"/>
          <p:cNvPicPr>
            <a:picLocks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38430" y="123190"/>
            <a:ext cx="2633980" cy="102235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7700" name="Picture 4" descr="20080113_5e52ff908e951b5b1913iRv89IcCHNDy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3608388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701" name="Picture 5" descr="20080113_1a2f5f4c72b9511dbaa6XuUrzMCrTQfL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38862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Text Box 6"/>
          <p:cNvSpPr txBox="1"/>
          <p:nvPr/>
        </p:nvSpPr>
        <p:spPr>
          <a:xfrm flipH="1">
            <a:off x="3602038" y="5943600"/>
            <a:ext cx="2646362" cy="533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报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r>
              <a:rPr lang="zh-CN" altLang="en-US" sz="4000" b="1" dirty="0">
                <a:latin typeface="Arial" panose="020B0604020202020204" pitchFamily="34" charset="0"/>
              </a:rPr>
              <a:t>画俗醒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3250" y="47625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4" descr="按此在新窗口浏览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533400"/>
            <a:ext cx="4114800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5" descr="192076512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33400"/>
            <a:ext cx="36576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Text Box 6"/>
          <p:cNvSpPr txBox="1"/>
          <p:nvPr/>
        </p:nvSpPr>
        <p:spPr>
          <a:xfrm>
            <a:off x="2362200" y="5867400"/>
            <a:ext cx="4495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latin typeface="Arial" panose="020B0604020202020204" pitchFamily="34" charset="0"/>
              </a:rPr>
              <a:t>         </a:t>
            </a:r>
            <a:r>
              <a:rPr lang="zh-CN" altLang="en-US" sz="4000" b="1" dirty="0">
                <a:latin typeface="Arial" panose="020B0604020202020204" pitchFamily="34" charset="0"/>
              </a:rPr>
              <a:t>益世报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51880" y="586740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 noRot="1"/>
          </p:cNvSpPr>
          <p:nvPr>
            <p:ph type="title"/>
          </p:nvPr>
        </p:nvSpPr>
        <p:spPr>
          <a:xfrm>
            <a:off x="228600" y="5410200"/>
            <a:ext cx="8540750" cy="10668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</a:rPr>
              <a:t>庸报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53604" name="Picture 4" descr="报纸--庸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685800"/>
            <a:ext cx="329565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5" name="Picture 5" descr="报纸--庸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3540125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3155" y="5559425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40527 L 0.02084 -0.73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36641 L -0.01354 0.699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6676" name="Picture 4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533400"/>
            <a:ext cx="4648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Text Box 5"/>
          <p:cNvSpPr txBox="1"/>
          <p:nvPr/>
        </p:nvSpPr>
        <p:spPr>
          <a:xfrm>
            <a:off x="7550150" y="609600"/>
            <a:ext cx="800100" cy="5486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天津商报画刊  封面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9600" y="5678805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六、丰富多彩的日常生活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7347" name="Rectangle 4"/>
          <p:cNvSpPr>
            <a:spLocks noGrp="1" noRot="1"/>
          </p:cNvSpPr>
          <p:nvPr>
            <p:ph type="body" sz="half" idx="1"/>
          </p:nvPr>
        </p:nvSpPr>
        <p:spPr>
          <a:xfrm>
            <a:off x="381000" y="1981200"/>
            <a:ext cx="2438400" cy="44196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2800" dirty="0"/>
              <a:t>    </a:t>
            </a:r>
            <a:r>
              <a:rPr lang="zh-CN" altLang="en-US" sz="3600" b="1" dirty="0"/>
              <a:t>衣：</a:t>
            </a:r>
            <a:r>
              <a:rPr lang="zh-CN" altLang="en-US" sz="2800" b="1" dirty="0"/>
              <a:t>随着社会生活的丰富多彩，人们着装日益追求时尚。</a:t>
            </a:r>
            <a:endParaRPr lang="zh-CN" altLang="en-US" sz="2800" b="1" dirty="0"/>
          </a:p>
        </p:txBody>
      </p:sp>
      <p:sp>
        <p:nvSpPr>
          <p:cNvPr id="57348" name="Text Box 8"/>
          <p:cNvSpPr txBox="1"/>
          <p:nvPr/>
        </p:nvSpPr>
        <p:spPr>
          <a:xfrm>
            <a:off x="3124200" y="6172200"/>
            <a:ext cx="5562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汉族妇女的肥袖短袄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57349" name="图片 1" descr="2006_1_17_54354_1154354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rcRect b="5122"/>
          <a:stretch>
            <a:fillRect/>
          </a:stretch>
        </p:blipFill>
        <p:spPr>
          <a:xfrm>
            <a:off x="2971800" y="1290638"/>
            <a:ext cx="5791200" cy="4729162"/>
          </a:xfrm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5" y="601980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58372" name="Text Box 6"/>
          <p:cNvSpPr txBox="1"/>
          <p:nvPr/>
        </p:nvSpPr>
        <p:spPr>
          <a:xfrm>
            <a:off x="0" y="57912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男式服装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58373" name="图片 4" descr="2006_1_17_54360_1154360"/>
          <p:cNvPicPr>
            <a:picLocks noChangeAspect="1"/>
          </p:cNvPicPr>
          <p:nvPr/>
        </p:nvPicPr>
        <p:blipFill>
          <a:blip r:embed="rId1"/>
          <a:srcRect b="5510"/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pic>
        <p:nvPicPr>
          <p:cNvPr id="59396" name="Picture 5" descr="2006_1_17_54551_1154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685800"/>
            <a:ext cx="4237038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Text Box 8"/>
          <p:cNvSpPr txBox="1"/>
          <p:nvPr/>
        </p:nvSpPr>
        <p:spPr>
          <a:xfrm>
            <a:off x="6096000" y="1828800"/>
            <a:ext cx="2438400" cy="477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solidFill>
                  <a:srgbClr val="FF66FF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4000" b="1" dirty="0">
                <a:latin typeface="Arial" panose="020B0604020202020204" pitchFamily="34" charset="0"/>
              </a:rPr>
              <a:t>与清朝末年相比，民国时期的名媛服装明显改变，逐渐西化。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endParaRPr lang="en-US" altLang="zh-CN" sz="24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690" y="7239000"/>
            <a:ext cx="260985" cy="10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0" y="-825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0419" name="Rectangle 3"/>
          <p:cNvSpPr>
            <a:spLocks noGrp="1" noRot="1"/>
          </p:cNvSpPr>
          <p:nvPr>
            <p:ph idx="1"/>
          </p:nvPr>
        </p:nvSpPr>
        <p:spPr>
          <a:xfrm>
            <a:off x="609600" y="5638800"/>
            <a:ext cx="8153400" cy="9144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民国初年女子服饰</a:t>
            </a:r>
            <a:endParaRPr lang="zh-CN" altLang="en-US" sz="4000" b="1" dirty="0"/>
          </a:p>
        </p:txBody>
      </p:sp>
      <p:pic>
        <p:nvPicPr>
          <p:cNvPr id="60420" name="Picture 5" descr="2006_1_17_54804_1154804"/>
          <p:cNvPicPr>
            <a:picLocks noChangeAspect="1"/>
          </p:cNvPicPr>
          <p:nvPr/>
        </p:nvPicPr>
        <p:blipFill>
          <a:blip r:embed="rId1"/>
          <a:srcRect b="4115"/>
          <a:stretch>
            <a:fillRect/>
          </a:stretch>
        </p:blipFill>
        <p:spPr>
          <a:xfrm>
            <a:off x="381000" y="152400"/>
            <a:ext cx="8458200" cy="504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48322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1443" name="Rectangle 3"/>
          <p:cNvSpPr>
            <a:spLocks noGrp="1" noRot="1"/>
          </p:cNvSpPr>
          <p:nvPr>
            <p:ph idx="1"/>
          </p:nvPr>
        </p:nvSpPr>
        <p:spPr>
          <a:xfrm>
            <a:off x="609600" y="5791200"/>
            <a:ext cx="8153400" cy="7620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90000"/>
              </a:lnSpc>
              <a:buNone/>
            </a:pPr>
            <a:r>
              <a:rPr lang="en-US" altLang="zh-CN" sz="4000" b="1" dirty="0"/>
              <a:t>20</a:t>
            </a:r>
            <a:r>
              <a:rPr lang="zh-CN" altLang="en-US" sz="4000" b="1" dirty="0"/>
              <a:t>世纪</a:t>
            </a:r>
            <a:r>
              <a:rPr lang="en-US" altLang="zh-CN" sz="4000" b="1" dirty="0"/>
              <a:t>30</a:t>
            </a:r>
            <a:r>
              <a:rPr lang="zh-CN" altLang="en-US" sz="4000" b="1" dirty="0"/>
              <a:t>年代天津少女服饰</a:t>
            </a:r>
            <a:endParaRPr lang="zh-CN" altLang="en-US" sz="4000" b="1" dirty="0"/>
          </a:p>
        </p:txBody>
      </p:sp>
      <p:pic>
        <p:nvPicPr>
          <p:cNvPr id="61444" name="Picture 5" descr="2006_1_17_54807_1154807"/>
          <p:cNvPicPr>
            <a:picLocks noChangeAspect="1"/>
          </p:cNvPicPr>
          <p:nvPr/>
        </p:nvPicPr>
        <p:blipFill>
          <a:blip r:embed="rId1"/>
          <a:srcRect b="4723"/>
          <a:stretch>
            <a:fillRect/>
          </a:stretch>
        </p:blipFill>
        <p:spPr>
          <a:xfrm>
            <a:off x="457200" y="152400"/>
            <a:ext cx="8305800" cy="530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55" y="5778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2467" name="Rectangle 3"/>
          <p:cNvSpPr>
            <a:spLocks noGrp="1" noRot="1"/>
          </p:cNvSpPr>
          <p:nvPr>
            <p:ph idx="1"/>
          </p:nvPr>
        </p:nvSpPr>
        <p:spPr>
          <a:xfrm>
            <a:off x="609600" y="5867400"/>
            <a:ext cx="8153400" cy="7620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sz="4000" b="1" dirty="0"/>
              <a:t>二三十年代的时髦女性</a:t>
            </a:r>
            <a:endParaRPr lang="zh-CN" altLang="en-US" sz="4000" b="1" dirty="0"/>
          </a:p>
        </p:txBody>
      </p:sp>
      <p:pic>
        <p:nvPicPr>
          <p:cNvPr id="62468" name="图片 1" descr="2006_1_17_54806_1154806"/>
          <p:cNvPicPr>
            <a:picLocks noChangeAspect="1"/>
          </p:cNvPicPr>
          <p:nvPr/>
        </p:nvPicPr>
        <p:blipFill>
          <a:blip r:embed="rId1"/>
          <a:srcRect l="5103" t="3716" r="6378" b="6926"/>
          <a:stretch>
            <a:fillRect/>
          </a:stretch>
        </p:blipFill>
        <p:spPr>
          <a:xfrm>
            <a:off x="2514600" y="304800"/>
            <a:ext cx="3962400" cy="519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 noRot="1"/>
          </p:cNvSpPr>
          <p:nvPr>
            <p:ph idx="1"/>
          </p:nvPr>
        </p:nvSpPr>
        <p:spPr>
          <a:xfrm>
            <a:off x="609600" y="5715000"/>
            <a:ext cx="8153400" cy="6858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天后宫</a:t>
            </a:r>
            <a:endParaRPr lang="zh-CN" altLang="en-US" sz="4000" b="1" dirty="0"/>
          </a:p>
        </p:txBody>
      </p:sp>
      <p:pic>
        <p:nvPicPr>
          <p:cNvPr id="17411" name="Picture 4" descr="m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51054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5" descr="m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5400"/>
            <a:ext cx="40386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" y="299720"/>
            <a:ext cx="2099310" cy="81534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en-US" altLang="zh-CN" dirty="0"/>
              <a:t>   </a:t>
            </a:r>
            <a:r>
              <a:rPr lang="zh-CN" altLang="en-US" b="1" dirty="0">
                <a:solidFill>
                  <a:schemeClr val="tx1"/>
                </a:solidFill>
              </a:rPr>
              <a:t>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3491" name="Rectangle 8"/>
          <p:cNvSpPr>
            <a:spLocks noGrp="1" noRot="1"/>
          </p:cNvSpPr>
          <p:nvPr>
            <p:ph type="body" sz="half" idx="1"/>
          </p:nvPr>
        </p:nvSpPr>
        <p:spPr>
          <a:xfrm>
            <a:off x="152400" y="1600200"/>
            <a:ext cx="3429000" cy="44989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 </a:t>
            </a:r>
            <a:r>
              <a:rPr lang="en-US" altLang="zh-CN" sz="2400" b="1" dirty="0"/>
              <a:t>1898</a:t>
            </a:r>
            <a:r>
              <a:rPr lang="zh-CN" altLang="en-US" sz="2400" b="1" dirty="0"/>
              <a:t>年出现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津门纪略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，记载了</a:t>
            </a:r>
            <a:r>
              <a:rPr lang="en-US" altLang="zh-CN" sz="2400" b="1" dirty="0"/>
              <a:t>36</a:t>
            </a:r>
            <a:r>
              <a:rPr lang="zh-CN" altLang="en-US" sz="2400" b="1" dirty="0"/>
              <a:t>家饭馆和</a:t>
            </a:r>
            <a:r>
              <a:rPr lang="en-US" altLang="zh-CN" sz="2400" b="1" dirty="0"/>
              <a:t>20</a:t>
            </a:r>
            <a:r>
              <a:rPr lang="zh-CN" altLang="en-US" sz="2400" b="1" dirty="0"/>
              <a:t>多种天津的著名食品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包含了津菜馆、鲁菜馆、北京菜、宁波菜、粤菜、清真菜和西餐厅，国际大饭桌已初具规模。</a:t>
            </a:r>
            <a:endParaRPr lang="zh-CN" altLang="en-US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咱天津卫可算得上是吃的行家里手，真可算得上是：显宦豪富讲“台面儿”，“食必方丈”；贫士寒民重“妈妈例儿”，“吃必循俗”。</a:t>
            </a:r>
            <a:endParaRPr lang="zh-CN" altLang="en-US" sz="2400" b="1" dirty="0"/>
          </a:p>
        </p:txBody>
      </p:sp>
      <p:pic>
        <p:nvPicPr>
          <p:cNvPr id="63493" name="Picture 7" descr="2006_1_17_54361_1154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1524000"/>
            <a:ext cx="44958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4" name="Text Box 10"/>
          <p:cNvSpPr txBox="1"/>
          <p:nvPr/>
        </p:nvSpPr>
        <p:spPr>
          <a:xfrm>
            <a:off x="5029200" y="6094413"/>
            <a:ext cx="17287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小吃摊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05555" y="90170"/>
            <a:ext cx="3131820" cy="1216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4515" name="Rectangle 3"/>
          <p:cNvSpPr>
            <a:spLocks noGrp="1" noRot="1"/>
          </p:cNvSpPr>
          <p:nvPr>
            <p:ph idx="1"/>
          </p:nvPr>
        </p:nvSpPr>
        <p:spPr>
          <a:xfrm>
            <a:off x="1219200" y="5867400"/>
            <a:ext cx="6553200" cy="45402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en-US" altLang="zh-CN" sz="2800" dirty="0"/>
              <a:t>  </a:t>
            </a:r>
            <a:r>
              <a:rPr lang="zh-CN" altLang="en-US" sz="4000" b="1" dirty="0"/>
              <a:t>天津街头的龙嘴茶壶冲茶汤 </a:t>
            </a:r>
            <a:endParaRPr lang="zh-CN" altLang="en-US" sz="4000" b="1" dirty="0"/>
          </a:p>
        </p:txBody>
      </p:sp>
      <p:pic>
        <p:nvPicPr>
          <p:cNvPr id="64516" name="Picture 5" descr="2006_1_17_54364_1154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762000"/>
            <a:ext cx="46482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15621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pic>
        <p:nvPicPr>
          <p:cNvPr id="65540" name="Picture 5" descr="2006051605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8150"/>
            <a:ext cx="4721225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1" name="Text Box 6"/>
          <p:cNvSpPr txBox="1"/>
          <p:nvPr/>
        </p:nvSpPr>
        <p:spPr>
          <a:xfrm>
            <a:off x="6964363" y="1143000"/>
            <a:ext cx="800100" cy="51704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津门一绝耳朵眼炸糕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6665" y="5939790"/>
            <a:ext cx="2056765" cy="798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6563" name="Rectangle 3"/>
          <p:cNvSpPr>
            <a:spLocks noGrp="1" noRot="1"/>
          </p:cNvSpPr>
          <p:nvPr>
            <p:ph idx="1"/>
          </p:nvPr>
        </p:nvSpPr>
        <p:spPr>
          <a:xfrm>
            <a:off x="609600" y="5486400"/>
            <a:ext cx="8153400" cy="612775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起士林</a:t>
            </a:r>
            <a:endParaRPr lang="zh-CN" altLang="en-US" sz="4000" b="1" dirty="0"/>
          </a:p>
        </p:txBody>
      </p:sp>
      <p:pic>
        <p:nvPicPr>
          <p:cNvPr id="66564" name="Picture 5" descr="2007101417032482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305800" cy="474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45" y="54864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住</a:t>
            </a:r>
            <a:endParaRPr kumimoji="0" lang="zh-CN" alt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67587" name="Rectangle 3"/>
          <p:cNvSpPr>
            <a:spLocks noGrp="1" noRot="1"/>
          </p:cNvSpPr>
          <p:nvPr>
            <p:ph idx="1"/>
          </p:nvPr>
        </p:nvSpPr>
        <p:spPr>
          <a:xfrm>
            <a:off x="6322695" y="4864735"/>
            <a:ext cx="2895600" cy="844550"/>
          </a:xfrm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sz="4000" b="1" dirty="0"/>
              <a:t>城里四合院</a:t>
            </a:r>
            <a:r>
              <a:rPr lang="zh-TW" altLang="en-US" sz="4000" b="1" dirty="0"/>
              <a:t> </a:t>
            </a:r>
            <a:endParaRPr lang="zh-TW" altLang="en-US" sz="4000" b="1" dirty="0"/>
          </a:p>
        </p:txBody>
      </p:sp>
      <p:pic>
        <p:nvPicPr>
          <p:cNvPr id="67588" name="Picture 5" descr="2006_1_17_54373_1154373"/>
          <p:cNvPicPr>
            <a:picLocks noChangeAspect="1"/>
          </p:cNvPicPr>
          <p:nvPr/>
        </p:nvPicPr>
        <p:blipFill>
          <a:blip r:embed="rId1"/>
          <a:srcRect b="6580"/>
          <a:stretch>
            <a:fillRect/>
          </a:stretch>
        </p:blipFill>
        <p:spPr>
          <a:xfrm>
            <a:off x="609600" y="1295400"/>
            <a:ext cx="5562600" cy="405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" y="17335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8611" name="Rectangle 3"/>
          <p:cNvSpPr>
            <a:spLocks noGrp="1" noRot="1"/>
          </p:cNvSpPr>
          <p:nvPr>
            <p:ph idx="1"/>
          </p:nvPr>
        </p:nvSpPr>
        <p:spPr>
          <a:xfrm>
            <a:off x="609600" y="5562600"/>
            <a:ext cx="8229600" cy="9144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传统民居</a:t>
            </a:r>
            <a:endParaRPr lang="zh-CN" altLang="en-US" sz="4000" b="1" dirty="0"/>
          </a:p>
        </p:txBody>
      </p:sp>
      <p:pic>
        <p:nvPicPr>
          <p:cNvPr id="68612" name="图片 2" descr="2006731164100328"/>
          <p:cNvPicPr>
            <a:picLocks noChangeAspect="1"/>
          </p:cNvPicPr>
          <p:nvPr/>
        </p:nvPicPr>
        <p:blipFill>
          <a:blip r:embed="rId1"/>
          <a:srcRect l="20313" r="35938"/>
          <a:stretch>
            <a:fillRect/>
          </a:stretch>
        </p:blipFill>
        <p:spPr>
          <a:xfrm>
            <a:off x="381000" y="304800"/>
            <a:ext cx="83820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35" y="561467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69635" name="Rectangle 3"/>
          <p:cNvSpPr>
            <a:spLocks noGrp="1" noRot="1"/>
          </p:cNvSpPr>
          <p:nvPr>
            <p:ph idx="1"/>
          </p:nvPr>
        </p:nvSpPr>
        <p:spPr>
          <a:xfrm>
            <a:off x="762000" y="5562600"/>
            <a:ext cx="7848600" cy="9144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2400" dirty="0"/>
              <a:t>                                     </a:t>
            </a:r>
            <a:r>
              <a:rPr lang="zh-CN" altLang="en-US" sz="4000" b="1" dirty="0"/>
              <a:t>小洋楼</a:t>
            </a:r>
            <a:endParaRPr lang="zh-CN" altLang="en-US" sz="4000" b="1" dirty="0"/>
          </a:p>
        </p:txBody>
      </p:sp>
      <p:pic>
        <p:nvPicPr>
          <p:cNvPr id="69636" name="Picture 6" descr="c:\users\houjie\appdata\roaming\360se6\User Data\temp\t01398d2310ae64ec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00200"/>
            <a:ext cx="390525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7" name="Picture 8" descr="c:\users\houjie\appdata\roaming\360se6\User Data\temp\t016e1aca3b118658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657600" cy="387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7272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tx1"/>
                </a:solidFill>
              </a:rPr>
              <a:t>行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Rot="1"/>
          </p:cNvSpPr>
          <p:nvPr>
            <p:ph idx="1"/>
          </p:nvPr>
        </p:nvSpPr>
        <p:spPr>
          <a:xfrm>
            <a:off x="457200" y="6096000"/>
            <a:ext cx="8153400" cy="5334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渡船 </a:t>
            </a:r>
            <a:endParaRPr lang="zh-CN" altLang="en-US" sz="4000" b="1" dirty="0"/>
          </a:p>
        </p:txBody>
      </p:sp>
      <p:pic>
        <p:nvPicPr>
          <p:cNvPr id="70660" name="图片 3" descr="2006_1_17_54798_1154798"/>
          <p:cNvPicPr>
            <a:picLocks noChangeAspect="1"/>
          </p:cNvPicPr>
          <p:nvPr/>
        </p:nvPicPr>
        <p:blipFill>
          <a:blip r:embed="rId1"/>
          <a:srcRect l="868" b="7430"/>
          <a:stretch>
            <a:fillRect/>
          </a:stretch>
        </p:blipFill>
        <p:spPr>
          <a:xfrm>
            <a:off x="0" y="1371600"/>
            <a:ext cx="91440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65" y="2286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71683" name="Rectangle 3"/>
          <p:cNvSpPr>
            <a:spLocks noGrp="1" noRot="1"/>
          </p:cNvSpPr>
          <p:nvPr>
            <p:ph idx="1"/>
          </p:nvPr>
        </p:nvSpPr>
        <p:spPr>
          <a:xfrm>
            <a:off x="609600" y="5791200"/>
            <a:ext cx="8153400" cy="530225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en-US" altLang="zh-CN" sz="4000" b="1" dirty="0"/>
              <a:t>30</a:t>
            </a:r>
            <a:r>
              <a:rPr lang="zh-CN" altLang="en-US" sz="4000" b="1" dirty="0"/>
              <a:t>年代天津人力车</a:t>
            </a:r>
            <a:endParaRPr lang="zh-CN" altLang="en-US" sz="4000" b="1" dirty="0"/>
          </a:p>
        </p:txBody>
      </p:sp>
      <p:pic>
        <p:nvPicPr>
          <p:cNvPr id="71684" name="图片 4" descr="2006_1_17_54304_1154304"/>
          <p:cNvPicPr>
            <a:picLocks noChangeAspect="1"/>
          </p:cNvPicPr>
          <p:nvPr/>
        </p:nvPicPr>
        <p:blipFill>
          <a:blip r:embed="rId1"/>
          <a:srcRect l="1215" t="1707" b="6406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" y="2286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 noRot="1"/>
          </p:cNvSpPr>
          <p:nvPr>
            <p:ph type="title"/>
          </p:nvPr>
        </p:nvSpPr>
        <p:spPr>
          <a:xfrm>
            <a:off x="4648200" y="1600200"/>
            <a:ext cx="4343400" cy="6096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4000" b="1" dirty="0">
                <a:solidFill>
                  <a:schemeClr val="tx1"/>
                </a:solidFill>
              </a:rPr>
              <a:t>1900</a:t>
            </a:r>
            <a:r>
              <a:rPr lang="zh-CN" altLang="en-US" sz="4000" b="1" dirty="0">
                <a:solidFill>
                  <a:schemeClr val="tx1"/>
                </a:solidFill>
              </a:rPr>
              <a:t>年的天津站</a:t>
            </a:r>
            <a:r>
              <a:rPr lang="zh-CN" altLang="en-US" sz="4000" b="1" dirty="0"/>
              <a:t> </a:t>
            </a:r>
            <a:endParaRPr lang="zh-CN" altLang="en-US" sz="4000" b="1" dirty="0"/>
          </a:p>
        </p:txBody>
      </p:sp>
      <p:sp>
        <p:nvSpPr>
          <p:cNvPr id="72707" name="Rectangle 3"/>
          <p:cNvSpPr>
            <a:spLocks noGrp="1" noRot="1"/>
          </p:cNvSpPr>
          <p:nvPr>
            <p:ph idx="1"/>
          </p:nvPr>
        </p:nvSpPr>
        <p:spPr>
          <a:xfrm>
            <a:off x="381000" y="4800600"/>
            <a:ext cx="3962400" cy="838200"/>
          </a:xfrm>
        </p:spPr>
        <p:txBody>
          <a:bodyPr vert="horz" wrap="square" lIns="91440" tIns="45720" rIns="91440" bIns="45720" anchor="t"/>
          <a:p>
            <a:pPr algn="r" eaLnBrk="1" hangingPunct="1">
              <a:buNone/>
            </a:pPr>
            <a:r>
              <a:rPr lang="zh-CN" altLang="en-US" sz="4000" b="1" dirty="0"/>
              <a:t>早期的塘沽车站 </a:t>
            </a:r>
            <a:endParaRPr lang="zh-CN" altLang="en-US" sz="4000" b="1" dirty="0"/>
          </a:p>
        </p:txBody>
      </p:sp>
      <p:pic>
        <p:nvPicPr>
          <p:cNvPr id="72708" name="Picture 4" descr="2006_1_17_54482_1154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5" descr="2006_1_17_54486_1154486"/>
          <p:cNvPicPr>
            <a:picLocks noChangeAspect="1"/>
          </p:cNvPicPr>
          <p:nvPr/>
        </p:nvPicPr>
        <p:blipFill>
          <a:blip r:embed="rId2"/>
          <a:srcRect t="1939" r="1111" b="6648"/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" y="-6604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标题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zh-CN" altLang="en-US" dirty="0"/>
          </a:p>
        </p:txBody>
      </p:sp>
      <p:pic>
        <p:nvPicPr>
          <p:cNvPr id="18436" name="图片 4" descr="经典有价值的天津老照片"/>
          <p:cNvPicPr>
            <a:picLocks noChangeAspect="1"/>
          </p:cNvPicPr>
          <p:nvPr/>
        </p:nvPicPr>
        <p:blipFill>
          <a:blip r:embed="rId1"/>
          <a:srcRect t="1759" b="9045"/>
          <a:stretch>
            <a:fillRect/>
          </a:stretch>
        </p:blipFill>
        <p:spPr>
          <a:xfrm>
            <a:off x="0" y="1066800"/>
            <a:ext cx="91440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609600" y="5715000"/>
            <a:ext cx="81534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algn="ctr" defTabSz="9144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000" b="1" kern="0" cap="none" spc="0" normalizeH="0" baseline="0" noProof="0" dirty="0">
                <a:latin typeface="+mn-lt"/>
                <a:ea typeface="+mn-ea"/>
                <a:cs typeface="+mn-cs"/>
              </a:rPr>
              <a:t>大胡同</a:t>
            </a:r>
            <a:endParaRPr kumimoji="0" lang="zh-CN" altLang="en-US" sz="4000" b="1" kern="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228600"/>
            <a:ext cx="1980565" cy="76898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Rot="1"/>
          </p:cNvSpPr>
          <p:nvPr>
            <p:ph type="title"/>
          </p:nvPr>
        </p:nvSpPr>
        <p:spPr>
          <a:xfrm>
            <a:off x="4343400" y="1676400"/>
            <a:ext cx="4495800" cy="5334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4000" b="1" dirty="0">
                <a:solidFill>
                  <a:schemeClr val="tx1"/>
                </a:solidFill>
              </a:rPr>
              <a:t>天津铁路公司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Rot="1"/>
          </p:cNvSpPr>
          <p:nvPr>
            <p:ph idx="1"/>
          </p:nvPr>
        </p:nvSpPr>
        <p:spPr>
          <a:xfrm>
            <a:off x="1447800" y="5105400"/>
            <a:ext cx="2743200" cy="6096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中国火箭号 </a:t>
            </a:r>
            <a:endParaRPr lang="zh-CN" altLang="en-US" sz="4000" b="1" dirty="0"/>
          </a:p>
        </p:txBody>
      </p:sp>
      <p:pic>
        <p:nvPicPr>
          <p:cNvPr id="73732" name="图片 6" descr="2006_1_17_54470_1154470"/>
          <p:cNvPicPr>
            <a:picLocks noChangeAspect="1"/>
          </p:cNvPicPr>
          <p:nvPr/>
        </p:nvPicPr>
        <p:blipFill>
          <a:blip r:embed="rId1"/>
          <a:srcRect r="1111" b="5035"/>
          <a:stretch>
            <a:fillRect/>
          </a:stretch>
        </p:blipFill>
        <p:spPr>
          <a:xfrm>
            <a:off x="0" y="457200"/>
            <a:ext cx="4343400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图片 7" descr="2006_1_17_54474_1154474"/>
          <p:cNvPicPr>
            <a:picLocks noChangeAspect="1"/>
          </p:cNvPicPr>
          <p:nvPr/>
        </p:nvPicPr>
        <p:blipFill>
          <a:blip r:embed="rId2"/>
          <a:srcRect b="5487"/>
          <a:stretch>
            <a:fillRect/>
          </a:stretch>
        </p:blipFill>
        <p:spPr>
          <a:xfrm>
            <a:off x="4267200" y="2590800"/>
            <a:ext cx="4876800" cy="352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60" y="-9906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74755" name="Rectangle 3"/>
          <p:cNvSpPr>
            <a:spLocks noGrp="1" noRot="1"/>
          </p:cNvSpPr>
          <p:nvPr>
            <p:ph idx="1"/>
          </p:nvPr>
        </p:nvSpPr>
        <p:spPr>
          <a:xfrm>
            <a:off x="0" y="5257800"/>
            <a:ext cx="8915400" cy="13716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dirty="0"/>
              <a:t>           </a:t>
            </a:r>
            <a:r>
              <a:rPr lang="zh-CN" altLang="en-US" b="1" dirty="0"/>
              <a:t>天津有轨电车始建于</a:t>
            </a:r>
            <a:r>
              <a:rPr lang="en-US" altLang="zh-CN" b="1" dirty="0"/>
              <a:t>1904</a:t>
            </a:r>
            <a:r>
              <a:rPr lang="zh-CN" altLang="en-US" b="1" dirty="0"/>
              <a:t>年，</a:t>
            </a:r>
            <a:r>
              <a:rPr lang="en-US" altLang="zh-CN" b="1" dirty="0"/>
              <a:t>1906</a:t>
            </a:r>
            <a:r>
              <a:rPr lang="zh-CN" altLang="en-US" b="1" dirty="0"/>
              <a:t>年</a:t>
            </a:r>
            <a:r>
              <a:rPr lang="en-US" altLang="zh-CN" b="1" dirty="0"/>
              <a:t>6</a:t>
            </a:r>
            <a:r>
              <a:rPr lang="zh-CN" altLang="en-US" b="1" dirty="0"/>
              <a:t>月第一条公交线路白牌环城有轨电车开通运营，是中国第一个建设和开通公共交通系统的城市。 </a:t>
            </a:r>
            <a:endParaRPr lang="zh-CN" altLang="en-US" b="1" dirty="0"/>
          </a:p>
        </p:txBody>
      </p:sp>
      <p:pic>
        <p:nvPicPr>
          <p:cNvPr id="74756" name="图片 8" descr="5_SQolVQyvYwIgmiW"/>
          <p:cNvPicPr>
            <a:picLocks noChangeAspect="1"/>
          </p:cNvPicPr>
          <p:nvPr/>
        </p:nvPicPr>
        <p:blipFill>
          <a:blip r:embed="rId1"/>
          <a:srcRect l="14410" t="1613" r="868" b="5069"/>
          <a:stretch>
            <a:fillRect/>
          </a:stretch>
        </p:blipFill>
        <p:spPr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05" y="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75779" name="Rectangle 3"/>
          <p:cNvSpPr>
            <a:spLocks noGrp="1" noRot="1"/>
          </p:cNvSpPr>
          <p:nvPr>
            <p:ph idx="1"/>
          </p:nvPr>
        </p:nvSpPr>
        <p:spPr>
          <a:xfrm>
            <a:off x="304800" y="5562600"/>
            <a:ext cx="8610600" cy="536575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90000"/>
              </a:lnSpc>
              <a:buNone/>
            </a:pPr>
            <a:r>
              <a:rPr lang="en-US" altLang="zh-CN" sz="4000" b="1" dirty="0"/>
              <a:t>20</a:t>
            </a:r>
            <a:r>
              <a:rPr lang="zh-CN" altLang="en-US" sz="4000" b="1" dirty="0"/>
              <a:t>世纪初在天津滨江道上行驶的电车 </a:t>
            </a:r>
            <a:endParaRPr lang="zh-CN" altLang="en-US" sz="4000" b="1" dirty="0"/>
          </a:p>
        </p:txBody>
      </p:sp>
      <p:pic>
        <p:nvPicPr>
          <p:cNvPr id="75780" name="Picture 4" descr="2006_1_17_54612_1154612"/>
          <p:cNvPicPr>
            <a:picLocks noChangeAspect="1"/>
          </p:cNvPicPr>
          <p:nvPr/>
        </p:nvPicPr>
        <p:blipFill>
          <a:blip r:embed="rId1"/>
          <a:srcRect b="3812"/>
          <a:stretch>
            <a:fillRect/>
          </a:stretch>
        </p:blipFill>
        <p:spPr>
          <a:xfrm>
            <a:off x="304800" y="838200"/>
            <a:ext cx="86106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7366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76803" name="Rectangle 3"/>
          <p:cNvSpPr>
            <a:spLocks noGrp="1" noRot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TW" altLang="en-US" sz="2800" dirty="0"/>
          </a:p>
        </p:txBody>
      </p:sp>
      <p:sp>
        <p:nvSpPr>
          <p:cNvPr id="76804" name="Rectangle 4"/>
          <p:cNvSpPr>
            <a:spLocks noGrp="1" noRot="1"/>
          </p:cNvSpPr>
          <p:nvPr>
            <p:ph sz="half" idx="2"/>
          </p:nvPr>
        </p:nvSpPr>
        <p:spPr>
          <a:xfrm>
            <a:off x="1981200" y="5638800"/>
            <a:ext cx="6019800" cy="6858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汽车</a:t>
            </a:r>
            <a:endParaRPr lang="zh-CN" altLang="en-US" sz="4000" b="1" dirty="0"/>
          </a:p>
        </p:txBody>
      </p:sp>
      <p:pic>
        <p:nvPicPr>
          <p:cNvPr id="76805" name="Picture 5" descr="2006_1_17_54836_1154836"/>
          <p:cNvPicPr>
            <a:picLocks noChangeAspect="1"/>
          </p:cNvPicPr>
          <p:nvPr/>
        </p:nvPicPr>
        <p:blipFill>
          <a:blip r:embed="rId1"/>
          <a:srcRect b="4509"/>
          <a:stretch>
            <a:fillRect/>
          </a:stretch>
        </p:blipFill>
        <p:spPr>
          <a:xfrm>
            <a:off x="533400" y="990600"/>
            <a:ext cx="8077200" cy="443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5143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洗浴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6019800"/>
            <a:ext cx="8458200" cy="612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玉清池曾是天津最有名的浴池之一 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7828" name="Picture 5" descr="2006_1_17_54691_1154691"/>
          <p:cNvPicPr>
            <a:picLocks noChangeAspect="1"/>
          </p:cNvPicPr>
          <p:nvPr/>
        </p:nvPicPr>
        <p:blipFill>
          <a:blip r:embed="rId1"/>
          <a:srcRect b="3929"/>
          <a:stretch>
            <a:fillRect/>
          </a:stretch>
        </p:blipFill>
        <p:spPr>
          <a:xfrm>
            <a:off x="533400" y="1447800"/>
            <a:ext cx="8229600" cy="442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286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理发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78852" name="Picture 7" descr="2006_1_17_54689_11546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4343400" cy="443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图片 10" descr="2006_1_17_54690_1154690"/>
          <p:cNvPicPr>
            <a:picLocks noChangeAspect="1"/>
          </p:cNvPicPr>
          <p:nvPr/>
        </p:nvPicPr>
        <p:blipFill>
          <a:blip r:embed="rId2"/>
          <a:srcRect b="22629"/>
          <a:stretch>
            <a:fillRect/>
          </a:stretch>
        </p:blipFill>
        <p:spPr>
          <a:xfrm>
            <a:off x="4191000" y="1752600"/>
            <a:ext cx="4953000" cy="471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180" y="144145"/>
            <a:ext cx="2379980" cy="924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七、娱乐与体育中心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4000" b="1" dirty="0"/>
              <a:t>新剧</a:t>
            </a:r>
            <a:endParaRPr lang="zh-CN" altLang="en-US" sz="40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春柳社：成立于</a:t>
            </a:r>
            <a:r>
              <a:rPr lang="en-US" altLang="zh-CN" sz="3600" b="1" dirty="0"/>
              <a:t>1906</a:t>
            </a:r>
            <a:r>
              <a:rPr lang="zh-CN" altLang="en-US" sz="3600" b="1" dirty="0"/>
              <a:t>年，是由李叔同、曾孝谷等在日本创立的，是我国最早的话剧团体。</a:t>
            </a:r>
            <a:endParaRPr lang="zh-CN" altLang="en-US" sz="36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南开新剧：</a:t>
            </a:r>
            <a:r>
              <a:rPr lang="en-US" altLang="zh-CN" sz="3600" b="1" dirty="0"/>
              <a:t>1914</a:t>
            </a:r>
            <a:r>
              <a:rPr lang="zh-CN" altLang="en-US" sz="3600" b="1" dirty="0"/>
              <a:t>年</a:t>
            </a:r>
            <a:r>
              <a:rPr lang="en-US" altLang="zh-CN" sz="3600" b="1" dirty="0"/>
              <a:t>11</a:t>
            </a:r>
            <a:r>
              <a:rPr lang="zh-CN" altLang="en-US" sz="3600" b="1" dirty="0"/>
              <a:t>月</a:t>
            </a:r>
            <a:r>
              <a:rPr lang="en-US" altLang="zh-CN" sz="3600" b="1" dirty="0"/>
              <a:t>10</a:t>
            </a:r>
            <a:r>
              <a:rPr lang="zh-CN" altLang="en-US" sz="3600" b="1" dirty="0"/>
              <a:t>日，南开学校师生联合组的新剧团成立。</a:t>
            </a:r>
            <a:r>
              <a:rPr lang="en-US" altLang="zh-CN" sz="3600" b="1" dirty="0"/>
              <a:t>1916</a:t>
            </a:r>
            <a:r>
              <a:rPr lang="zh-CN" altLang="en-US" sz="3600" b="1" dirty="0"/>
              <a:t>年，张伯苓的胞弟张彭春加入南开新剧团。</a:t>
            </a:r>
            <a:endParaRPr lang="zh-CN" altLang="en-US" sz="3600" b="1" dirty="0"/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3995" y="5588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80899" name="Rectangle 3"/>
          <p:cNvSpPr>
            <a:spLocks noGrp="1" noRot="1"/>
          </p:cNvSpPr>
          <p:nvPr>
            <p:ph idx="1"/>
          </p:nvPr>
        </p:nvSpPr>
        <p:spPr>
          <a:xfrm>
            <a:off x="609600" y="5486400"/>
            <a:ext cx="8153400" cy="612775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春柳社合影</a:t>
            </a:r>
            <a:endParaRPr lang="zh-CN" altLang="en-US" sz="4000" b="1" dirty="0"/>
          </a:p>
        </p:txBody>
      </p:sp>
      <p:pic>
        <p:nvPicPr>
          <p:cNvPr id="80900" name="Picture 5" descr="adc7a340ea20e9ebfafc139a58a6acad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620000" cy="438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54864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3600" b="1" dirty="0">
                <a:solidFill>
                  <a:schemeClr val="tx1"/>
                </a:solidFill>
              </a:rPr>
              <a:t>李叔同（</a:t>
            </a:r>
            <a:r>
              <a:rPr lang="en-US" altLang="zh-CN" sz="3600" b="1" dirty="0">
                <a:solidFill>
                  <a:schemeClr val="tx1"/>
                </a:solidFill>
              </a:rPr>
              <a:t>1880—1942</a:t>
            </a:r>
            <a:r>
              <a:rPr lang="zh-CN" altLang="en-US" sz="3600" b="1" dirty="0">
                <a:solidFill>
                  <a:schemeClr val="tx1"/>
                </a:solidFill>
              </a:rPr>
              <a:t>）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81923" name="Rectangle 3"/>
          <p:cNvSpPr>
            <a:spLocks noGrp="1" noRot="1"/>
          </p:cNvSpPr>
          <p:nvPr>
            <p:ph idx="1"/>
          </p:nvPr>
        </p:nvSpPr>
        <p:spPr>
          <a:xfrm>
            <a:off x="0" y="1447800"/>
            <a:ext cx="5562600" cy="5257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b="1" dirty="0"/>
              <a:t>          字叔同，又号漱筒。天津人。</a:t>
            </a:r>
            <a:r>
              <a:rPr lang="en-US" altLang="zh-CN" sz="2800" b="1" dirty="0"/>
              <a:t>1898</a:t>
            </a:r>
            <a:r>
              <a:rPr lang="zh-CN" altLang="en-US" sz="2800" b="1" dirty="0"/>
              <a:t>年，因维新变法，到上海。</a:t>
            </a:r>
            <a:r>
              <a:rPr lang="en-US" altLang="zh-CN" sz="2800" b="1" dirty="0"/>
              <a:t>1905</a:t>
            </a:r>
            <a:r>
              <a:rPr lang="zh-CN" altLang="en-US" sz="2800" b="1" dirty="0"/>
              <a:t>年，去日本留学。</a:t>
            </a:r>
            <a:r>
              <a:rPr lang="en-US" altLang="zh-CN" sz="2800" b="1" dirty="0"/>
              <a:t>1906</a:t>
            </a:r>
            <a:r>
              <a:rPr lang="zh-CN" altLang="en-US" sz="2800" b="1" dirty="0"/>
              <a:t>年组织春柳社，为中国的新剧事业做出很大的贡献。是中国新文化运动的前驱，卓越的艺术家、教育家、思想家、革新家，是佛教史上杰出的高僧，蜚声好内外。在音乐、美术、诗词、篆刻、金石、书法、教育、哲学、法学、汉字学、社会学、广告学、出版学等诸方面均有所农闲。</a:t>
            </a:r>
            <a:endParaRPr lang="en-US" altLang="zh-CN" sz="2400" dirty="0"/>
          </a:p>
        </p:txBody>
      </p:sp>
      <p:pic>
        <p:nvPicPr>
          <p:cNvPr id="81924" name="Picture 5" descr="天津:北方话剧的摇篮春柳社领班人多津籍(图)1907年李叔同在日本东京扮演《茶花女》里的玛格丽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1600200"/>
            <a:ext cx="28575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5" name="Text Box 6"/>
          <p:cNvSpPr txBox="1"/>
          <p:nvPr/>
        </p:nvSpPr>
        <p:spPr>
          <a:xfrm>
            <a:off x="5638800" y="5715000"/>
            <a:ext cx="3276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扮演玛格丽特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85" y="285115"/>
            <a:ext cx="2363470" cy="91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tx1"/>
                </a:solidFill>
              </a:rPr>
              <a:t>南开新剧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82948" name="Picture 5" descr="天津:北方话剧的摇篮春柳社领班人多津籍(图)1915年10月南开新剧团《一元钱》剧组成员合影，后排左为周恩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1143000"/>
            <a:ext cx="4800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9" name="Picture 7" descr="天津:北方话剧的摇篮春柳社领班人多津籍(图)1911年12月在天津就义的中国话剧先驱王钟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3528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0" name="Text Box 8"/>
          <p:cNvSpPr txBox="1"/>
          <p:nvPr/>
        </p:nvSpPr>
        <p:spPr>
          <a:xfrm>
            <a:off x="4648200" y="5638800"/>
            <a:ext cx="42672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</a:rPr>
              <a:t>1915</a:t>
            </a:r>
            <a:r>
              <a:rPr lang="zh-CN" altLang="en-US" sz="2400" b="1" dirty="0"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latin typeface="Arial" panose="020B0604020202020204" pitchFamily="34" charset="0"/>
              </a:rPr>
              <a:t>10</a:t>
            </a:r>
            <a:r>
              <a:rPr lang="zh-CN" altLang="en-US" sz="2400" b="1" dirty="0">
                <a:latin typeface="Arial" panose="020B0604020202020204" pitchFamily="34" charset="0"/>
              </a:rPr>
              <a:t>月南开新剧团</a:t>
            </a:r>
            <a:r>
              <a:rPr lang="en-US" altLang="zh-CN" sz="2400" b="1" dirty="0">
                <a:latin typeface="Arial" panose="020B0604020202020204" pitchFamily="34" charset="0"/>
              </a:rPr>
              <a:t>《</a:t>
            </a:r>
            <a:r>
              <a:rPr lang="zh-CN" altLang="en-US" sz="2400" b="1" dirty="0">
                <a:latin typeface="Arial" panose="020B0604020202020204" pitchFamily="34" charset="0"/>
              </a:rPr>
              <a:t>一元钱</a:t>
            </a:r>
            <a:r>
              <a:rPr lang="en-US" altLang="zh-CN" sz="2400" b="1" dirty="0">
                <a:latin typeface="Arial" panose="020B0604020202020204" pitchFamily="34" charset="0"/>
              </a:rPr>
              <a:t>》</a:t>
            </a:r>
            <a:r>
              <a:rPr lang="zh-CN" altLang="en-US" sz="2400" b="1" dirty="0">
                <a:latin typeface="Arial" panose="020B0604020202020204" pitchFamily="34" charset="0"/>
              </a:rPr>
              <a:t>剧组成员合影，后排左为周恩来 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2951" name="Text Box 9"/>
          <p:cNvSpPr txBox="1"/>
          <p:nvPr/>
        </p:nvSpPr>
        <p:spPr>
          <a:xfrm>
            <a:off x="381000" y="5867400"/>
            <a:ext cx="4267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</a:rPr>
              <a:t>1911</a:t>
            </a:r>
            <a:r>
              <a:rPr lang="zh-CN" altLang="en-US" sz="2800" b="1" dirty="0">
                <a:latin typeface="Arial" panose="020B0604020202020204" pitchFamily="34" charset="0"/>
              </a:rPr>
              <a:t>年</a:t>
            </a:r>
            <a:r>
              <a:rPr lang="en-US" altLang="zh-CN" sz="2800" b="1" dirty="0">
                <a:latin typeface="Arial" panose="020B0604020202020204" pitchFamily="34" charset="0"/>
              </a:rPr>
              <a:t>12</a:t>
            </a:r>
            <a:r>
              <a:rPr lang="zh-CN" altLang="en-US" sz="2800" b="1" dirty="0">
                <a:latin typeface="Arial" panose="020B0604020202020204" pitchFamily="34" charset="0"/>
              </a:rPr>
              <a:t>月在天津就义的中国话剧先驱王钟声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4710" y="102870"/>
            <a:ext cx="2355215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19459" name="Rectangle 3"/>
          <p:cNvSpPr>
            <a:spLocks noGrp="1" noRot="1"/>
          </p:cNvSpPr>
          <p:nvPr>
            <p:ph idx="1"/>
          </p:nvPr>
        </p:nvSpPr>
        <p:spPr>
          <a:xfrm>
            <a:off x="609600" y="5562600"/>
            <a:ext cx="8153400" cy="536575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估衣街</a:t>
            </a:r>
            <a:endParaRPr lang="zh-CN" altLang="en-US" sz="4000" b="1" dirty="0"/>
          </a:p>
        </p:txBody>
      </p:sp>
      <p:pic>
        <p:nvPicPr>
          <p:cNvPr id="19460" name="图片 5"/>
          <p:cNvPicPr>
            <a:picLocks noChangeAspect="1"/>
          </p:cNvPicPr>
          <p:nvPr/>
        </p:nvPicPr>
        <p:blipFill>
          <a:blip r:embed="rId1"/>
          <a:srcRect l="2" r="-279" b="7118"/>
          <a:stretch>
            <a:fillRect/>
          </a:stretch>
        </p:blipFill>
        <p:spPr>
          <a:xfrm>
            <a:off x="0" y="914400"/>
            <a:ext cx="91440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4541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83971" name="Rectangle 3"/>
          <p:cNvSpPr>
            <a:spLocks noGrp="1" noRot="1"/>
          </p:cNvSpPr>
          <p:nvPr>
            <p:ph idx="1"/>
          </p:nvPr>
        </p:nvSpPr>
        <p:spPr>
          <a:xfrm>
            <a:off x="187325" y="5702300"/>
            <a:ext cx="8763000" cy="536575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sz="4000" b="1" dirty="0"/>
              <a:t>南开学校张伯苓校长</a:t>
            </a:r>
            <a:r>
              <a:rPr lang="en-US" altLang="zh-CN" sz="4000" b="1" dirty="0"/>
              <a:t>(</a:t>
            </a:r>
            <a:r>
              <a:rPr lang="zh-CN" altLang="en-US" sz="4000" b="1" dirty="0"/>
              <a:t>坐</a:t>
            </a:r>
            <a:r>
              <a:rPr lang="en-US" altLang="zh-CN" sz="4000" b="1" dirty="0"/>
              <a:t>)</a:t>
            </a:r>
            <a:r>
              <a:rPr lang="zh-CN" altLang="en-US" sz="4000" b="1" dirty="0"/>
              <a:t>与胞弟张彭春</a:t>
            </a:r>
            <a:endParaRPr lang="zh-CN" altLang="en-US" sz="4000" dirty="0"/>
          </a:p>
        </p:txBody>
      </p:sp>
      <p:pic>
        <p:nvPicPr>
          <p:cNvPr id="83972" name="Picture 5" descr="天津:北方话剧的摇篮春柳社领班人多津籍(图)南开学校张伯苓校长(左)与胞弟张彭春在一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230" y="840740"/>
            <a:ext cx="78486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45" y="-10731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rgbClr val="000000"/>
                </a:solidFill>
              </a:rPr>
              <a:t>曲艺</a:t>
            </a:r>
            <a:endParaRPr lang="en-US" altLang="zh-CN" dirty="0"/>
          </a:p>
        </p:txBody>
      </p:sp>
      <p:sp>
        <p:nvSpPr>
          <p:cNvPr id="84995" name="Rectangle 3"/>
          <p:cNvSpPr>
            <a:spLocks noGrp="1" noRot="1"/>
          </p:cNvSpPr>
          <p:nvPr>
            <p:ph idx="1"/>
          </p:nvPr>
        </p:nvSpPr>
        <p:spPr>
          <a:xfrm>
            <a:off x="0" y="5791200"/>
            <a:ext cx="9144000" cy="5365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sz="4000" b="1" dirty="0">
                <a:solidFill>
                  <a:srgbClr val="000000"/>
                </a:solidFill>
              </a:rPr>
              <a:t>左为相声艺人侯一尘、张寿臣、常连安</a:t>
            </a:r>
            <a:r>
              <a:rPr lang="zh-CN" altLang="en-US" sz="4000" b="1" dirty="0"/>
              <a:t> </a:t>
            </a:r>
            <a:endParaRPr lang="zh-CN" altLang="en-US" sz="4000" b="1" dirty="0"/>
          </a:p>
        </p:txBody>
      </p:sp>
      <p:pic>
        <p:nvPicPr>
          <p:cNvPr id="84996" name="Picture 7" descr="2006_1_17_54560_1154560"/>
          <p:cNvPicPr>
            <a:picLocks noChangeAspect="1"/>
          </p:cNvPicPr>
          <p:nvPr/>
        </p:nvPicPr>
        <p:blipFill>
          <a:blip r:embed="rId1"/>
          <a:srcRect b="4240"/>
          <a:stretch>
            <a:fillRect/>
          </a:stretch>
        </p:blipFill>
        <p:spPr>
          <a:xfrm>
            <a:off x="4643438" y="1219200"/>
            <a:ext cx="450056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图片 1" descr="2006_1_17_54558_1154558"/>
          <p:cNvPicPr>
            <a:picLocks noChangeAspect="1"/>
          </p:cNvPicPr>
          <p:nvPr/>
        </p:nvPicPr>
        <p:blipFill>
          <a:blip r:embed="rId2"/>
          <a:srcRect b="7588"/>
          <a:stretch>
            <a:fillRect/>
          </a:stretch>
        </p:blipFill>
        <p:spPr>
          <a:xfrm>
            <a:off x="0" y="1219200"/>
            <a:ext cx="48006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65" y="7429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86019" name="Rectangle 3"/>
          <p:cNvSpPr>
            <a:spLocks noGrp="1" noRot="1"/>
          </p:cNvSpPr>
          <p:nvPr>
            <p:ph idx="1"/>
          </p:nvPr>
        </p:nvSpPr>
        <p:spPr>
          <a:xfrm>
            <a:off x="609600" y="5562600"/>
            <a:ext cx="8153400" cy="6096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鼓曲演员</a:t>
            </a:r>
            <a:endParaRPr lang="zh-CN" altLang="en-US" sz="4000" b="1" dirty="0"/>
          </a:p>
        </p:txBody>
      </p:sp>
      <p:pic>
        <p:nvPicPr>
          <p:cNvPr id="97285" name="Picture 5" descr="2006_1_17_54565_1154565"/>
          <p:cNvPicPr>
            <a:picLocks noChangeAspect="1"/>
          </p:cNvPicPr>
          <p:nvPr/>
        </p:nvPicPr>
        <p:blipFill>
          <a:blip r:embed="rId1"/>
          <a:srcRect b="4391"/>
          <a:stretch>
            <a:fillRect/>
          </a:stretch>
        </p:blipFill>
        <p:spPr>
          <a:xfrm>
            <a:off x="0" y="1371600"/>
            <a:ext cx="451485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0" name="Picture 10" descr="2006_1_17_54568_1154568"/>
          <p:cNvPicPr>
            <a:picLocks noChangeAspect="1"/>
          </p:cNvPicPr>
          <p:nvPr/>
        </p:nvPicPr>
        <p:blipFill>
          <a:blip r:embed="rId2"/>
          <a:srcRect l="-665" b="5727"/>
          <a:stretch>
            <a:fillRect/>
          </a:stretch>
        </p:blipFill>
        <p:spPr>
          <a:xfrm>
            <a:off x="4495800" y="1371600"/>
            <a:ext cx="46482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tx1"/>
                </a:solidFill>
              </a:rPr>
              <a:t>民间音乐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Rot="1"/>
          </p:cNvSpPr>
          <p:nvPr>
            <p:ph idx="1"/>
          </p:nvPr>
        </p:nvSpPr>
        <p:spPr>
          <a:xfrm>
            <a:off x="0" y="5638800"/>
            <a:ext cx="9144000" cy="7620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天津民间音乐“十不闲”演奏场面 </a:t>
            </a:r>
            <a:endParaRPr lang="zh-CN" altLang="en-US" sz="4000" b="1" dirty="0"/>
          </a:p>
        </p:txBody>
      </p:sp>
      <p:pic>
        <p:nvPicPr>
          <p:cNvPr id="87044" name="图片 2" descr="2006_1_17_54567_1154567"/>
          <p:cNvPicPr>
            <a:picLocks noChangeAspect="1"/>
          </p:cNvPicPr>
          <p:nvPr/>
        </p:nvPicPr>
        <p:blipFill>
          <a:blip r:embed="rId1"/>
          <a:srcRect t="1910" b="9795"/>
          <a:stretch>
            <a:fillRect/>
          </a:stretch>
        </p:blipFill>
        <p:spPr>
          <a:xfrm>
            <a:off x="0" y="1371600"/>
            <a:ext cx="91440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1651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tx1"/>
                </a:solidFill>
              </a:rPr>
              <a:t>民间工艺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Rot="1"/>
          </p:cNvSpPr>
          <p:nvPr>
            <p:ph idx="1"/>
          </p:nvPr>
        </p:nvSpPr>
        <p:spPr>
          <a:xfrm>
            <a:off x="762000" y="1295400"/>
            <a:ext cx="8153400" cy="9906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天津四大工艺”：杨柳青年画、泥人张、风筝魏、刻砖刘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68" name="Text Box 6"/>
          <p:cNvSpPr txBox="1"/>
          <p:nvPr/>
        </p:nvSpPr>
        <p:spPr>
          <a:xfrm>
            <a:off x="7581900" y="2895600"/>
            <a:ext cx="800100" cy="1828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刻砖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88069" name="图片 3" descr="2006_1_17_55086_1155086"/>
          <p:cNvPicPr>
            <a:picLocks noChangeAspect="1"/>
          </p:cNvPicPr>
          <p:nvPr/>
        </p:nvPicPr>
        <p:blipFill>
          <a:blip r:embed="rId1"/>
          <a:srcRect b="3636"/>
          <a:stretch>
            <a:fillRect/>
          </a:stretch>
        </p:blipFill>
        <p:spPr>
          <a:xfrm>
            <a:off x="304800" y="2438400"/>
            <a:ext cx="66294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10" y="98425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Picture 7" descr="2006_1_17_54527_11545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600200"/>
            <a:ext cx="41148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1" name="Text Box 8"/>
          <p:cNvSpPr txBox="1"/>
          <p:nvPr/>
        </p:nvSpPr>
        <p:spPr>
          <a:xfrm>
            <a:off x="533400" y="472440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zh-CN" altLang="en-US" sz="4000" b="1" dirty="0">
                <a:latin typeface="Arial" panose="020B0604020202020204" pitchFamily="34" charset="0"/>
              </a:rPr>
              <a:t>右为泥人张彩塑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89092" name="矩形 5"/>
          <p:cNvSpPr/>
          <p:nvPr/>
        </p:nvSpPr>
        <p:spPr>
          <a:xfrm>
            <a:off x="5105400" y="838200"/>
            <a:ext cx="350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左为风筝魏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89093" name="图片 4" descr="2006_1_17_54529_1154529"/>
          <p:cNvPicPr>
            <a:picLocks noChangeAspect="1"/>
          </p:cNvPicPr>
          <p:nvPr/>
        </p:nvPicPr>
        <p:blipFill>
          <a:blip r:embed="rId2"/>
          <a:srcRect b="5029"/>
          <a:stretch>
            <a:fillRect/>
          </a:stretch>
        </p:blipFill>
        <p:spPr>
          <a:xfrm>
            <a:off x="0" y="533400"/>
            <a:ext cx="5029200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8335" y="559816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90115" name="Rectangle 3"/>
          <p:cNvSpPr>
            <a:spLocks noGrp="1" noRot="1"/>
          </p:cNvSpPr>
          <p:nvPr>
            <p:ph idx="1"/>
          </p:nvPr>
        </p:nvSpPr>
        <p:spPr>
          <a:xfrm>
            <a:off x="403860" y="5802630"/>
            <a:ext cx="8153400" cy="6858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杨柳青年画</a:t>
            </a:r>
            <a:r>
              <a:rPr lang="en-US" altLang="zh-CN" sz="4000" b="1" dirty="0"/>
              <a:t>《</a:t>
            </a:r>
            <a:r>
              <a:rPr lang="zh-CN" altLang="en-US" sz="4000" b="1" dirty="0"/>
              <a:t>白蛇传</a:t>
            </a:r>
            <a:r>
              <a:rPr lang="en-US" altLang="zh-CN" sz="4000" b="1" dirty="0"/>
              <a:t>》 </a:t>
            </a:r>
            <a:endParaRPr lang="en-US" altLang="zh-CN" sz="4000" b="1" dirty="0"/>
          </a:p>
        </p:txBody>
      </p:sp>
      <p:pic>
        <p:nvPicPr>
          <p:cNvPr id="210948" name="Picture 4" descr="F20031021083938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5706110"/>
            <a:ext cx="2263775" cy="878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zh-CN" altLang="en-US" b="1" dirty="0">
                <a:solidFill>
                  <a:schemeClr val="tx1"/>
                </a:solidFill>
              </a:rPr>
              <a:t>体育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Grp="1" noRot="1"/>
          </p:cNvSpPr>
          <p:nvPr>
            <p:ph idx="1"/>
          </p:nvPr>
        </p:nvSpPr>
        <p:spPr>
          <a:xfrm>
            <a:off x="609600" y="1600200"/>
            <a:ext cx="3124200" cy="4498975"/>
          </a:xfrm>
        </p:spPr>
        <p:txBody>
          <a:bodyPr vert="horz" wrap="square" lIns="91440" tIns="45720" rIns="91440" bIns="45720" anchor="t"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张伯苓、南开学校与中国体育发展</a:t>
            </a:r>
            <a:endParaRPr lang="en-US" altLang="zh-CN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百年奥运梦</a:t>
            </a:r>
            <a:endParaRPr lang="zh-CN" altLang="en-US" sz="3600" b="1" dirty="0"/>
          </a:p>
        </p:txBody>
      </p:sp>
      <p:pic>
        <p:nvPicPr>
          <p:cNvPr id="91140" name="图片 5" descr="11940355567034927510544528523"/>
          <p:cNvPicPr>
            <a:picLocks noChangeAspect="1"/>
          </p:cNvPicPr>
          <p:nvPr/>
        </p:nvPicPr>
        <p:blipFill>
          <a:blip r:embed="rId1"/>
          <a:srcRect l="3178" t="2431" r="2966" b="2269"/>
          <a:stretch>
            <a:fillRect/>
          </a:stretch>
        </p:blipFill>
        <p:spPr>
          <a:xfrm>
            <a:off x="3810000" y="152400"/>
            <a:ext cx="487680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569214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92163" name="Rectangle 3"/>
          <p:cNvSpPr>
            <a:spLocks noGrp="1" noRot="1"/>
          </p:cNvSpPr>
          <p:nvPr>
            <p:ph idx="1"/>
          </p:nvPr>
        </p:nvSpPr>
        <p:spPr>
          <a:xfrm>
            <a:off x="0" y="5791200"/>
            <a:ext cx="9144000" cy="838200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4000" b="1" dirty="0"/>
              <a:t>南开运动健儿</a:t>
            </a:r>
            <a:endParaRPr lang="zh-CN" altLang="en-US" sz="4000" b="1" dirty="0"/>
          </a:p>
        </p:txBody>
      </p:sp>
      <p:pic>
        <p:nvPicPr>
          <p:cNvPr id="92164" name="图片 6" descr="2006_1_17_54583_1154583"/>
          <p:cNvPicPr>
            <a:picLocks noChangeAspect="1"/>
          </p:cNvPicPr>
          <p:nvPr/>
        </p:nvPicPr>
        <p:blipFill>
          <a:blip r:embed="rId1"/>
          <a:srcRect b="5817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05" y="570357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2"/>
          <p:cNvSpPr>
            <a:spLocks noGrp="1" noRot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 vert="horz" wrap="square" lIns="91440" tIns="45720" rIns="91440" bIns="45720" anchor="ctr"/>
          <a:p>
            <a:pPr eaLnBrk="1" hangingPunct="1"/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93187" name="Rectangle 3"/>
          <p:cNvSpPr>
            <a:spLocks noGrp="1" noRot="1"/>
          </p:cNvSpPr>
          <p:nvPr>
            <p:ph idx="1"/>
          </p:nvPr>
        </p:nvSpPr>
        <p:spPr>
          <a:xfrm>
            <a:off x="533400" y="1600200"/>
            <a:ext cx="3581400" cy="76517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ea typeface="幼圆" panose="02010509060101010101" pitchFamily="49" charset="-122"/>
              </a:rPr>
              <a:t>冰场上的游人</a:t>
            </a:r>
            <a:endParaRPr lang="zh-CN" altLang="en-US" sz="3600" b="1" dirty="0">
              <a:ea typeface="幼圆" panose="02010509060101010101" pitchFamily="49" charset="-122"/>
            </a:endParaRPr>
          </a:p>
        </p:txBody>
      </p:sp>
      <p:pic>
        <p:nvPicPr>
          <p:cNvPr id="44037" name="Picture 5" descr="2006_1_17_54389_11543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3962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2006_1_17_54390_1154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914400"/>
            <a:ext cx="54102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0" name="Text Box 8"/>
          <p:cNvSpPr txBox="1"/>
          <p:nvPr/>
        </p:nvSpPr>
        <p:spPr>
          <a:xfrm>
            <a:off x="3581400" y="5257800"/>
            <a:ext cx="556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1931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年美记小高尔夫球场内景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 noRot="1"/>
          </p:cNvSpPr>
          <p:nvPr>
            <p:ph idx="1"/>
          </p:nvPr>
        </p:nvSpPr>
        <p:spPr>
          <a:xfrm>
            <a:off x="457200" y="5867400"/>
            <a:ext cx="8153400" cy="7620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zh-CN" altLang="en-US" sz="4000" b="1" dirty="0"/>
              <a:t>近代天津商业逐渐繁荣</a:t>
            </a:r>
            <a:endParaRPr lang="zh-CN" altLang="en-US" sz="4000" b="1" dirty="0"/>
          </a:p>
        </p:txBody>
      </p:sp>
      <p:pic>
        <p:nvPicPr>
          <p:cNvPr id="20483" name="Picture 4" descr="2006_1_17_54617_11546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9144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5415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94211" name="Rectangle 3"/>
          <p:cNvSpPr>
            <a:spLocks noGrp="1" noRot="1"/>
          </p:cNvSpPr>
          <p:nvPr>
            <p:ph idx="1"/>
          </p:nvPr>
        </p:nvSpPr>
        <p:spPr>
          <a:xfrm>
            <a:off x="609600" y="5715000"/>
            <a:ext cx="8153400" cy="914400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80000"/>
              </a:lnSpc>
              <a:buNone/>
            </a:pPr>
            <a:r>
              <a:rPr lang="en-US" altLang="zh-CN" sz="4000" b="1" dirty="0"/>
              <a:t>1922</a:t>
            </a:r>
            <a:r>
              <a:rPr lang="zh-CN" altLang="en-US" sz="4000" b="1" dirty="0"/>
              <a:t>年赛马场 </a:t>
            </a:r>
            <a:endParaRPr lang="zh-CN" altLang="en-US" sz="4000" b="1" dirty="0"/>
          </a:p>
        </p:txBody>
      </p:sp>
      <p:pic>
        <p:nvPicPr>
          <p:cNvPr id="69637" name="Picture 5" descr="2006_1_17_54338_1154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八、几点思考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一、天津城市在近代中国的地位</a:t>
            </a:r>
            <a:endParaRPr kumimoji="0" lang="zh-TW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二、现代化与城市发展</a:t>
            </a:r>
            <a:endParaRPr kumimoji="0" lang="zh-TW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三、传统与现代并存；中国与西方杂糅</a:t>
            </a:r>
            <a:endParaRPr kumimoji="0" lang="zh-TW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四、面向未来的天津</a:t>
            </a: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17272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TW" altLang="en-US" dirty="0"/>
          </a:p>
        </p:txBody>
      </p:sp>
      <p:sp>
        <p:nvSpPr>
          <p:cNvPr id="112643" name="Rectangle 3"/>
          <p:cNvSpPr>
            <a:spLocks noGrp="1" noRot="1"/>
          </p:cNvSpPr>
          <p:nvPr>
            <p:ph idx="1"/>
          </p:nvPr>
        </p:nvSpPr>
        <p:spPr>
          <a:xfrm>
            <a:off x="609600" y="990600"/>
            <a:ext cx="8153400" cy="5108575"/>
          </a:xfrm>
        </p:spPr>
        <p:txBody>
          <a:bodyPr vert="horz" wrap="square" lIns="91440" tIns="45720" rIns="91440" bIns="45720" anchor="t"/>
          <a:p>
            <a:pPr algn="ctr" eaLnBrk="1" hangingPunct="1">
              <a:buNone/>
            </a:pPr>
            <a:r>
              <a:rPr lang="zh-CN" altLang="en-US" sz="8800" dirty="0">
                <a:solidFill>
                  <a:srgbClr val="7030A0"/>
                </a:solidFill>
                <a:ea typeface="幼圆" panose="02010509060101010101" pitchFamily="49" charset="-122"/>
              </a:rPr>
              <a:t>谢谢</a:t>
            </a:r>
            <a:endParaRPr lang="en-US" altLang="zh-CN" sz="8800" dirty="0">
              <a:solidFill>
                <a:srgbClr val="7030A0"/>
              </a:solidFill>
              <a:ea typeface="幼圆" panose="02010509060101010101" pitchFamily="49" charset="-122"/>
            </a:endParaRPr>
          </a:p>
          <a:p>
            <a:pPr algn="ctr" eaLnBrk="1" hangingPunct="1">
              <a:buNone/>
            </a:pPr>
            <a:r>
              <a:rPr lang="en-US" altLang="zh-CN" sz="8800" dirty="0">
                <a:solidFill>
                  <a:srgbClr val="7030A0"/>
                </a:solidFill>
                <a:ea typeface="幼圆" panose="02010509060101010101" pitchFamily="49" charset="-122"/>
              </a:rPr>
              <a:t>2018-10-28</a:t>
            </a:r>
            <a:endParaRPr lang="zh-CN" altLang="en-US" sz="8800" dirty="0">
              <a:solidFill>
                <a:srgbClr val="7030A0"/>
              </a:solidFill>
              <a:ea typeface="幼圆" panose="02010509060101010101" pitchFamily="49" charset="-122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" y="228600"/>
            <a:ext cx="2609850" cy="101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4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二、城市的发展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4000" b="1" dirty="0">
                <a:latin typeface="宋体" panose="02010600030101010101" pitchFamily="2" charset="-122"/>
              </a:rPr>
              <a:t>1</a:t>
            </a:r>
            <a:r>
              <a:rPr lang="zh-CN" altLang="en-US" sz="4000" b="1" dirty="0">
                <a:latin typeface="宋体" panose="02010600030101010101" pitchFamily="2" charset="-122"/>
              </a:rPr>
              <a:t>、开埠        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1858</a:t>
            </a:r>
            <a:r>
              <a:rPr lang="zh-CN" altLang="en-US" sz="3600" b="1" dirty="0"/>
              <a:t>年</a:t>
            </a:r>
            <a:r>
              <a:rPr lang="zh-CN" altLang="en-US" sz="3600" b="1" dirty="0">
                <a:latin typeface="宋体" panose="02010600030101010101" pitchFamily="2" charset="-122"/>
              </a:rPr>
              <a:t>至</a:t>
            </a:r>
            <a:r>
              <a:rPr lang="en-US" altLang="zh-CN" sz="3600" b="1" dirty="0"/>
              <a:t>1860</a:t>
            </a:r>
            <a:r>
              <a:rPr lang="zh-CN" altLang="en-US" sz="3600" b="1" dirty="0">
                <a:latin typeface="宋体" panose="02010600030101010101" pitchFamily="2" charset="-122"/>
              </a:rPr>
              <a:t>年，英法发动第二次鸦片战争，天津被迫开埠，由传统城市迈入现代城市。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宋体" panose="02010600030101010101" pitchFamily="2" charset="-122"/>
              </a:rPr>
              <a:t>英、法、美等国家纷纷在天津设立租界，兴办洋行、银行、码头、报馆、学校、医院等。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" y="228600"/>
            <a:ext cx="1980565" cy="76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3192</Words>
  <Application>WPS 演示</Application>
  <PresentationFormat>全屏显示(4:3)</PresentationFormat>
  <Paragraphs>310</Paragraphs>
  <Slides>82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97" baseType="lpstr">
      <vt:lpstr>Arial</vt:lpstr>
      <vt:lpstr>宋体</vt:lpstr>
      <vt:lpstr>Wingdings</vt:lpstr>
      <vt:lpstr>Wingdings 2</vt:lpstr>
      <vt:lpstr>PMingLiU</vt:lpstr>
      <vt:lpstr>华文楷体</vt:lpstr>
      <vt:lpstr>微软雅黑</vt:lpstr>
      <vt:lpstr>Arial Unicode MS</vt:lpstr>
      <vt:lpstr>Calibri</vt:lpstr>
      <vt:lpstr>Times New Roman</vt:lpstr>
      <vt:lpstr>華康仿宋體W2</vt:lpstr>
      <vt:lpstr>Gulim</vt:lpstr>
      <vt:lpstr>幼圆</vt:lpstr>
      <vt:lpstr>仿宋</vt:lpstr>
      <vt:lpstr>吉祥如意</vt:lpstr>
      <vt:lpstr>近代中国看天津</vt:lpstr>
      <vt:lpstr>一、城市的兴起</vt:lpstr>
      <vt:lpstr>建城</vt:lpstr>
      <vt:lpstr>城市中心的转移</vt:lpstr>
      <vt:lpstr>PowerPoint 演示文稿</vt:lpstr>
      <vt:lpstr>PowerPoint 演示文稿</vt:lpstr>
      <vt:lpstr>PowerPoint 演示文稿</vt:lpstr>
      <vt:lpstr>PowerPoint 演示文稿</vt:lpstr>
      <vt:lpstr>二、城市的发展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公共设施出现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三、近代北方工商业中心</vt:lpstr>
      <vt:lpstr>PowerPoint 演示文稿</vt:lpstr>
      <vt:lpstr>PowerPoint 演示文稿</vt:lpstr>
      <vt:lpstr> 1906年启新洋灰公司成立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左图为天津造胰公司</vt:lpstr>
      <vt:lpstr>PowerPoint 演示文稿</vt:lpstr>
      <vt:lpstr>四、新式教育中心</vt:lpstr>
      <vt:lpstr>PowerPoint 演示文稿</vt:lpstr>
      <vt:lpstr>直隶第一女子师范学校</vt:lpstr>
      <vt:lpstr>PowerPoint 演示文稿</vt:lpstr>
      <vt:lpstr>五、近代中国舆论中心</vt:lpstr>
      <vt:lpstr>       今本报但循泰东西报馆公例，知无不言，以大公之心，发折中之论……扬正抑邪，非以挟私挟嫌为事；知我罪我，在所不计。 </vt:lpstr>
      <vt:lpstr>PowerPoint 演示文稿</vt:lpstr>
      <vt:lpstr>PowerPoint 演示文稿</vt:lpstr>
      <vt:lpstr>PowerPoint 演示文稿</vt:lpstr>
      <vt:lpstr>庸报</vt:lpstr>
      <vt:lpstr>PowerPoint 演示文稿</vt:lpstr>
      <vt:lpstr>六、丰富多彩的日常生活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食</vt:lpstr>
      <vt:lpstr>PowerPoint 演示文稿</vt:lpstr>
      <vt:lpstr>PowerPoint 演示文稿</vt:lpstr>
      <vt:lpstr>PowerPoint 演示文稿</vt:lpstr>
      <vt:lpstr>住</vt:lpstr>
      <vt:lpstr>PowerPoint 演示文稿</vt:lpstr>
      <vt:lpstr>PowerPoint 演示文稿</vt:lpstr>
      <vt:lpstr>行</vt:lpstr>
      <vt:lpstr>PowerPoint 演示文稿</vt:lpstr>
      <vt:lpstr>1900年的天津站 </vt:lpstr>
      <vt:lpstr>天津铁路公司</vt:lpstr>
      <vt:lpstr>PowerPoint 演示文稿</vt:lpstr>
      <vt:lpstr>PowerPoint 演示文稿</vt:lpstr>
      <vt:lpstr>PowerPoint 演示文稿</vt:lpstr>
      <vt:lpstr>洗浴</vt:lpstr>
      <vt:lpstr>理发</vt:lpstr>
      <vt:lpstr>七、娱乐与体育中心</vt:lpstr>
      <vt:lpstr>PowerPoint 演示文稿</vt:lpstr>
      <vt:lpstr>李叔同（1880—1942）</vt:lpstr>
      <vt:lpstr>南开新剧</vt:lpstr>
      <vt:lpstr>PowerPoint 演示文稿</vt:lpstr>
      <vt:lpstr>曲艺</vt:lpstr>
      <vt:lpstr>PowerPoint 演示文稿</vt:lpstr>
      <vt:lpstr>民间音乐</vt:lpstr>
      <vt:lpstr>民间工艺</vt:lpstr>
      <vt:lpstr>PowerPoint 演示文稿</vt:lpstr>
      <vt:lpstr>PowerPoint 演示文稿</vt:lpstr>
      <vt:lpstr>体育</vt:lpstr>
      <vt:lpstr>PowerPoint 演示文稿</vt:lpstr>
      <vt:lpstr>PowerPoint 演示文稿</vt:lpstr>
      <vt:lpstr>PowerPoint 演示文稿</vt:lpstr>
      <vt:lpstr>八、几点思考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houjie</dc:creator>
  <cp:lastModifiedBy>pc</cp:lastModifiedBy>
  <cp:revision>109</cp:revision>
  <dcterms:created xsi:type="dcterms:W3CDTF">2018-10-23T14:07:00Z</dcterms:created>
  <dcterms:modified xsi:type="dcterms:W3CDTF">2018-10-26T13:37:07Z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2052-10.1.0.7469</vt:lpwstr>
  </property>
</Properties>
</file>