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7" r:id="rId2"/>
    <p:sldId id="387" r:id="rId3"/>
    <p:sldId id="339" r:id="rId4"/>
    <p:sldId id="360" r:id="rId5"/>
    <p:sldId id="361" r:id="rId6"/>
    <p:sldId id="348" r:id="rId7"/>
    <p:sldId id="380" r:id="rId8"/>
    <p:sldId id="381" r:id="rId9"/>
    <p:sldId id="389" r:id="rId10"/>
    <p:sldId id="340" r:id="rId11"/>
    <p:sldId id="353" r:id="rId12"/>
    <p:sldId id="352" r:id="rId13"/>
    <p:sldId id="362" r:id="rId14"/>
    <p:sldId id="366" r:id="rId15"/>
    <p:sldId id="363" r:id="rId16"/>
    <p:sldId id="368" r:id="rId17"/>
    <p:sldId id="365" r:id="rId18"/>
    <p:sldId id="388" r:id="rId19"/>
    <p:sldId id="354" r:id="rId20"/>
    <p:sldId id="355" r:id="rId21"/>
    <p:sldId id="374" r:id="rId22"/>
    <p:sldId id="369" r:id="rId23"/>
    <p:sldId id="370" r:id="rId24"/>
    <p:sldId id="375" r:id="rId25"/>
    <p:sldId id="382" r:id="rId26"/>
    <p:sldId id="378" r:id="rId27"/>
    <p:sldId id="390" r:id="rId28"/>
    <p:sldId id="383" r:id="rId29"/>
    <p:sldId id="386" r:id="rId30"/>
    <p:sldId id="385" r:id="rId31"/>
    <p:sldId id="391" r:id="rId32"/>
    <p:sldId id="392" r:id="rId33"/>
    <p:sldId id="393" r:id="rId34"/>
    <p:sldId id="394" r:id="rId35"/>
    <p:sldId id="395" r:id="rId36"/>
    <p:sldId id="396" r:id="rId37"/>
    <p:sldId id="397" r:id="rId38"/>
    <p:sldId id="398" r:id="rId39"/>
    <p:sldId id="377" r:id="rId40"/>
    <p:sldId id="359" r:id="rId4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3" autoAdjust="0"/>
    <p:restoredTop sz="94660"/>
  </p:normalViewPr>
  <p:slideViewPr>
    <p:cSldViewPr>
      <p:cViewPr>
        <p:scale>
          <a:sx n="60" d="100"/>
          <a:sy n="60" d="100"/>
        </p:scale>
        <p:origin x="-1459" y="-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0B8C-8AD6-4BB5-97B7-24EDB4DE744F}" type="datetimeFigureOut">
              <a:rPr lang="zh-CN" altLang="en-US" smtClean="0"/>
              <a:t>2016/10/22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7F3AA-A0AF-45E2-86AA-DC75CC6478F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0B8C-8AD6-4BB5-97B7-24EDB4DE744F}" type="datetimeFigureOut">
              <a:rPr lang="zh-CN" altLang="en-US" smtClean="0"/>
              <a:t>2016/10/22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7F3AA-A0AF-45E2-86AA-DC75CC6478F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0B8C-8AD6-4BB5-97B7-24EDB4DE744F}" type="datetimeFigureOut">
              <a:rPr lang="zh-CN" altLang="en-US" smtClean="0"/>
              <a:t>2016/10/22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7F3AA-A0AF-45E2-86AA-DC75CC6478F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0B8C-8AD6-4BB5-97B7-24EDB4DE744F}" type="datetimeFigureOut">
              <a:rPr lang="zh-CN" altLang="en-US" smtClean="0"/>
              <a:t>2016/10/22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7F3AA-A0AF-45E2-86AA-DC75CC6478F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0B8C-8AD6-4BB5-97B7-24EDB4DE744F}" type="datetimeFigureOut">
              <a:rPr lang="zh-CN" altLang="en-US" smtClean="0"/>
              <a:t>2016/10/22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7F3AA-A0AF-45E2-86AA-DC75CC6478F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0B8C-8AD6-4BB5-97B7-24EDB4DE744F}" type="datetimeFigureOut">
              <a:rPr lang="zh-CN" altLang="en-US" smtClean="0"/>
              <a:t>2016/10/22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7F3AA-A0AF-45E2-86AA-DC75CC6478F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0B8C-8AD6-4BB5-97B7-24EDB4DE744F}" type="datetimeFigureOut">
              <a:rPr lang="zh-CN" altLang="en-US" smtClean="0"/>
              <a:t>2016/10/22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7F3AA-A0AF-45E2-86AA-DC75CC6478F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0B8C-8AD6-4BB5-97B7-24EDB4DE744F}" type="datetimeFigureOut">
              <a:rPr lang="zh-CN" altLang="en-US" smtClean="0"/>
              <a:t>2016/10/22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7F3AA-A0AF-45E2-86AA-DC75CC6478F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0B8C-8AD6-4BB5-97B7-24EDB4DE744F}" type="datetimeFigureOut">
              <a:rPr lang="zh-CN" altLang="en-US" smtClean="0"/>
              <a:t>2016/10/22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7F3AA-A0AF-45E2-86AA-DC75CC6478F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0B8C-8AD6-4BB5-97B7-24EDB4DE744F}" type="datetimeFigureOut">
              <a:rPr lang="zh-CN" altLang="en-US" smtClean="0"/>
              <a:t>2016/10/22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7F3AA-A0AF-45E2-86AA-DC75CC6478F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0B8C-8AD6-4BB5-97B7-24EDB4DE744F}" type="datetimeFigureOut">
              <a:rPr lang="zh-CN" altLang="en-US" smtClean="0"/>
              <a:t>2016/10/22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F67F3AA-A0AF-45E2-86AA-DC75CC6478F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D020B8C-8AD6-4BB5-97B7-24EDB4DE744F}" type="datetimeFigureOut">
              <a:rPr lang="zh-CN" altLang="en-US" smtClean="0"/>
              <a:t>2016/10/22</a:t>
            </a:fld>
            <a:endParaRPr lang="zh-CN" alt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F67F3AA-A0AF-45E2-86AA-DC75CC6478F1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1628800"/>
            <a:ext cx="9144000" cy="1800200"/>
          </a:xfrm>
        </p:spPr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京津冀系列文化讲座</a:t>
            </a:r>
            <a:r>
              <a:rPr lang="en-US" altLang="zh-CN" sz="60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CN" sz="60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CN" altLang="en-US" sz="44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（一）</a:t>
            </a:r>
            <a:endParaRPr lang="zh-CN" altLang="en-US" sz="44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23528" y="3933056"/>
            <a:ext cx="8496944" cy="1048080"/>
          </a:xfrm>
        </p:spPr>
        <p:txBody>
          <a:bodyPr>
            <a:noAutofit/>
          </a:bodyPr>
          <a:lstStyle/>
          <a:p>
            <a:pPr algn="ctr"/>
            <a:r>
              <a:rPr lang="zh-CN" alt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受命北疆</a:t>
            </a:r>
            <a:endParaRPr lang="zh-CN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4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-2254"/>
            <a:ext cx="2987824" cy="1272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308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/>
          <a:lstStyle/>
          <a:p>
            <a:pPr algn="ctr"/>
            <a:r>
              <a:rPr lang="zh-CN" altLang="en-US" dirty="0" smtClean="0"/>
              <a:t>召公其人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536504"/>
          </a:xfrm>
        </p:spPr>
        <p:txBody>
          <a:bodyPr>
            <a:normAutofit fontScale="77500" lnSpcReduction="20000"/>
          </a:bodyPr>
          <a:lstStyle/>
          <a:p>
            <a:pPr marL="0" lvl="0" indent="0">
              <a:lnSpc>
                <a:spcPct val="150000"/>
              </a:lnSpc>
              <a:buClr>
                <a:srgbClr val="477AB1"/>
              </a:buClr>
              <a:buSzPct val="50000"/>
              <a:buNone/>
            </a:pPr>
            <a:r>
              <a:rPr lang="zh-CN" altLang="en-US" sz="3200" b="1" dirty="0" smtClean="0">
                <a:solidFill>
                  <a:schemeClr val="tx2"/>
                </a:solidFill>
                <a:latin typeface="华文楷体"/>
                <a:ea typeface="华文楷体"/>
              </a:rPr>
              <a:t>         </a:t>
            </a:r>
            <a:r>
              <a:rPr lang="zh-CN" altLang="en-US" sz="3400" b="1" dirty="0" smtClean="0">
                <a:solidFill>
                  <a:schemeClr val="tx2"/>
                </a:solidFill>
                <a:latin typeface="华文楷体"/>
                <a:ea typeface="华文楷体"/>
              </a:rPr>
              <a:t>周文王</a:t>
            </a:r>
            <a:r>
              <a:rPr lang="zh-CN" altLang="en-US" sz="3400" b="1" dirty="0">
                <a:solidFill>
                  <a:schemeClr val="tx2"/>
                </a:solidFill>
                <a:latin typeface="华文楷体"/>
                <a:ea typeface="华文楷体"/>
              </a:rPr>
              <a:t>的庶长子，武王同父异母的兄弟，周王朝建国的重臣，官拜太保，与太师</a:t>
            </a:r>
            <a:r>
              <a:rPr lang="zh-CN" altLang="en-US" sz="3400" b="1" dirty="0" smtClean="0">
                <a:solidFill>
                  <a:schemeClr val="tx2"/>
                </a:solidFill>
                <a:latin typeface="华文楷体"/>
                <a:ea typeface="华文楷体"/>
              </a:rPr>
              <a:t>姜尚（太公）、</a:t>
            </a:r>
            <a:r>
              <a:rPr lang="zh-CN" altLang="en-US" sz="3400" b="1" dirty="0">
                <a:solidFill>
                  <a:schemeClr val="tx2"/>
                </a:solidFill>
                <a:latin typeface="华文楷体"/>
                <a:ea typeface="华文楷体"/>
              </a:rPr>
              <a:t>太傅姬旦（周公）并列三公</a:t>
            </a:r>
            <a:r>
              <a:rPr lang="zh-CN" altLang="en-US" sz="3400" b="1" dirty="0" smtClean="0">
                <a:solidFill>
                  <a:schemeClr val="tx2"/>
                </a:solidFill>
                <a:latin typeface="华文楷体"/>
                <a:ea typeface="华文楷体"/>
              </a:rPr>
              <a:t>。</a:t>
            </a:r>
            <a:endParaRPr lang="en-US" altLang="zh-CN" sz="3400" b="1" dirty="0" smtClean="0">
              <a:solidFill>
                <a:schemeClr val="tx2"/>
              </a:solidFill>
              <a:latin typeface="华文楷体"/>
              <a:ea typeface="华文楷体"/>
            </a:endParaRPr>
          </a:p>
          <a:p>
            <a:pPr marL="0" lvl="0" indent="0">
              <a:lnSpc>
                <a:spcPct val="150000"/>
              </a:lnSpc>
              <a:buClr>
                <a:srgbClr val="477AB1"/>
              </a:buClr>
              <a:buSzPct val="50000"/>
              <a:buNone/>
            </a:pPr>
            <a:r>
              <a:rPr lang="zh-CN" altLang="en-US" sz="3400" b="1" dirty="0" smtClean="0">
                <a:solidFill>
                  <a:schemeClr val="tx2"/>
                </a:solidFill>
                <a:latin typeface="华文楷体"/>
                <a:ea typeface="华文楷体"/>
              </a:rPr>
              <a:t>        文</a:t>
            </a:r>
            <a:r>
              <a:rPr lang="zh-CN" altLang="en-US" sz="3400" b="1" dirty="0">
                <a:solidFill>
                  <a:schemeClr val="tx2"/>
                </a:solidFill>
                <a:latin typeface="华文楷体"/>
                <a:ea typeface="华文楷体"/>
              </a:rPr>
              <a:t>王时代受封于“召”地，故称为“召公”。武王时期，代表周族出使汉江，建立灭商</a:t>
            </a:r>
            <a:r>
              <a:rPr lang="zh-CN" altLang="en-US" sz="3400" b="1" dirty="0" smtClean="0">
                <a:solidFill>
                  <a:schemeClr val="tx2"/>
                </a:solidFill>
                <a:latin typeface="华文楷体"/>
                <a:ea typeface="华文楷体"/>
              </a:rPr>
              <a:t>同盟；进入朝</a:t>
            </a:r>
            <a:r>
              <a:rPr lang="zh-CN" altLang="en-US" sz="3400" b="1" dirty="0">
                <a:solidFill>
                  <a:schemeClr val="tx2"/>
                </a:solidFill>
                <a:latin typeface="华文楷体"/>
                <a:ea typeface="华文楷体"/>
              </a:rPr>
              <a:t>歌城后，亲手解救</a:t>
            </a:r>
            <a:r>
              <a:rPr lang="zh-CN" altLang="en-US" sz="3400" b="1" dirty="0" smtClean="0">
                <a:solidFill>
                  <a:schemeClr val="tx2"/>
                </a:solidFill>
                <a:latin typeface="华文楷体"/>
                <a:ea typeface="华文楷体"/>
              </a:rPr>
              <a:t>贤臣箕</a:t>
            </a:r>
            <a:r>
              <a:rPr lang="zh-CN" altLang="en-US" sz="3400" b="1" dirty="0">
                <a:solidFill>
                  <a:schemeClr val="tx2"/>
                </a:solidFill>
                <a:latin typeface="华文楷体"/>
                <a:ea typeface="华文楷体"/>
              </a:rPr>
              <a:t>子</a:t>
            </a:r>
            <a:r>
              <a:rPr lang="zh-CN" altLang="en-US" sz="3400" b="1" dirty="0" smtClean="0">
                <a:solidFill>
                  <a:schemeClr val="tx2"/>
                </a:solidFill>
                <a:latin typeface="华文楷体"/>
                <a:ea typeface="华文楷体"/>
              </a:rPr>
              <a:t>，劝</a:t>
            </a:r>
            <a:r>
              <a:rPr lang="zh-CN" altLang="en-US" sz="3400" b="1" dirty="0">
                <a:solidFill>
                  <a:schemeClr val="tx2"/>
                </a:solidFill>
                <a:latin typeface="华文楷体"/>
                <a:ea typeface="华文楷体"/>
              </a:rPr>
              <a:t>其降</a:t>
            </a:r>
            <a:r>
              <a:rPr lang="zh-CN" altLang="en-US" sz="3400" b="1" dirty="0" smtClean="0">
                <a:solidFill>
                  <a:schemeClr val="tx2"/>
                </a:solidFill>
                <a:latin typeface="华文楷体"/>
                <a:ea typeface="华文楷体"/>
              </a:rPr>
              <a:t>周</a:t>
            </a:r>
            <a:r>
              <a:rPr lang="zh-CN" altLang="en-US" sz="3400" b="1" dirty="0" smtClean="0">
                <a:solidFill>
                  <a:schemeClr val="tx2"/>
                </a:solidFill>
                <a:latin typeface="华文楷体"/>
                <a:ea typeface="华文楷体"/>
              </a:rPr>
              <a:t>。</a:t>
            </a:r>
            <a:endParaRPr lang="en-US" altLang="zh-CN" sz="3400" b="1" dirty="0" smtClean="0">
              <a:solidFill>
                <a:schemeClr val="tx2"/>
              </a:solidFill>
              <a:latin typeface="华文楷体"/>
              <a:ea typeface="华文楷体"/>
            </a:endParaRPr>
          </a:p>
          <a:p>
            <a:pPr marL="0" lvl="0" indent="0">
              <a:lnSpc>
                <a:spcPct val="150000"/>
              </a:lnSpc>
              <a:buClr>
                <a:srgbClr val="477AB1"/>
              </a:buClr>
              <a:buSzPct val="50000"/>
              <a:buNone/>
            </a:pPr>
            <a:r>
              <a:rPr lang="en-US" altLang="zh-CN" sz="3400" b="1" dirty="0">
                <a:solidFill>
                  <a:schemeClr val="tx2"/>
                </a:solidFill>
                <a:latin typeface="华文楷体"/>
                <a:ea typeface="华文楷体"/>
              </a:rPr>
              <a:t> </a:t>
            </a:r>
            <a:r>
              <a:rPr lang="en-US" altLang="zh-CN" sz="3400" b="1" dirty="0" smtClean="0">
                <a:solidFill>
                  <a:schemeClr val="tx2"/>
                </a:solidFill>
                <a:latin typeface="华文楷体"/>
                <a:ea typeface="华文楷体"/>
              </a:rPr>
              <a:t>       </a:t>
            </a:r>
            <a:r>
              <a:rPr lang="zh-CN" altLang="en-US" sz="3400" b="1" dirty="0" smtClean="0">
                <a:solidFill>
                  <a:schemeClr val="tx2"/>
                </a:solidFill>
                <a:latin typeface="华文楷体"/>
                <a:ea typeface="华文楷体"/>
              </a:rPr>
              <a:t>成</a:t>
            </a:r>
            <a:r>
              <a:rPr lang="zh-CN" altLang="en-US" sz="3400" b="1" dirty="0">
                <a:solidFill>
                  <a:schemeClr val="tx2"/>
                </a:solidFill>
                <a:latin typeface="华文楷体"/>
                <a:ea typeface="华文楷体"/>
              </a:rPr>
              <a:t>王时期，因辅佐年幼君主，被封为“太保”。</a:t>
            </a:r>
          </a:p>
          <a:p>
            <a:pPr marL="0" lvl="0" indent="0">
              <a:lnSpc>
                <a:spcPct val="150000"/>
              </a:lnSpc>
              <a:buClr>
                <a:srgbClr val="477AB1"/>
              </a:buClr>
              <a:buSzPct val="50000"/>
              <a:buNone/>
            </a:pPr>
            <a:r>
              <a:rPr lang="zh-CN" altLang="en-US" sz="3400" b="1" dirty="0">
                <a:solidFill>
                  <a:schemeClr val="tx2"/>
                </a:solidFill>
                <a:latin typeface="华文楷体"/>
                <a:ea typeface="华文楷体"/>
              </a:rPr>
              <a:t> </a:t>
            </a:r>
            <a:r>
              <a:rPr lang="zh-CN" altLang="en-US" sz="3400" b="1" dirty="0" smtClean="0">
                <a:solidFill>
                  <a:schemeClr val="tx2"/>
                </a:solidFill>
                <a:latin typeface="华文楷体"/>
                <a:ea typeface="华文楷体"/>
              </a:rPr>
              <a:t>       </a:t>
            </a:r>
            <a:endParaRPr lang="zh-CN" altLang="en-US" dirty="0"/>
          </a:p>
        </p:txBody>
      </p:sp>
      <p:pic>
        <p:nvPicPr>
          <p:cNvPr id="4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-2254"/>
            <a:ext cx="2987824" cy="1272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53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668344" y="914401"/>
            <a:ext cx="1018456" cy="5211763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>   </a:t>
            </a:r>
            <a:r>
              <a:rPr lang="zh-CN" altLang="en-US" dirty="0" smtClean="0"/>
              <a:t>召公奭</a:t>
            </a:r>
            <a:r>
              <a:rPr lang="en-US" altLang="zh-CN" dirty="0" smtClean="0"/>
              <a:t>—</a:t>
            </a:r>
            <a:r>
              <a:rPr lang="zh-CN" altLang="en-US" dirty="0" smtClean="0"/>
              <a:t>甘棠遗爱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49039"/>
            <a:ext cx="6048672" cy="56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-2254"/>
            <a:ext cx="2987824" cy="1272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012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 smtClean="0"/>
              <a:t>甘棠遗爱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1772816"/>
            <a:ext cx="8424936" cy="4551784"/>
          </a:xfrm>
        </p:spPr>
        <p:txBody>
          <a:bodyPr>
            <a:normAutofit/>
          </a:bodyPr>
          <a:lstStyle/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CN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        </a:t>
            </a:r>
            <a:r>
              <a:rPr lang="zh-CN" altLang="zh-CN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召</a:t>
            </a:r>
            <a:r>
              <a:rPr lang="zh-CN" altLang="zh-CN" sz="2800" b="1" kern="100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公勤政爱民，常赴田间体察民情</a:t>
            </a:r>
            <a:r>
              <a:rPr lang="zh-CN" altLang="zh-CN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，累了就在甘棠</a:t>
            </a:r>
            <a:r>
              <a:rPr lang="zh-CN" altLang="zh-CN" sz="2800" b="1" kern="100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树下休息，饿了就摘树上果实充饥</a:t>
            </a:r>
            <a:r>
              <a:rPr lang="zh-CN" altLang="zh-CN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。为此</a:t>
            </a:r>
            <a:r>
              <a:rPr lang="zh-CN" altLang="zh-CN" sz="2800" b="1" kern="100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深得百姓爱戴。后人做《甘棠》诗颂扬召</a:t>
            </a:r>
            <a:r>
              <a:rPr lang="zh-CN" altLang="zh-CN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公</a:t>
            </a:r>
            <a:r>
              <a:rPr lang="zh-CN" altLang="en-US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，</a:t>
            </a:r>
            <a:r>
              <a:rPr lang="zh-CN" altLang="zh-CN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“</a:t>
            </a:r>
            <a:r>
              <a:rPr lang="zh-CN" altLang="zh-CN" sz="2800" b="1" kern="100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甘棠遗爱”的历史典故也成为千古美谈。</a:t>
            </a:r>
          </a:p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CN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        </a:t>
            </a:r>
            <a:r>
              <a:rPr lang="zh-CN" altLang="zh-CN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周</a:t>
            </a:r>
            <a:r>
              <a:rPr lang="zh-CN" altLang="zh-CN" sz="2800" b="1" kern="100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初政治清明、百姓安居乐业、社会快速发展，与天子敬德任贤、官员勤政爱民</a:t>
            </a:r>
            <a:r>
              <a:rPr lang="zh-CN" altLang="zh-CN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有因果</a:t>
            </a:r>
            <a:r>
              <a:rPr lang="zh-CN" altLang="zh-CN" sz="2800" b="1" kern="100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关系。</a:t>
            </a:r>
          </a:p>
          <a:p>
            <a:endParaRPr lang="zh-CN" altLang="en-US" dirty="0"/>
          </a:p>
        </p:txBody>
      </p:sp>
      <p:pic>
        <p:nvPicPr>
          <p:cNvPr id="4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-2254"/>
            <a:ext cx="2987824" cy="1272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026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36104"/>
          </a:xfrm>
        </p:spPr>
        <p:txBody>
          <a:bodyPr/>
          <a:lstStyle/>
          <a:p>
            <a:pPr algn="ctr"/>
            <a:r>
              <a:rPr lang="zh-CN" altLang="en-US" dirty="0" smtClean="0"/>
              <a:t>太保鼎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天津博物馆</a:t>
            </a:r>
            <a:endParaRPr lang="zh-CN" alt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634097"/>
            <a:ext cx="3960440" cy="4777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内容占位符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3076" name="Picture 4" descr="C:\Users\大觉文化\AppData\Local\Temp\360zip$Temp\360$1\太保鼎铭文   Inscriptio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08" y="1637803"/>
            <a:ext cx="3744416" cy="480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-2254"/>
            <a:ext cx="2987824" cy="1272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5278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/>
          <a:lstStyle/>
          <a:p>
            <a:pPr algn="ctr"/>
            <a:r>
              <a:rPr lang="zh-CN" altLang="en-US" dirty="0" smtClean="0"/>
              <a:t>梁山七器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太保鼎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47977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3200" dirty="0" smtClean="0">
                <a:solidFill>
                  <a:schemeClr val="tx2"/>
                </a:solidFill>
                <a:latin typeface="+mj-ea"/>
                <a:ea typeface="+mj-ea"/>
              </a:rPr>
              <a:t>    清</a:t>
            </a:r>
            <a:r>
              <a:rPr lang="zh-CN" altLang="en-US" sz="3200" dirty="0">
                <a:solidFill>
                  <a:schemeClr val="tx2"/>
                </a:solidFill>
                <a:latin typeface="+mj-ea"/>
                <a:ea typeface="+mj-ea"/>
              </a:rPr>
              <a:t>咸丰</a:t>
            </a:r>
            <a:r>
              <a:rPr lang="zh-CN" altLang="en-US" sz="3200" dirty="0" smtClean="0">
                <a:solidFill>
                  <a:schemeClr val="tx2"/>
                </a:solidFill>
                <a:latin typeface="+mj-ea"/>
                <a:ea typeface="+mj-ea"/>
              </a:rPr>
              <a:t>（道光</a:t>
            </a:r>
            <a:r>
              <a:rPr lang="zh-CN" altLang="en-US" sz="3200" dirty="0">
                <a:solidFill>
                  <a:schemeClr val="tx2"/>
                </a:solidFill>
                <a:latin typeface="+mj-ea"/>
                <a:ea typeface="+mj-ea"/>
              </a:rPr>
              <a:t>）年间山东省寿张县梁山出土，同时出土的还有小臣艅（音：余）尊、太保簋、太史友甗（音：演）等共七件青铜器，被后人称为“梁山七器”</a:t>
            </a:r>
            <a:r>
              <a:rPr lang="zh-CN" altLang="en-US" sz="3200" dirty="0" smtClean="0">
                <a:solidFill>
                  <a:schemeClr val="tx2"/>
                </a:solidFill>
                <a:latin typeface="+mj-ea"/>
                <a:ea typeface="+mj-ea"/>
              </a:rPr>
              <a:t>。</a:t>
            </a:r>
            <a:endParaRPr lang="en-US" altLang="zh-CN" sz="3200" dirty="0" smtClean="0">
              <a:solidFill>
                <a:schemeClr val="tx2"/>
              </a:solidFill>
              <a:latin typeface="+mj-ea"/>
              <a:ea typeface="+mj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3200" dirty="0">
                <a:solidFill>
                  <a:schemeClr val="tx2"/>
                </a:solidFill>
                <a:latin typeface="+mj-ea"/>
                <a:ea typeface="+mj-ea"/>
              </a:rPr>
              <a:t> </a:t>
            </a:r>
            <a:r>
              <a:rPr lang="en-US" altLang="zh-CN" sz="3200" dirty="0" smtClean="0">
                <a:solidFill>
                  <a:schemeClr val="tx2"/>
                </a:solidFill>
                <a:latin typeface="+mj-ea"/>
                <a:ea typeface="+mj-ea"/>
              </a:rPr>
              <a:t>  </a:t>
            </a:r>
            <a:r>
              <a:rPr lang="zh-CN" altLang="en-US" sz="3200" dirty="0" smtClean="0">
                <a:solidFill>
                  <a:schemeClr val="tx2"/>
                </a:solidFill>
                <a:latin typeface="+mj-ea"/>
                <a:ea typeface="+mj-ea"/>
              </a:rPr>
              <a:t>口</a:t>
            </a:r>
            <a:r>
              <a:rPr lang="zh-CN" altLang="en-US" sz="3200" dirty="0">
                <a:solidFill>
                  <a:schemeClr val="tx2"/>
                </a:solidFill>
                <a:latin typeface="+mj-ea"/>
                <a:ea typeface="+mj-ea"/>
              </a:rPr>
              <a:t>长</a:t>
            </a:r>
            <a:r>
              <a:rPr lang="en-US" altLang="zh-CN" sz="3200" b="1" dirty="0">
                <a:solidFill>
                  <a:schemeClr val="tx2"/>
                </a:solidFill>
                <a:latin typeface="+mj-lt"/>
                <a:ea typeface="+mj-ea"/>
              </a:rPr>
              <a:t>35.8</a:t>
            </a:r>
            <a:r>
              <a:rPr lang="zh-CN" altLang="en-US" sz="3200" dirty="0">
                <a:solidFill>
                  <a:schemeClr val="tx2"/>
                </a:solidFill>
                <a:latin typeface="+mj-ea"/>
                <a:ea typeface="+mj-ea"/>
              </a:rPr>
              <a:t>厘米、口宽</a:t>
            </a:r>
            <a:r>
              <a:rPr lang="en-US" altLang="zh-CN" sz="3200" b="1" dirty="0">
                <a:solidFill>
                  <a:schemeClr val="tx2"/>
                </a:solidFill>
                <a:latin typeface="+mj-lt"/>
                <a:ea typeface="+mj-ea"/>
              </a:rPr>
              <a:t>22.8</a:t>
            </a:r>
            <a:r>
              <a:rPr lang="zh-CN" altLang="en-US" sz="3200" dirty="0">
                <a:solidFill>
                  <a:schemeClr val="tx2"/>
                </a:solidFill>
                <a:latin typeface="+mj-ea"/>
                <a:ea typeface="+mj-ea"/>
              </a:rPr>
              <a:t>厘米，通高</a:t>
            </a:r>
            <a:r>
              <a:rPr lang="en-US" altLang="zh-CN" sz="3200" b="1" dirty="0">
                <a:solidFill>
                  <a:schemeClr val="tx2"/>
                </a:solidFill>
                <a:latin typeface="+mj-lt"/>
                <a:ea typeface="+mj-ea"/>
              </a:rPr>
              <a:t>57.6</a:t>
            </a:r>
            <a:r>
              <a:rPr lang="zh-CN" altLang="en-US" sz="3200" dirty="0">
                <a:solidFill>
                  <a:schemeClr val="tx2"/>
                </a:solidFill>
                <a:latin typeface="+mj-ea"/>
                <a:ea typeface="+mj-ea"/>
              </a:rPr>
              <a:t>厘米，重</a:t>
            </a:r>
            <a:r>
              <a:rPr lang="en-US" altLang="zh-CN" sz="3200" b="1" dirty="0">
                <a:solidFill>
                  <a:schemeClr val="tx2"/>
                </a:solidFill>
                <a:latin typeface="+mj-lt"/>
                <a:ea typeface="+mj-ea"/>
              </a:rPr>
              <a:t>26</a:t>
            </a:r>
            <a:r>
              <a:rPr lang="zh-CN" altLang="en-US" sz="3200" dirty="0" smtClean="0">
                <a:solidFill>
                  <a:schemeClr val="tx2"/>
                </a:solidFill>
                <a:latin typeface="+mj-ea"/>
                <a:ea typeface="+mj-ea"/>
              </a:rPr>
              <a:t>公斤。</a:t>
            </a:r>
            <a:endParaRPr lang="zh-CN" altLang="en-US" sz="32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pic>
        <p:nvPicPr>
          <p:cNvPr id="4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-2254"/>
            <a:ext cx="2987824" cy="1272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6275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40960" cy="936104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 smtClean="0"/>
              <a:t>太保簋</a:t>
            </a:r>
            <a:r>
              <a:rPr lang="en-US" altLang="zh-CN" dirty="0" smtClean="0"/>
              <a:t>—</a:t>
            </a:r>
            <a:r>
              <a:rPr lang="zh-CN" altLang="en-US" dirty="0" smtClean="0"/>
              <a:t>华盛顿弗瑞尔美术馆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122" name="Picture 2" descr="C:\Users\大觉文化\AppData\Local\Temp\360zip$Temp\360$2\太保簋  Gui inscribed with characters taib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7"/>
            <a:ext cx="777686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239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404664"/>
            <a:ext cx="2743200" cy="720080"/>
          </a:xfrm>
        </p:spPr>
        <p:txBody>
          <a:bodyPr/>
          <a:lstStyle/>
          <a:p>
            <a:pPr algn="ctr"/>
            <a:r>
              <a:rPr lang="zh-CN" altLang="en-US" sz="4000" dirty="0" smtClean="0"/>
              <a:t>内壁铭文</a:t>
            </a:r>
            <a:endParaRPr lang="zh-CN" altLang="en-US" sz="400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3491880" y="980728"/>
            <a:ext cx="5472608" cy="54006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chemeClr val="tx2"/>
                </a:solidFill>
                <a:latin typeface="+mj-ea"/>
                <a:ea typeface="+mj-ea"/>
              </a:rPr>
              <a:t>通高</a:t>
            </a:r>
            <a:r>
              <a:rPr lang="en-US" altLang="zh-CN" sz="3200" b="1" dirty="0" smtClean="0">
                <a:solidFill>
                  <a:schemeClr val="tx2"/>
                </a:solidFill>
                <a:latin typeface="+mj-lt"/>
                <a:ea typeface="+mj-ea"/>
              </a:rPr>
              <a:t>23.5</a:t>
            </a:r>
            <a:r>
              <a:rPr lang="zh-CN" altLang="en-US" sz="3200" b="1" dirty="0" smtClean="0">
                <a:solidFill>
                  <a:schemeClr val="tx2"/>
                </a:solidFill>
                <a:latin typeface="+mj-lt"/>
                <a:ea typeface="+mj-ea"/>
              </a:rPr>
              <a:t>厘米</a:t>
            </a:r>
            <a:r>
              <a:rPr lang="zh-CN" altLang="en-US" sz="3200" b="1" dirty="0" smtClean="0">
                <a:solidFill>
                  <a:schemeClr val="tx2"/>
                </a:solidFill>
                <a:latin typeface="+mj-ea"/>
                <a:ea typeface="+mj-ea"/>
              </a:rPr>
              <a:t>、</a:t>
            </a:r>
            <a:r>
              <a:rPr lang="zh-CN" altLang="en-US" sz="3200" b="1" dirty="0">
                <a:solidFill>
                  <a:schemeClr val="tx2"/>
                </a:solidFill>
                <a:latin typeface="+mj-ea"/>
                <a:ea typeface="+mj-ea"/>
              </a:rPr>
              <a:t>口径</a:t>
            </a:r>
            <a:r>
              <a:rPr lang="en-US" altLang="zh-CN" sz="3200" b="1" dirty="0">
                <a:solidFill>
                  <a:schemeClr val="tx2"/>
                </a:solidFill>
                <a:latin typeface="+mj-lt"/>
                <a:ea typeface="+mj-ea"/>
              </a:rPr>
              <a:t>37.5</a:t>
            </a:r>
            <a:r>
              <a:rPr lang="zh-CN" altLang="en-US" sz="3200" b="1" dirty="0" smtClean="0">
                <a:solidFill>
                  <a:schemeClr val="tx2"/>
                </a:solidFill>
                <a:latin typeface="+mj-ea"/>
                <a:ea typeface="+mj-ea"/>
              </a:rPr>
              <a:t>厘米</a:t>
            </a:r>
            <a:endParaRPr lang="en-US" altLang="zh-CN" sz="3200" b="1" dirty="0" smtClean="0">
              <a:solidFill>
                <a:schemeClr val="tx2"/>
              </a:solidFill>
              <a:latin typeface="+mj-ea"/>
              <a:ea typeface="+mj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3200" dirty="0">
                <a:solidFill>
                  <a:schemeClr val="tx2"/>
                </a:solidFill>
                <a:latin typeface="+mj-ea"/>
                <a:ea typeface="+mj-ea"/>
              </a:rPr>
              <a:t> </a:t>
            </a:r>
            <a:r>
              <a:rPr lang="en-US" altLang="zh-CN" sz="3200" dirty="0" smtClean="0">
                <a:solidFill>
                  <a:schemeClr val="tx2"/>
                </a:solidFill>
                <a:latin typeface="+mj-ea"/>
                <a:ea typeface="+mj-ea"/>
              </a:rPr>
              <a:t>   </a:t>
            </a:r>
            <a:r>
              <a:rPr lang="zh-CN" altLang="en-US" sz="3200" dirty="0" smtClean="0">
                <a:solidFill>
                  <a:schemeClr val="tx2"/>
                </a:solidFill>
                <a:latin typeface="+mj-ea"/>
                <a:ea typeface="+mj-ea"/>
              </a:rPr>
              <a:t>周</a:t>
            </a:r>
            <a:r>
              <a:rPr lang="zh-CN" altLang="en-US" sz="3200" dirty="0">
                <a:solidFill>
                  <a:schemeClr val="tx2"/>
                </a:solidFill>
                <a:latin typeface="+mj-ea"/>
                <a:ea typeface="+mj-ea"/>
              </a:rPr>
              <a:t>王讨伐录子 </a:t>
            </a:r>
            <a:r>
              <a:rPr lang="zh-CN" altLang="en-US" sz="3200" dirty="0" smtClean="0">
                <a:solidFill>
                  <a:schemeClr val="tx2"/>
                </a:solidFill>
                <a:latin typeface="+mj-ea"/>
                <a:ea typeface="+mj-ea"/>
              </a:rPr>
              <a:t> （</a:t>
            </a:r>
            <a:r>
              <a:rPr lang="zh-CN" altLang="en-US" sz="3200" dirty="0">
                <a:solidFill>
                  <a:schemeClr val="tx2"/>
                </a:solidFill>
                <a:latin typeface="+mj-ea"/>
                <a:ea typeface="+mj-ea"/>
              </a:rPr>
              <a:t>武庚禄父</a:t>
            </a:r>
            <a:r>
              <a:rPr lang="zh-CN" altLang="en-US" sz="3200" dirty="0" smtClean="0">
                <a:solidFill>
                  <a:schemeClr val="tx2"/>
                </a:solidFill>
                <a:latin typeface="+mj-ea"/>
                <a:ea typeface="+mj-ea"/>
              </a:rPr>
              <a:t>），  （音：举）国</a:t>
            </a:r>
            <a:r>
              <a:rPr lang="zh-CN" altLang="en-US" sz="3200" dirty="0">
                <a:solidFill>
                  <a:schemeClr val="tx2"/>
                </a:solidFill>
                <a:latin typeface="+mj-ea"/>
                <a:ea typeface="+mj-ea"/>
              </a:rPr>
              <a:t>谋反。周</a:t>
            </a:r>
            <a:r>
              <a:rPr lang="zh-CN" altLang="en-US" sz="3200" dirty="0" smtClean="0">
                <a:solidFill>
                  <a:schemeClr val="tx2"/>
                </a:solidFill>
                <a:latin typeface="+mj-ea"/>
                <a:ea typeface="+mj-ea"/>
              </a:rPr>
              <a:t>王派</a:t>
            </a:r>
            <a:r>
              <a:rPr lang="zh-CN" altLang="en-US" sz="3200" dirty="0">
                <a:solidFill>
                  <a:schemeClr val="tx2"/>
                </a:solidFill>
                <a:latin typeface="+mj-ea"/>
                <a:ea typeface="+mj-ea"/>
              </a:rPr>
              <a:t>太保率兵平定。太保不负圣望，完成讨伐之命。</a:t>
            </a:r>
            <a:r>
              <a:rPr lang="zh-CN" altLang="en-US" sz="3200" dirty="0" smtClean="0">
                <a:solidFill>
                  <a:schemeClr val="tx2"/>
                </a:solidFill>
                <a:latin typeface="+mj-ea"/>
                <a:ea typeface="+mj-ea"/>
              </a:rPr>
              <a:t>得胜后周</a:t>
            </a:r>
            <a:r>
              <a:rPr lang="zh-CN" altLang="en-US" sz="3200" dirty="0">
                <a:solidFill>
                  <a:schemeClr val="tx2"/>
                </a:solidFill>
                <a:latin typeface="+mj-ea"/>
                <a:ea typeface="+mj-ea"/>
              </a:rPr>
              <a:t>王并将余（地名）地的良田赐予太保。太保因而做此器谢恩铭。</a:t>
            </a:r>
          </a:p>
        </p:txBody>
      </p:sp>
      <p:pic>
        <p:nvPicPr>
          <p:cNvPr id="7170" name="Picture 2" descr="C:\Users\大觉文化\AppData\Local\Temp\360zip$Temp\360$4\太保簋铭文拓片  Rubbing of the inscript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20" y="1116236"/>
            <a:ext cx="308455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076" y="1907704"/>
            <a:ext cx="468052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92896"/>
            <a:ext cx="432048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-2254"/>
            <a:ext cx="2987824" cy="1272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3191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424936" cy="864096"/>
          </a:xfrm>
        </p:spPr>
        <p:txBody>
          <a:bodyPr/>
          <a:lstStyle/>
          <a:p>
            <a:pPr algn="ctr"/>
            <a:r>
              <a:rPr lang="zh-CN" altLang="en-US" sz="4800" dirty="0" smtClean="0"/>
              <a:t>太保卣</a:t>
            </a:r>
            <a:r>
              <a:rPr lang="en-US" altLang="zh-CN" sz="4800" dirty="0"/>
              <a:t>——</a:t>
            </a:r>
            <a:r>
              <a:rPr lang="zh-CN" altLang="en-US" sz="4800" dirty="0" smtClean="0"/>
              <a:t>日本白鹤美术馆</a:t>
            </a:r>
            <a:endParaRPr lang="zh-CN" altLang="en-US" sz="480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3310136" cy="45720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4037608" y="1556792"/>
            <a:ext cx="4926880" cy="5112568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zh-CN" altLang="en-US" sz="6700" b="1" dirty="0" smtClean="0">
                <a:solidFill>
                  <a:schemeClr val="tx2"/>
                </a:solidFill>
                <a:latin typeface="+mj-ea"/>
                <a:ea typeface="+mj-ea"/>
              </a:rPr>
              <a:t>通</a:t>
            </a:r>
            <a:r>
              <a:rPr lang="zh-CN" altLang="zh-CN" sz="6700" b="1" dirty="0" smtClean="0">
                <a:solidFill>
                  <a:schemeClr val="tx2"/>
                </a:solidFill>
                <a:latin typeface="+mj-ea"/>
                <a:ea typeface="+mj-ea"/>
              </a:rPr>
              <a:t>高</a:t>
            </a:r>
            <a:r>
              <a:rPr lang="en-US" altLang="zh-CN" sz="6700" b="1" dirty="0" smtClean="0">
                <a:solidFill>
                  <a:schemeClr val="tx2"/>
                </a:solidFill>
                <a:latin typeface="+mj-lt"/>
                <a:ea typeface="+mj-ea"/>
              </a:rPr>
              <a:t>23.5cm</a:t>
            </a:r>
            <a:r>
              <a:rPr lang="zh-CN" altLang="zh-CN" sz="6700" b="1" dirty="0" smtClean="0">
                <a:solidFill>
                  <a:schemeClr val="tx2"/>
                </a:solidFill>
                <a:latin typeface="+mj-ea"/>
                <a:ea typeface="+mj-ea"/>
              </a:rPr>
              <a:t>、腹径</a:t>
            </a:r>
            <a:r>
              <a:rPr lang="en-US" altLang="zh-CN" sz="6700" b="1" dirty="0" smtClean="0">
                <a:solidFill>
                  <a:schemeClr val="tx2"/>
                </a:solidFill>
                <a:latin typeface="+mj-lt"/>
                <a:ea typeface="+mj-ea"/>
              </a:rPr>
              <a:t>13.7cm</a:t>
            </a:r>
            <a:endParaRPr lang="en-US" altLang="zh-CN" sz="6700" b="1" dirty="0" smtClean="0">
              <a:solidFill>
                <a:schemeClr val="tx2"/>
              </a:solidFill>
              <a:latin typeface="+mj-ea"/>
              <a:ea typeface="+mj-ea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en-US" altLang="zh-CN" sz="5100" dirty="0" smtClean="0">
                <a:solidFill>
                  <a:schemeClr val="tx2"/>
                </a:solidFill>
                <a:latin typeface="+mj-ea"/>
                <a:ea typeface="+mj-ea"/>
              </a:rPr>
              <a:t>    </a:t>
            </a:r>
            <a:r>
              <a:rPr lang="zh-CN" altLang="zh-CN" sz="6700" dirty="0" smtClean="0">
                <a:solidFill>
                  <a:schemeClr val="tx2"/>
                </a:solidFill>
                <a:latin typeface="+mj-ea"/>
                <a:ea typeface="+mj-ea"/>
              </a:rPr>
              <a:t>西周早期传世铜器</a:t>
            </a:r>
            <a:r>
              <a:rPr lang="zh-CN" altLang="en-US" sz="6700" dirty="0">
                <a:solidFill>
                  <a:schemeClr val="tx2"/>
                </a:solidFill>
                <a:latin typeface="+mj-ea"/>
                <a:ea typeface="+mj-ea"/>
              </a:rPr>
              <a:t>，</a:t>
            </a:r>
            <a:r>
              <a:rPr lang="zh-CN" altLang="zh-CN" sz="6700" dirty="0" smtClean="0">
                <a:solidFill>
                  <a:schemeClr val="tx2"/>
                </a:solidFill>
                <a:latin typeface="+mj-ea"/>
                <a:ea typeface="+mj-ea"/>
              </a:rPr>
              <a:t>宗教</a:t>
            </a:r>
            <a:r>
              <a:rPr lang="zh-CN" altLang="en-US" sz="6700" dirty="0" smtClean="0">
                <a:solidFill>
                  <a:schemeClr val="tx2"/>
                </a:solidFill>
                <a:latin typeface="+mj-ea"/>
                <a:ea typeface="+mj-ea"/>
              </a:rPr>
              <a:t>性</a:t>
            </a:r>
            <a:r>
              <a:rPr lang="zh-CN" altLang="zh-CN" sz="6700" dirty="0" smtClean="0">
                <a:solidFill>
                  <a:schemeClr val="tx2"/>
                </a:solidFill>
                <a:latin typeface="+mj-ea"/>
                <a:ea typeface="+mj-ea"/>
              </a:rPr>
              <a:t>鸟兽</a:t>
            </a:r>
            <a:r>
              <a:rPr lang="zh-CN" altLang="zh-CN" sz="6700" dirty="0">
                <a:solidFill>
                  <a:schemeClr val="tx2"/>
                </a:solidFill>
                <a:latin typeface="+mj-ea"/>
                <a:ea typeface="+mj-ea"/>
              </a:rPr>
              <a:t>形卣</a:t>
            </a:r>
            <a:r>
              <a:rPr lang="zh-CN" altLang="en-US" sz="6700" dirty="0" smtClean="0">
                <a:solidFill>
                  <a:schemeClr val="tx2"/>
                </a:solidFill>
                <a:latin typeface="+mj-ea"/>
                <a:ea typeface="+mj-ea"/>
              </a:rPr>
              <a:t>，</a:t>
            </a:r>
            <a:r>
              <a:rPr lang="zh-CN" altLang="zh-CN" sz="6700" dirty="0" smtClean="0">
                <a:solidFill>
                  <a:schemeClr val="tx2"/>
                </a:solidFill>
                <a:latin typeface="+mj-ea"/>
                <a:ea typeface="+mj-ea"/>
              </a:rPr>
              <a:t>有</a:t>
            </a:r>
            <a:r>
              <a:rPr lang="zh-CN" altLang="zh-CN" sz="6700" dirty="0">
                <a:solidFill>
                  <a:schemeClr val="tx2"/>
                </a:solidFill>
                <a:latin typeface="+mj-ea"/>
                <a:ea typeface="+mj-ea"/>
              </a:rPr>
              <a:t>与太保方</a:t>
            </a:r>
            <a:r>
              <a:rPr lang="zh-CN" altLang="zh-CN" sz="6700" dirty="0" smtClean="0">
                <a:solidFill>
                  <a:schemeClr val="tx2"/>
                </a:solidFill>
                <a:latin typeface="+mj-ea"/>
                <a:ea typeface="+mj-ea"/>
              </a:rPr>
              <a:t>鼎相同铭文“太保铸</a:t>
            </a:r>
            <a:r>
              <a:rPr lang="en-US" altLang="zh-CN" sz="6700" dirty="0" smtClean="0">
                <a:solidFill>
                  <a:schemeClr val="tx2"/>
                </a:solidFill>
                <a:latin typeface="+mj-ea"/>
                <a:ea typeface="+mj-ea"/>
              </a:rPr>
              <a:t>”</a:t>
            </a:r>
            <a:r>
              <a:rPr lang="zh-CN" altLang="en-US" sz="6700" dirty="0" smtClean="0">
                <a:solidFill>
                  <a:schemeClr val="tx2"/>
                </a:solidFill>
                <a:latin typeface="+mj-ea"/>
                <a:ea typeface="+mj-ea"/>
              </a:rPr>
              <a:t>。因无</a:t>
            </a:r>
            <a:r>
              <a:rPr lang="zh-CN" altLang="en-US" sz="6700" dirty="0">
                <a:solidFill>
                  <a:schemeClr val="tx2"/>
                </a:solidFill>
                <a:latin typeface="+mj-ea"/>
                <a:ea typeface="+mj-ea"/>
              </a:rPr>
              <a:t>出土的地点</a:t>
            </a:r>
            <a:r>
              <a:rPr lang="zh-CN" altLang="en-US" sz="6700" dirty="0" smtClean="0">
                <a:solidFill>
                  <a:schemeClr val="tx2"/>
                </a:solidFill>
                <a:latin typeface="+mj-ea"/>
                <a:ea typeface="+mj-ea"/>
              </a:rPr>
              <a:t>，推测可能</a:t>
            </a:r>
            <a:r>
              <a:rPr lang="zh-CN" altLang="en-US" sz="6700" dirty="0">
                <a:solidFill>
                  <a:schemeClr val="tx2"/>
                </a:solidFill>
                <a:latin typeface="+mj-ea"/>
                <a:ea typeface="+mj-ea"/>
              </a:rPr>
              <a:t>与召公家族</a:t>
            </a:r>
            <a:r>
              <a:rPr lang="zh-CN" altLang="en-US" sz="6700" dirty="0" smtClean="0">
                <a:solidFill>
                  <a:schemeClr val="tx2"/>
                </a:solidFill>
                <a:latin typeface="+mj-ea"/>
                <a:ea typeface="+mj-ea"/>
              </a:rPr>
              <a:t>有关系</a:t>
            </a:r>
            <a:r>
              <a:rPr lang="zh-CN" altLang="en-US" sz="6700" dirty="0">
                <a:solidFill>
                  <a:schemeClr val="tx2"/>
                </a:solidFill>
                <a:latin typeface="+mj-ea"/>
                <a:ea typeface="+mj-ea"/>
              </a:rPr>
              <a:t>。</a:t>
            </a:r>
            <a:endParaRPr lang="zh-CN" altLang="en-US" sz="6700" dirty="0">
              <a:solidFill>
                <a:schemeClr val="tx2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76" y="1556792"/>
            <a:ext cx="3888432" cy="494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9312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 smtClean="0"/>
              <a:t>第三单元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30352" y="3429000"/>
            <a:ext cx="7772400" cy="1440160"/>
          </a:xfrm>
        </p:spPr>
        <p:txBody>
          <a:bodyPr>
            <a:normAutofit/>
          </a:bodyPr>
          <a:lstStyle/>
          <a:p>
            <a:pPr algn="ctr"/>
            <a:r>
              <a:rPr lang="zh-CN" altLang="en-US" sz="5400" dirty="0" smtClean="0">
                <a:latin typeface="+mj-ea"/>
                <a:ea typeface="+mj-ea"/>
              </a:rPr>
              <a:t>肇启燕都</a:t>
            </a:r>
            <a:endParaRPr lang="zh-CN" altLang="en-US" sz="5400" dirty="0">
              <a:latin typeface="+mj-ea"/>
              <a:ea typeface="+mj-ea"/>
            </a:endParaRPr>
          </a:p>
        </p:txBody>
      </p:sp>
      <p:pic>
        <p:nvPicPr>
          <p:cNvPr id="4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-2254"/>
            <a:ext cx="2987824" cy="1272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3672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36104"/>
          </a:xfrm>
        </p:spPr>
        <p:txBody>
          <a:bodyPr/>
          <a:lstStyle/>
          <a:p>
            <a:pPr algn="ctr"/>
            <a:r>
              <a:rPr lang="zh-CN" altLang="en-US" dirty="0" smtClean="0"/>
              <a:t>关于燕国</a:t>
            </a:r>
            <a:endParaRPr lang="zh-CN" altLang="en-US" dirty="0"/>
          </a:p>
        </p:txBody>
      </p:sp>
      <p:pic>
        <p:nvPicPr>
          <p:cNvPr id="4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-2254"/>
            <a:ext cx="2987824" cy="1272596"/>
          </a:xfrm>
          <a:prstGeom prst="rect">
            <a:avLst/>
          </a:prstGeom>
          <a:noFill/>
        </p:spPr>
      </p:pic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95800"/>
          </a:xfrm>
        </p:spPr>
        <p:txBody>
          <a:bodyPr>
            <a:normAutofit fontScale="92500" lnSpcReduction="10000"/>
          </a:bodyPr>
          <a:lstStyle/>
          <a:p>
            <a:pPr marL="0" lvl="0" indent="0">
              <a:lnSpc>
                <a:spcPct val="150000"/>
              </a:lnSpc>
              <a:buClr>
                <a:srgbClr val="477AB1"/>
              </a:buClr>
              <a:buSzPct val="50000"/>
              <a:buNone/>
            </a:pPr>
            <a:r>
              <a:rPr lang="zh-CN" altLang="en-US" sz="3200" b="1" dirty="0" smtClean="0">
                <a:solidFill>
                  <a:prstClr val="black"/>
                </a:solidFill>
                <a:latin typeface="华文楷体"/>
                <a:ea typeface="华文楷体"/>
              </a:rPr>
              <a:t>        </a:t>
            </a:r>
            <a:r>
              <a:rPr lang="zh-CN" altLang="en-US" sz="3200" b="1" dirty="0" smtClean="0">
                <a:solidFill>
                  <a:schemeClr val="tx2"/>
                </a:solidFill>
                <a:latin typeface="华文楷体"/>
                <a:ea typeface="华文楷体"/>
              </a:rPr>
              <a:t>燕国</a:t>
            </a:r>
            <a:r>
              <a:rPr lang="en-US" altLang="zh-CN" sz="3200" b="1" dirty="0">
                <a:solidFill>
                  <a:schemeClr val="tx2"/>
                </a:solidFill>
                <a:latin typeface="华文楷体"/>
                <a:ea typeface="华文楷体"/>
              </a:rPr>
              <a:t>(</a:t>
            </a:r>
            <a:r>
              <a:rPr lang="zh-CN" altLang="en-US" sz="3200" b="1" dirty="0">
                <a:solidFill>
                  <a:schemeClr val="tx2"/>
                </a:solidFill>
                <a:latin typeface="华文楷体"/>
                <a:ea typeface="华文楷体"/>
              </a:rPr>
              <a:t>公元前</a:t>
            </a:r>
            <a:r>
              <a:rPr lang="en-US" altLang="zh-CN" sz="3200" b="1" dirty="0">
                <a:solidFill>
                  <a:schemeClr val="tx2"/>
                </a:solidFill>
                <a:latin typeface="Cambria"/>
                <a:ea typeface="华文楷体"/>
              </a:rPr>
              <a:t>1045</a:t>
            </a:r>
            <a:r>
              <a:rPr lang="zh-CN" altLang="en-US" sz="3200" b="1" dirty="0">
                <a:solidFill>
                  <a:schemeClr val="tx2"/>
                </a:solidFill>
                <a:latin typeface="华文楷体"/>
                <a:ea typeface="华文楷体"/>
              </a:rPr>
              <a:t>年</a:t>
            </a:r>
            <a:r>
              <a:rPr lang="en-US" altLang="zh-CN" sz="3200" b="1" dirty="0">
                <a:solidFill>
                  <a:schemeClr val="tx2"/>
                </a:solidFill>
                <a:latin typeface="华文楷体"/>
                <a:ea typeface="华文楷体"/>
              </a:rPr>
              <a:t>—</a:t>
            </a:r>
            <a:r>
              <a:rPr lang="zh-CN" altLang="en-US" sz="3200" b="1" dirty="0">
                <a:solidFill>
                  <a:schemeClr val="tx2"/>
                </a:solidFill>
                <a:latin typeface="华文楷体"/>
                <a:ea typeface="华文楷体"/>
              </a:rPr>
              <a:t>前</a:t>
            </a:r>
            <a:r>
              <a:rPr lang="en-US" altLang="zh-CN" sz="3200" b="1" dirty="0">
                <a:solidFill>
                  <a:schemeClr val="tx2"/>
                </a:solidFill>
                <a:latin typeface="Cambria"/>
                <a:ea typeface="华文楷体"/>
              </a:rPr>
              <a:t>222</a:t>
            </a:r>
            <a:r>
              <a:rPr lang="zh-CN" altLang="en-US" sz="3200" b="1" dirty="0">
                <a:solidFill>
                  <a:schemeClr val="tx2"/>
                </a:solidFill>
                <a:latin typeface="华文楷体"/>
                <a:ea typeface="华文楷体"/>
              </a:rPr>
              <a:t>年）是周王朝分封在北方的同姓诸侯国，藩屏周室、镇抚夷狄，在政治和军事上处于重要地位。</a:t>
            </a:r>
            <a:endParaRPr lang="en-US" altLang="zh-CN" sz="3200" b="1" dirty="0">
              <a:solidFill>
                <a:schemeClr val="tx2"/>
              </a:solidFill>
              <a:latin typeface="华文楷体"/>
              <a:ea typeface="华文楷体"/>
            </a:endParaRPr>
          </a:p>
          <a:p>
            <a:pPr marL="0" lvl="0" indent="0">
              <a:lnSpc>
                <a:spcPct val="150000"/>
              </a:lnSpc>
              <a:buClr>
                <a:srgbClr val="477AB1"/>
              </a:buClr>
              <a:buSzPct val="50000"/>
              <a:buNone/>
            </a:pPr>
            <a:r>
              <a:rPr lang="en-US" altLang="zh-CN" sz="3200" b="1" dirty="0">
                <a:solidFill>
                  <a:schemeClr val="tx2"/>
                </a:solidFill>
                <a:latin typeface="华文楷体"/>
                <a:ea typeface="华文楷体"/>
              </a:rPr>
              <a:t>        </a:t>
            </a:r>
            <a:r>
              <a:rPr lang="zh-CN" altLang="en-US" sz="3200" b="1" dirty="0">
                <a:solidFill>
                  <a:schemeClr val="tx2"/>
                </a:solidFill>
                <a:latin typeface="华文楷体"/>
                <a:ea typeface="华文楷体"/>
              </a:rPr>
              <a:t>燕国立国</a:t>
            </a:r>
            <a:r>
              <a:rPr lang="en-US" altLang="zh-CN" sz="3200" b="1" dirty="0">
                <a:solidFill>
                  <a:schemeClr val="tx2"/>
                </a:solidFill>
                <a:latin typeface="华文楷体"/>
                <a:ea typeface="华文楷体"/>
              </a:rPr>
              <a:t>800</a:t>
            </a:r>
            <a:r>
              <a:rPr lang="zh-CN" altLang="en-US" sz="3200" b="1" dirty="0">
                <a:solidFill>
                  <a:schemeClr val="tx2"/>
                </a:solidFill>
                <a:latin typeface="华文楷体"/>
                <a:ea typeface="华文楷体"/>
              </a:rPr>
              <a:t>余年，历经西周、春秋、战国三个历史阶段；虽盛衰相继，治乱交迭，却自强不息，于战国中期达于鼎盛：幅员二千余里，兵甲数十万，成为“七雄”之一。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278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680216"/>
          </a:xfrm>
        </p:spPr>
        <p:txBody>
          <a:bodyPr/>
          <a:lstStyle/>
          <a:p>
            <a:pPr algn="ctr"/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zh-CN" altLang="en-US" dirty="0"/>
              <a:t>第一单元 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30352" y="3501008"/>
            <a:ext cx="7772400" cy="1224136"/>
          </a:xfrm>
        </p:spPr>
        <p:txBody>
          <a:bodyPr>
            <a:normAutofit/>
          </a:bodyPr>
          <a:lstStyle/>
          <a:p>
            <a:pPr algn="ctr"/>
            <a:r>
              <a:rPr lang="zh-CN" altLang="en-US" sz="5400" dirty="0">
                <a:latin typeface="+mj-ea"/>
                <a:ea typeface="+mj-ea"/>
              </a:rPr>
              <a:t>武王封燕</a:t>
            </a:r>
          </a:p>
        </p:txBody>
      </p:sp>
      <p:pic>
        <p:nvPicPr>
          <p:cNvPr id="4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-2254"/>
            <a:ext cx="2987824" cy="1272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2392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028384" y="476673"/>
            <a:ext cx="864096" cy="5649492"/>
          </a:xfrm>
        </p:spPr>
        <p:txBody>
          <a:bodyPr/>
          <a:lstStyle/>
          <a:p>
            <a:pPr algn="ctr"/>
            <a:r>
              <a:rPr lang="zh-CN" altLang="en-US" dirty="0" smtClean="0"/>
              <a:t>西周诸侯分封图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476673"/>
            <a:ext cx="6851104" cy="5649492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76" y="404664"/>
            <a:ext cx="7613740" cy="607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39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/>
          <a:lstStyle/>
          <a:p>
            <a:pPr algn="ctr"/>
            <a:r>
              <a:rPr lang="zh-CN" altLang="en-US" dirty="0" smtClean="0"/>
              <a:t>燕侯之谜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5178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3600" dirty="0" smtClean="0">
                <a:solidFill>
                  <a:schemeClr val="tx2"/>
                </a:solidFill>
                <a:latin typeface="+mj-ea"/>
                <a:ea typeface="+mj-ea"/>
              </a:rPr>
              <a:t>    虽然，武王封了召公奭到燕地建国，但因召公在王朝都城（镐京，今陕西西安市长安区附近）辅佐年幼成王，无法到封地履职。史籍记载是由其长子代为就封，但长子姓氏名谁始终没有定论。</a:t>
            </a:r>
            <a:endParaRPr lang="zh-CN" altLang="en-US" sz="36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pic>
        <p:nvPicPr>
          <p:cNvPr id="4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-2254"/>
            <a:ext cx="2987824" cy="1272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6948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568952" cy="1296144"/>
          </a:xfrm>
        </p:spPr>
        <p:txBody>
          <a:bodyPr>
            <a:noAutofit/>
          </a:bodyPr>
          <a:lstStyle/>
          <a:p>
            <a:pPr algn="ctr"/>
            <a:r>
              <a:rPr lang="zh-CN" altLang="en-US" sz="4400" dirty="0" smtClean="0"/>
              <a:t>琉璃河</a:t>
            </a:r>
            <a:r>
              <a:rPr lang="en-US" altLang="zh-CN" sz="4400" dirty="0" smtClean="0"/>
              <a:t>1193</a:t>
            </a:r>
            <a:r>
              <a:rPr lang="zh-CN" altLang="en-US" sz="4400" dirty="0" smtClean="0"/>
              <a:t>号墓出土：克盉、克罍</a:t>
            </a:r>
            <a:endParaRPr lang="zh-CN" altLang="en-US" sz="44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4330841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04864"/>
            <a:ext cx="4362796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-2254"/>
            <a:ext cx="2987824" cy="1272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7649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/>
          <a:lstStyle/>
          <a:p>
            <a:pPr algn="ctr"/>
            <a:r>
              <a:rPr lang="zh-CN" altLang="en-US" dirty="0" smtClean="0"/>
              <a:t>克盉铭文</a:t>
            </a:r>
            <a:endParaRPr lang="zh-CN" alt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7776864" cy="472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-2254"/>
            <a:ext cx="2987824" cy="1272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8742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/>
          <a:lstStyle/>
          <a:p>
            <a:pPr algn="ctr"/>
            <a:r>
              <a:rPr lang="zh-CN" altLang="en-US" sz="4400" dirty="0">
                <a:solidFill>
                  <a:srgbClr val="001B36"/>
                </a:solidFill>
                <a:latin typeface="Maiandra GD"/>
              </a:rPr>
              <a:t>铭文注释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23792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Clr>
                <a:srgbClr val="477AB1"/>
              </a:buClr>
              <a:buSzPct val="50000"/>
              <a:buNone/>
            </a:pPr>
            <a:r>
              <a:rPr lang="zh-CN" altLang="en-US" sz="3200" b="1" dirty="0" smtClean="0">
                <a:solidFill>
                  <a:prstClr val="black"/>
                </a:solidFill>
                <a:latin typeface="Cambria"/>
                <a:ea typeface="华文楷体"/>
              </a:rPr>
              <a:t>         周王</a:t>
            </a:r>
            <a:r>
              <a:rPr lang="zh-CN" altLang="en-US" sz="3200" b="1" dirty="0">
                <a:solidFill>
                  <a:prstClr val="black"/>
                </a:solidFill>
                <a:latin typeface="Cambria"/>
                <a:ea typeface="华文楷体"/>
              </a:rPr>
              <a:t>说：太保，你用盟誓和清酒来供奉你的君王。我非常满意你的供享，命“克” 做燕国的君侯，统领                                      （音：羌、丕、举、玉、于、微）等六族。克到达燕地后，接管了土地和政府机构，并为纪念此事铸造了这件尊贵的器物。</a:t>
            </a:r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02990"/>
            <a:ext cx="32369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-2254"/>
            <a:ext cx="2987824" cy="1272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7234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dirty="0"/>
              <a:t>六</a:t>
            </a:r>
            <a:r>
              <a:rPr lang="zh-CN" altLang="en-US" dirty="0" smtClean="0"/>
              <a:t>族来源</a:t>
            </a:r>
            <a:endParaRPr lang="zh-CN" altLang="en-US" dirty="0"/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550180"/>
            <a:ext cx="7748581" cy="5047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-2254"/>
            <a:ext cx="2987824" cy="1272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47415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 smtClean="0"/>
              <a:t>成王年间封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克</a:t>
            </a:r>
            <a:endParaRPr lang="zh-CN" alt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704856" cy="5216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-2254"/>
            <a:ext cx="2987824" cy="1272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7927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 smtClean="0"/>
              <a:t>第四单元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30352" y="3212976"/>
            <a:ext cx="7772400" cy="1512168"/>
          </a:xfrm>
        </p:spPr>
        <p:txBody>
          <a:bodyPr>
            <a:normAutofit/>
          </a:bodyPr>
          <a:lstStyle/>
          <a:p>
            <a:pPr algn="ctr"/>
            <a:r>
              <a:rPr lang="zh-CN" altLang="en-US" sz="5400" dirty="0" smtClean="0">
                <a:latin typeface="+mj-ea"/>
                <a:ea typeface="+mj-ea"/>
              </a:rPr>
              <a:t>营建燕都</a:t>
            </a:r>
            <a:endParaRPr lang="zh-CN" altLang="en-US" sz="5400" dirty="0">
              <a:latin typeface="+mj-ea"/>
              <a:ea typeface="+mj-ea"/>
            </a:endParaRPr>
          </a:p>
        </p:txBody>
      </p:sp>
      <p:pic>
        <p:nvPicPr>
          <p:cNvPr id="4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-2254"/>
            <a:ext cx="2987824" cy="1272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88506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80312" y="404664"/>
            <a:ext cx="1306488" cy="6193001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      燕都选址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>                   ——</a:t>
            </a:r>
            <a:r>
              <a:rPr lang="zh-CN" altLang="en-US" dirty="0" smtClean="0"/>
              <a:t>通衢之所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6947817" cy="640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-2254"/>
            <a:ext cx="2987824" cy="1272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79425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0736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/>
              <a:t>燕都</a:t>
            </a:r>
            <a:r>
              <a:rPr lang="zh-CN" altLang="en-US" dirty="0" smtClean="0"/>
              <a:t>选址</a:t>
            </a:r>
            <a:r>
              <a:rPr lang="en-US" altLang="zh-CN" dirty="0" smtClean="0"/>
              <a:t>——</a:t>
            </a:r>
            <a:r>
              <a:rPr lang="zh-CN" altLang="en-US" dirty="0"/>
              <a:t>临河之土</a:t>
            </a:r>
          </a:p>
        </p:txBody>
      </p:sp>
      <p:pic>
        <p:nvPicPr>
          <p:cNvPr id="19458" name="Picture 2" descr="C:\Users\大觉文化\Desktop\第一单元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45" y="1935163"/>
            <a:ext cx="7850710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-2254"/>
            <a:ext cx="2987824" cy="1272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0382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/>
          <a:lstStyle/>
          <a:p>
            <a:pPr algn="ctr"/>
            <a:r>
              <a:rPr lang="zh-CN" altLang="en-US" dirty="0" smtClean="0"/>
              <a:t>武王封召公于燕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536504"/>
          </a:xfrm>
        </p:spPr>
        <p:txBody>
          <a:bodyPr/>
          <a:lstStyle/>
          <a:p>
            <a:pPr marL="0" lvl="0" indent="0">
              <a:lnSpc>
                <a:spcPct val="150000"/>
              </a:lnSpc>
              <a:buClr>
                <a:srgbClr val="477AB1"/>
              </a:buClr>
              <a:buSzPct val="50000"/>
              <a:buNone/>
            </a:pPr>
            <a:r>
              <a:rPr lang="en-US" altLang="zh-CN" sz="2800" b="1" dirty="0">
                <a:solidFill>
                  <a:schemeClr val="tx2"/>
                </a:solidFill>
                <a:latin typeface="华文楷体"/>
                <a:ea typeface="华文楷体"/>
              </a:rPr>
              <a:t>《</a:t>
            </a:r>
            <a:r>
              <a:rPr lang="zh-CN" altLang="en-US" sz="2800" b="1" dirty="0">
                <a:solidFill>
                  <a:schemeClr val="tx2"/>
                </a:solidFill>
                <a:latin typeface="华文楷体"/>
                <a:ea typeface="华文楷体"/>
              </a:rPr>
              <a:t>史记</a:t>
            </a:r>
            <a:r>
              <a:rPr lang="en-US" altLang="zh-CN" sz="2800" b="1" dirty="0">
                <a:solidFill>
                  <a:schemeClr val="tx2"/>
                </a:solidFill>
                <a:latin typeface="华文楷体"/>
                <a:ea typeface="华文楷体"/>
              </a:rPr>
              <a:t>·</a:t>
            </a:r>
            <a:r>
              <a:rPr lang="zh-CN" altLang="en-US" sz="2800" b="1" dirty="0">
                <a:solidFill>
                  <a:schemeClr val="tx2"/>
                </a:solidFill>
                <a:latin typeface="华文楷体"/>
                <a:ea typeface="华文楷体"/>
              </a:rPr>
              <a:t>周本纪</a:t>
            </a:r>
            <a:r>
              <a:rPr lang="en-US" altLang="zh-CN" sz="2800" b="1" dirty="0">
                <a:solidFill>
                  <a:schemeClr val="tx2"/>
                </a:solidFill>
                <a:latin typeface="华文楷体"/>
                <a:ea typeface="华文楷体"/>
              </a:rPr>
              <a:t>》</a:t>
            </a:r>
            <a:r>
              <a:rPr lang="zh-CN" altLang="en-US" sz="2800" b="1" dirty="0">
                <a:solidFill>
                  <a:schemeClr val="tx2"/>
                </a:solidFill>
                <a:latin typeface="华文楷体"/>
                <a:ea typeface="华文楷体"/>
              </a:rPr>
              <a:t>：</a:t>
            </a:r>
            <a:endParaRPr lang="en-US" altLang="zh-CN" sz="2800" b="1" dirty="0">
              <a:solidFill>
                <a:schemeClr val="tx2"/>
              </a:solidFill>
              <a:latin typeface="华文楷体"/>
              <a:ea typeface="华文楷体"/>
            </a:endParaRPr>
          </a:p>
          <a:p>
            <a:pPr marL="0" lvl="0" indent="0">
              <a:lnSpc>
                <a:spcPct val="150000"/>
              </a:lnSpc>
              <a:buClr>
                <a:srgbClr val="477AB1"/>
              </a:buClr>
              <a:buSzPct val="50000"/>
              <a:buNone/>
            </a:pPr>
            <a:r>
              <a:rPr lang="en-US" altLang="zh-CN" sz="2800" b="1" dirty="0">
                <a:solidFill>
                  <a:schemeClr val="tx2"/>
                </a:solidFill>
                <a:latin typeface="华文楷体"/>
                <a:ea typeface="华文楷体"/>
              </a:rPr>
              <a:t>        </a:t>
            </a:r>
            <a:r>
              <a:rPr lang="zh-CN" altLang="en-US" sz="2800" b="1" dirty="0">
                <a:solidFill>
                  <a:schemeClr val="tx2"/>
                </a:solidFill>
                <a:latin typeface="华文楷体"/>
                <a:ea typeface="华文楷体"/>
              </a:rPr>
              <a:t>武王追思先圣王，乃褒封神农之后于焦，黄帝之后于祝，帝尧之后于蓟，</a:t>
            </a:r>
            <a:r>
              <a:rPr lang="en-US" altLang="zh-CN" sz="2800" b="1" dirty="0">
                <a:solidFill>
                  <a:schemeClr val="tx2"/>
                </a:solidFill>
                <a:latin typeface="华文楷体"/>
                <a:ea typeface="华文楷体"/>
              </a:rPr>
              <a:t>……</a:t>
            </a:r>
            <a:r>
              <a:rPr lang="zh-CN" altLang="en-US" sz="2800" b="1" dirty="0">
                <a:solidFill>
                  <a:schemeClr val="tx2"/>
                </a:solidFill>
                <a:latin typeface="华文楷体"/>
                <a:ea typeface="华文楷体"/>
              </a:rPr>
              <a:t>于是封功臣谋士，而师尚父为首封。封尚父于营丘，曰齐。封弟周公旦于曲阜，曰鲁。封召公奭于燕。</a:t>
            </a:r>
            <a:r>
              <a:rPr lang="en-US" altLang="zh-CN" sz="2800" b="1" dirty="0">
                <a:solidFill>
                  <a:schemeClr val="tx2"/>
                </a:solidFill>
                <a:latin typeface="华文楷体"/>
                <a:ea typeface="华文楷体"/>
              </a:rPr>
              <a:t>……</a:t>
            </a:r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4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-2254"/>
            <a:ext cx="2987824" cy="1272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33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08304" y="620688"/>
            <a:ext cx="1512168" cy="5904655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        燕</a:t>
            </a:r>
            <a:r>
              <a:rPr lang="zh-CN" altLang="en-US" dirty="0"/>
              <a:t>都选址</a:t>
            </a:r>
            <a:br>
              <a:rPr lang="zh-CN" altLang="en-US" dirty="0"/>
            </a:br>
            <a:r>
              <a:rPr lang="zh-CN" altLang="en-US" dirty="0"/>
              <a:t>          </a:t>
            </a:r>
            <a:r>
              <a:rPr lang="zh-CN" altLang="en-US" dirty="0" smtClean="0"/>
              <a:t>       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吉卜之地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482" name="Picture 2" descr="C:\Users\大觉文化\Desktop\第一单元9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6824440" cy="599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-2254"/>
            <a:ext cx="2987824" cy="1272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63947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812360" y="914401"/>
            <a:ext cx="1080120" cy="5211763"/>
          </a:xfrm>
        </p:spPr>
        <p:txBody>
          <a:bodyPr/>
          <a:lstStyle/>
          <a:p>
            <a:pPr algn="ctr"/>
            <a:r>
              <a:rPr lang="zh-CN" altLang="en-US" dirty="0" smtClean="0"/>
              <a:t>城市布局与规模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7072950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-2254"/>
            <a:ext cx="2987824" cy="1272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54046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 smtClean="0"/>
              <a:t>城墙与护城河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8208912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-2254"/>
            <a:ext cx="2987824" cy="1272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2646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/>
          <a:lstStyle/>
          <a:p>
            <a:pPr algn="ctr"/>
            <a:r>
              <a:rPr lang="zh-CN" altLang="en-US" dirty="0" smtClean="0"/>
              <a:t>板筑法</a:t>
            </a:r>
            <a:endParaRPr lang="zh-CN" altLang="en-US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8208912" cy="493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-2254"/>
            <a:ext cx="2987824" cy="1272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94563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36296" y="914401"/>
            <a:ext cx="1450504" cy="5211763"/>
          </a:xfrm>
        </p:spPr>
        <p:txBody>
          <a:bodyPr/>
          <a:lstStyle/>
          <a:p>
            <a:r>
              <a:rPr lang="zh-CN" altLang="en-US" dirty="0" smtClean="0"/>
              <a:t>   燕都的城墙剖面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6048672" cy="634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-2254"/>
            <a:ext cx="2987824" cy="1272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9855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 smtClean="0"/>
              <a:t>周原建筑复建示意图</a:t>
            </a:r>
            <a:endParaRPr lang="zh-CN" altLang="en-US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35163"/>
            <a:ext cx="7848871" cy="4590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-2254"/>
            <a:ext cx="2987824" cy="1272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28090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 smtClean="0"/>
              <a:t>祭祀区牛骨</a:t>
            </a:r>
            <a:endParaRPr lang="zh-CN" altLang="en-US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35163"/>
            <a:ext cx="7272808" cy="466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-2254"/>
            <a:ext cx="2987824" cy="1272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24781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/>
          <a:lstStyle/>
          <a:p>
            <a:pPr algn="ctr"/>
            <a:r>
              <a:rPr lang="zh-CN" altLang="en-US" dirty="0" smtClean="0"/>
              <a:t>手工作坊区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陶窑遗址</a:t>
            </a:r>
            <a:endParaRPr lang="zh-CN" altLang="en-US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84356"/>
            <a:ext cx="7515822" cy="5012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-2254"/>
            <a:ext cx="2987824" cy="1272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51310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/>
          <a:lstStyle/>
          <a:p>
            <a:pPr algn="ctr"/>
            <a:r>
              <a:rPr lang="zh-CN" altLang="en-US" dirty="0" smtClean="0"/>
              <a:t>平民居住区</a:t>
            </a:r>
            <a:endParaRPr lang="zh-CN" altLang="en-US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8926353" cy="519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-2254"/>
            <a:ext cx="2987824" cy="1272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0889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80312" y="764705"/>
            <a:ext cx="1306488" cy="5361460"/>
          </a:xfrm>
        </p:spPr>
        <p:txBody>
          <a:bodyPr/>
          <a:lstStyle/>
          <a:p>
            <a:pPr algn="ctr"/>
            <a:r>
              <a:rPr lang="zh-CN" altLang="en-US" sz="4800" dirty="0"/>
              <a:t>燕地原始</a:t>
            </a:r>
            <a:r>
              <a:rPr lang="zh-CN" altLang="en-US" sz="4800" dirty="0" smtClean="0"/>
              <a:t>部族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6672"/>
            <a:ext cx="6297613" cy="637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-2254"/>
            <a:ext cx="2987824" cy="1272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3717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/>
          <a:lstStyle/>
          <a:p>
            <a:pPr algn="ctr"/>
            <a:r>
              <a:rPr lang="zh-CN" altLang="en-US" dirty="0"/>
              <a:t>平叛“三监之乱”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2453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b="1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zh-CN" altLang="en-US" sz="2800" b="1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面对</a:t>
            </a:r>
            <a:r>
              <a:rPr lang="zh-CN" altLang="en-US" sz="2800" b="1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朝代更迭的大变革</a:t>
            </a:r>
            <a:r>
              <a:rPr lang="zh-CN" altLang="en-US" sz="2800" b="1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，被</a:t>
            </a:r>
            <a:r>
              <a:rPr lang="zh-CN" altLang="en-US" sz="2800" b="1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分封在各地的大小</a:t>
            </a:r>
            <a:r>
              <a:rPr lang="zh-CN" altLang="en-US" sz="2800" b="1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诸侯们对</a:t>
            </a:r>
            <a:r>
              <a:rPr lang="zh-CN" altLang="en-US" sz="2800" b="1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周</a:t>
            </a:r>
            <a:r>
              <a:rPr lang="zh-CN" altLang="en-US" sz="2800" b="1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王室存有二心，尤其</a:t>
            </a:r>
            <a:r>
              <a:rPr lang="zh-CN" altLang="en-US" sz="2800" b="1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在武王病故、周公摄政期间，负责镇守商朝旧地的王兄</a:t>
            </a:r>
            <a:r>
              <a:rPr lang="zh-CN" altLang="en-US" sz="2800" b="1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们因</a:t>
            </a:r>
            <a:r>
              <a:rPr lang="zh-CN" altLang="en-US" sz="2800" b="1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王位之争参与了商王后裔</a:t>
            </a:r>
            <a:r>
              <a:rPr lang="en-US" altLang="zh-CN" sz="2800" b="1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—</a:t>
            </a:r>
            <a:r>
              <a:rPr lang="zh-CN" altLang="en-US" sz="2800" b="1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武庚</a:t>
            </a:r>
            <a:r>
              <a:rPr lang="zh-CN" altLang="en-US" sz="2800" b="1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的叛乱之举（史称“三监之乱”），那些商朝的遗老遗少们，更是借机</a:t>
            </a:r>
            <a:r>
              <a:rPr lang="zh-CN" altLang="en-US" sz="2800" b="1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蠢蠢欲动</a:t>
            </a:r>
            <a:r>
              <a:rPr lang="zh-CN" altLang="en-US" sz="2800" b="1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；</a:t>
            </a:r>
            <a:r>
              <a:rPr lang="zh-CN" altLang="en-US" sz="2800" b="1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周公</a:t>
            </a:r>
            <a:r>
              <a:rPr lang="zh-CN" altLang="en-US" sz="2800" b="1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联合召公统兵亲征，三年之内平息叛乱，再次稳定大局。</a:t>
            </a:r>
          </a:p>
        </p:txBody>
      </p:sp>
      <p:pic>
        <p:nvPicPr>
          <p:cNvPr id="4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-2254"/>
            <a:ext cx="2987824" cy="1272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717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2057400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dirty="0" smtClean="0"/>
              <a:t>京津冀历史文化系列讲座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dirty="0" smtClean="0"/>
              <a:t>第二讲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33400" y="4149080"/>
            <a:ext cx="7854696" cy="1152128"/>
          </a:xfrm>
        </p:spPr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latin typeface="+mj-ea"/>
                <a:ea typeface="+mj-ea"/>
              </a:rPr>
              <a:t>鼎天鬲地</a:t>
            </a:r>
            <a:endParaRPr lang="zh-CN" altLang="en-US" sz="6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242101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dirty="0" smtClean="0"/>
              <a:t>团结合作  共</a:t>
            </a:r>
            <a:r>
              <a:rPr lang="zh-CN" altLang="en-US" dirty="0" smtClean="0"/>
              <a:t>赴时艰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512" y="1484784"/>
            <a:ext cx="8568952" cy="4968552"/>
          </a:xfrm>
        </p:spPr>
        <p:txBody>
          <a:bodyPr>
            <a:noAutofit/>
          </a:bodyPr>
          <a:lstStyle/>
          <a:p>
            <a:pPr indent="0" algn="just">
              <a:lnSpc>
                <a:spcPct val="160000"/>
              </a:lnSpc>
              <a:spcAft>
                <a:spcPts val="0"/>
              </a:spcAft>
              <a:buNone/>
            </a:pPr>
            <a:r>
              <a:rPr lang="en-US" altLang="zh-CN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       </a:t>
            </a:r>
            <a:r>
              <a:rPr lang="zh-CN" altLang="zh-CN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召</a:t>
            </a:r>
            <a:r>
              <a:rPr lang="zh-CN" altLang="zh-CN" sz="2800" b="1" kern="100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公作为武王的托孤重臣，对周公</a:t>
            </a:r>
            <a:r>
              <a:rPr lang="zh-CN" altLang="zh-CN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摄政也曾担心</a:t>
            </a:r>
            <a:r>
              <a:rPr lang="zh-CN" altLang="zh-CN" sz="2800" b="1" kern="100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，经与周公推心置腹的交流后，达成共识、联合平叛</a:t>
            </a:r>
            <a:r>
              <a:rPr lang="zh-CN" altLang="zh-CN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。召公起用</a:t>
            </a:r>
            <a:r>
              <a:rPr lang="zh-CN" altLang="zh-CN" sz="2800" b="1" kern="100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前朝</a:t>
            </a:r>
            <a:r>
              <a:rPr lang="zh-CN" altLang="zh-CN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贤臣</a:t>
            </a:r>
            <a:r>
              <a:rPr lang="zh-CN" altLang="en-US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：</a:t>
            </a:r>
            <a:r>
              <a:rPr lang="zh-CN" altLang="zh-CN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箕</a:t>
            </a:r>
            <a:r>
              <a:rPr lang="zh-CN" altLang="zh-CN" sz="2800" b="1" kern="100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子，</a:t>
            </a:r>
            <a:r>
              <a:rPr lang="zh-CN" altLang="zh-CN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借其在影响力</a:t>
            </a:r>
            <a:r>
              <a:rPr lang="zh-CN" altLang="zh-CN" sz="2800" b="1" kern="100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，以规劝、瓦解</a:t>
            </a:r>
            <a:r>
              <a:rPr lang="zh-CN" altLang="zh-CN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配合</a:t>
            </a:r>
            <a:r>
              <a:rPr lang="zh-CN" altLang="en-US" sz="2800" b="1" kern="100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战争</a:t>
            </a:r>
            <a:r>
              <a:rPr lang="zh-CN" altLang="zh-CN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，最终击溃商</a:t>
            </a:r>
            <a:r>
              <a:rPr lang="zh-CN" altLang="en-US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遗</a:t>
            </a:r>
            <a:r>
              <a:rPr lang="zh-CN" altLang="zh-CN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旧部</a:t>
            </a:r>
            <a:r>
              <a:rPr lang="zh-CN" altLang="zh-CN" sz="2800" b="1" kern="100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以及东</a:t>
            </a:r>
            <a:r>
              <a:rPr lang="zh-CN" altLang="zh-CN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夷势力。</a:t>
            </a:r>
            <a:endParaRPr lang="zh-CN" altLang="zh-CN" sz="2800" b="1" kern="100" dirty="0">
              <a:solidFill>
                <a:schemeClr val="tx2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/>
            </a:endParaRPr>
          </a:p>
          <a:p>
            <a:pPr indent="0" algn="just">
              <a:lnSpc>
                <a:spcPct val="160000"/>
              </a:lnSpc>
              <a:spcAft>
                <a:spcPts val="0"/>
              </a:spcAft>
              <a:buNone/>
            </a:pPr>
            <a:r>
              <a:rPr lang="en-US" altLang="zh-CN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        </a:t>
            </a:r>
            <a:r>
              <a:rPr lang="zh-CN" altLang="zh-CN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武王的分封</a:t>
            </a:r>
            <a:r>
              <a:rPr lang="zh-CN" altLang="zh-CN" sz="2800" b="1" kern="100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，没</a:t>
            </a:r>
            <a:r>
              <a:rPr lang="zh-CN" altLang="zh-CN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能完成政治</a:t>
            </a:r>
            <a:r>
              <a:rPr lang="zh-CN" altLang="zh-CN" sz="2800" b="1" kern="100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布局</a:t>
            </a:r>
            <a:r>
              <a:rPr lang="zh-CN" altLang="zh-CN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，</a:t>
            </a:r>
            <a:r>
              <a:rPr lang="zh-CN" altLang="en-US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而</a:t>
            </a:r>
            <a:r>
              <a:rPr lang="zh-CN" altLang="zh-CN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随着</a:t>
            </a:r>
            <a:r>
              <a:rPr lang="zh-CN" altLang="zh-CN" sz="2800" b="1" kern="100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“三监之乱”的平息和强大</a:t>
            </a:r>
            <a:r>
              <a:rPr lang="zh-CN" altLang="zh-CN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的东</a:t>
            </a:r>
            <a:r>
              <a:rPr lang="zh-CN" altLang="zh-CN" sz="2800" b="1" kern="100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夷被大幅削弱，再次分封的条件已经成熟。</a:t>
            </a:r>
          </a:p>
          <a:p>
            <a:pPr marL="0" indent="0">
              <a:lnSpc>
                <a:spcPct val="160000"/>
              </a:lnSpc>
              <a:buNone/>
            </a:pPr>
            <a:endParaRPr lang="zh-CN" altLang="en-US" sz="2800" dirty="0"/>
          </a:p>
        </p:txBody>
      </p:sp>
      <p:pic>
        <p:nvPicPr>
          <p:cNvPr id="4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-2254"/>
            <a:ext cx="2987824" cy="1272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830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dirty="0" smtClean="0"/>
              <a:t>二次分封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>
            <a:normAutofit/>
          </a:bodyPr>
          <a:lstStyle/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CN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       </a:t>
            </a:r>
            <a:r>
              <a:rPr lang="zh-CN" altLang="zh-CN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武庚</a:t>
            </a:r>
            <a:r>
              <a:rPr lang="zh-CN" altLang="zh-CN" sz="2800" b="1" kern="100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和奄国、淮夷的叛乱，表明重要地区决不能再由原有氏族首领管理，必须</a:t>
            </a:r>
            <a:r>
              <a:rPr lang="zh-CN" altLang="zh-CN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派遣</a:t>
            </a:r>
            <a:r>
              <a:rPr lang="zh-CN" altLang="en-US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王室</a:t>
            </a:r>
            <a:r>
              <a:rPr lang="zh-CN" altLang="en-US" sz="2800" b="1" kern="100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内可靠的同姓亲戚以及平叛中的异姓</a:t>
            </a:r>
            <a:r>
              <a:rPr lang="zh-CN" altLang="en-US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功臣治理。</a:t>
            </a:r>
            <a:endParaRPr lang="zh-CN" altLang="zh-CN" sz="2800" b="1" kern="100" dirty="0">
              <a:solidFill>
                <a:schemeClr val="tx2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/>
            </a:endParaRPr>
          </a:p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en-US" altLang="zh-CN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        </a:t>
            </a:r>
            <a:r>
              <a:rPr lang="zh-CN" altLang="zh-CN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周公</a:t>
            </a:r>
            <a:r>
              <a:rPr lang="zh-CN" altLang="zh-CN" sz="2800" b="1" kern="100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辅佐成王</a:t>
            </a:r>
            <a:r>
              <a:rPr lang="zh-CN" altLang="zh-CN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开始二</a:t>
            </a:r>
            <a:r>
              <a:rPr lang="zh-CN" altLang="zh-CN" sz="2800" b="1" kern="100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次分封，</a:t>
            </a:r>
            <a:r>
              <a:rPr lang="zh-CN" altLang="zh-CN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在</a:t>
            </a:r>
            <a:r>
              <a:rPr lang="en-US" altLang="zh-CN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70</a:t>
            </a:r>
            <a:r>
              <a:rPr lang="zh-CN" altLang="zh-CN" sz="2800" b="1" kern="100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多个诸侯国中，姬姓诸侯国占有</a:t>
            </a:r>
            <a:r>
              <a:rPr lang="en-US" altLang="zh-CN" sz="2800" b="1" kern="100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53</a:t>
            </a:r>
            <a:r>
              <a:rPr lang="zh-CN" altLang="zh-CN" sz="2800" b="1" kern="100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席</a:t>
            </a:r>
            <a:r>
              <a:rPr lang="zh-CN" altLang="zh-CN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，国君</a:t>
            </a:r>
            <a:r>
              <a:rPr lang="zh-CN" altLang="zh-CN" sz="2800" b="1" kern="100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都是文王、武王或周公的子孙，王室子弟的封国基本控制了全国大部分疆土以及重要战略</a:t>
            </a:r>
            <a:r>
              <a:rPr lang="zh-CN" altLang="zh-CN" sz="2800" b="1" kern="100" dirty="0" smtClean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/>
              </a:rPr>
              <a:t>要地。</a:t>
            </a:r>
            <a:endParaRPr lang="zh-CN" altLang="zh-CN" sz="2800" b="1" kern="100" dirty="0">
              <a:solidFill>
                <a:schemeClr val="tx2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/>
            </a:endParaRPr>
          </a:p>
          <a:p>
            <a:endParaRPr lang="zh-CN" altLang="en-US" dirty="0"/>
          </a:p>
        </p:txBody>
      </p:sp>
      <p:pic>
        <p:nvPicPr>
          <p:cNvPr id="4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-2254"/>
            <a:ext cx="2987824" cy="1272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722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028384" y="764704"/>
            <a:ext cx="864096" cy="5544615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西周王朝主要诸侯国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7" y="0"/>
            <a:ext cx="7642587" cy="685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01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956376" y="260648"/>
            <a:ext cx="936104" cy="6076475"/>
          </a:xfrm>
        </p:spPr>
        <p:txBody>
          <a:bodyPr/>
          <a:lstStyle/>
          <a:p>
            <a:pPr algn="ctr"/>
            <a:r>
              <a:rPr lang="zh-CN" altLang="en-US" dirty="0" smtClean="0"/>
              <a:t>西周主要</a:t>
            </a:r>
            <a:r>
              <a:rPr lang="zh-CN" altLang="en-US" dirty="0"/>
              <a:t>诸侯国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764"/>
            <a:ext cx="7740352" cy="688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8197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 smtClean="0"/>
              <a:t>第二单元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30352" y="3212976"/>
            <a:ext cx="7772400" cy="1001400"/>
          </a:xfrm>
        </p:spPr>
        <p:txBody>
          <a:bodyPr>
            <a:normAutofit/>
          </a:bodyPr>
          <a:lstStyle/>
          <a:p>
            <a:pPr algn="ctr"/>
            <a:r>
              <a:rPr lang="zh-CN" altLang="en-US" sz="5400" dirty="0" smtClean="0">
                <a:latin typeface="+mj-ea"/>
                <a:ea typeface="+mj-ea"/>
              </a:rPr>
              <a:t>召公其人</a:t>
            </a:r>
            <a:endParaRPr lang="zh-CN" altLang="en-US" sz="5400" dirty="0">
              <a:latin typeface="+mj-ea"/>
              <a:ea typeface="+mj-ea"/>
            </a:endParaRPr>
          </a:p>
        </p:txBody>
      </p:sp>
      <p:pic>
        <p:nvPicPr>
          <p:cNvPr id="4" name="Picture 2" descr="D:\百度云同步盘\单位文件\2016年工作\20160425“数字图书馆深度游”活动相关\20160523活动方案\讲座或沙龙\7.2超星\2016深度游logo-738×286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-2254"/>
            <a:ext cx="2987824" cy="1272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14259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流畅">
  <a:themeElements>
    <a:clrScheme name="流畅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流畅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畅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3241</TotalTime>
  <Words>1146</Words>
  <Application>Microsoft Office PowerPoint</Application>
  <PresentationFormat>全屏显示(4:3)</PresentationFormat>
  <Paragraphs>69</Paragraphs>
  <Slides>40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41" baseType="lpstr">
      <vt:lpstr>流畅</vt:lpstr>
      <vt:lpstr>京津冀系列文化讲座 （一）</vt:lpstr>
      <vt:lpstr>  第一单元 </vt:lpstr>
      <vt:lpstr>武王封召公于燕</vt:lpstr>
      <vt:lpstr>平叛“三监之乱”</vt:lpstr>
      <vt:lpstr>团结合作  共赴时艰</vt:lpstr>
      <vt:lpstr>二次分封</vt:lpstr>
      <vt:lpstr>西周王朝主要诸侯国</vt:lpstr>
      <vt:lpstr>西周主要诸侯国</vt:lpstr>
      <vt:lpstr>第二单元</vt:lpstr>
      <vt:lpstr>召公其人</vt:lpstr>
      <vt:lpstr>      召公奭—甘棠遗爱</vt:lpstr>
      <vt:lpstr>甘棠遗爱</vt:lpstr>
      <vt:lpstr>太保鼎——天津博物馆</vt:lpstr>
      <vt:lpstr>梁山七器——太保鼎</vt:lpstr>
      <vt:lpstr>太保簋—华盛顿弗瑞尔美术馆</vt:lpstr>
      <vt:lpstr>内壁铭文</vt:lpstr>
      <vt:lpstr>太保卣——日本白鹤美术馆</vt:lpstr>
      <vt:lpstr>第三单元</vt:lpstr>
      <vt:lpstr>关于燕国</vt:lpstr>
      <vt:lpstr>西周诸侯分封图</vt:lpstr>
      <vt:lpstr>燕侯之谜</vt:lpstr>
      <vt:lpstr>琉璃河1193号墓出土：克盉、克罍</vt:lpstr>
      <vt:lpstr>克盉铭文</vt:lpstr>
      <vt:lpstr>铭文注释</vt:lpstr>
      <vt:lpstr>六族来源</vt:lpstr>
      <vt:lpstr>成王年间封——克</vt:lpstr>
      <vt:lpstr>第四单元</vt:lpstr>
      <vt:lpstr>      燕都选址                    ——通衢之所</vt:lpstr>
      <vt:lpstr>燕都选址——临河之土</vt:lpstr>
      <vt:lpstr>        燕都选址                  ——吉卜之地</vt:lpstr>
      <vt:lpstr>城市布局与规模</vt:lpstr>
      <vt:lpstr>城墙与护城河</vt:lpstr>
      <vt:lpstr>板筑法</vt:lpstr>
      <vt:lpstr>   燕都的城墙剖面</vt:lpstr>
      <vt:lpstr>周原建筑复建示意图</vt:lpstr>
      <vt:lpstr>祭祀区牛骨</vt:lpstr>
      <vt:lpstr>手工作坊区——陶窑遗址</vt:lpstr>
      <vt:lpstr>平民居住区</vt:lpstr>
      <vt:lpstr>燕地原始部族</vt:lpstr>
      <vt:lpstr>京津冀历史文化系列讲座 第二讲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大觉文化</dc:creator>
  <cp:lastModifiedBy>大觉文化</cp:lastModifiedBy>
  <cp:revision>218</cp:revision>
  <dcterms:created xsi:type="dcterms:W3CDTF">2015-11-24T02:40:59Z</dcterms:created>
  <dcterms:modified xsi:type="dcterms:W3CDTF">2016-10-22T11:30:39Z</dcterms:modified>
</cp:coreProperties>
</file>