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20104100" cy="11309350"/>
  <p:notesSz cx="20104100" cy="113093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76"/>
        <p:guide pos="21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591270" y="1602045"/>
            <a:ext cx="6889842" cy="7968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553030" y="1569533"/>
            <a:ext cx="6966321" cy="8039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0585" y="4259421"/>
            <a:ext cx="12422928" cy="1282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21132" y="4008120"/>
            <a:ext cx="7061835" cy="153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6931" y="3735877"/>
            <a:ext cx="17350237" cy="535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1" Type="http://schemas.openxmlformats.org/officeDocument/2006/relationships/image" Target="../media/image42.png"/><Relationship Id="rId10" Type="http://schemas.openxmlformats.org/officeDocument/2006/relationships/image" Target="../media/image41.jpe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25.png"/><Relationship Id="rId2" Type="http://schemas.openxmlformats.org/officeDocument/2006/relationships/image" Target="../media/image47.jpe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png"/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6" Type="http://schemas.openxmlformats.org/officeDocument/2006/relationships/image" Target="../media/image60.png"/><Relationship Id="rId51" Type="http://schemas.openxmlformats.org/officeDocument/2006/relationships/slideLayout" Target="../slideLayouts/slideLayout2.xml"/><Relationship Id="rId50" Type="http://schemas.openxmlformats.org/officeDocument/2006/relationships/image" Target="../media/image6.png"/><Relationship Id="rId5" Type="http://schemas.openxmlformats.org/officeDocument/2006/relationships/image" Target="../media/image59.png"/><Relationship Id="rId49" Type="http://schemas.openxmlformats.org/officeDocument/2006/relationships/image" Target="../media/image103.png"/><Relationship Id="rId48" Type="http://schemas.openxmlformats.org/officeDocument/2006/relationships/image" Target="../media/image102.png"/><Relationship Id="rId47" Type="http://schemas.openxmlformats.org/officeDocument/2006/relationships/image" Target="../media/image101.png"/><Relationship Id="rId46" Type="http://schemas.openxmlformats.org/officeDocument/2006/relationships/image" Target="../media/image100.png"/><Relationship Id="rId45" Type="http://schemas.openxmlformats.org/officeDocument/2006/relationships/image" Target="../media/image99.png"/><Relationship Id="rId44" Type="http://schemas.openxmlformats.org/officeDocument/2006/relationships/image" Target="../media/image98.png"/><Relationship Id="rId43" Type="http://schemas.openxmlformats.org/officeDocument/2006/relationships/image" Target="../media/image97.png"/><Relationship Id="rId42" Type="http://schemas.openxmlformats.org/officeDocument/2006/relationships/image" Target="../media/image96.png"/><Relationship Id="rId41" Type="http://schemas.openxmlformats.org/officeDocument/2006/relationships/image" Target="../media/image95.png"/><Relationship Id="rId40" Type="http://schemas.openxmlformats.org/officeDocument/2006/relationships/image" Target="../media/image94.png"/><Relationship Id="rId4" Type="http://schemas.openxmlformats.org/officeDocument/2006/relationships/image" Target="../media/image58.png"/><Relationship Id="rId39" Type="http://schemas.openxmlformats.org/officeDocument/2006/relationships/image" Target="../media/image93.png"/><Relationship Id="rId38" Type="http://schemas.openxmlformats.org/officeDocument/2006/relationships/image" Target="../media/image92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5" Type="http://schemas.openxmlformats.org/officeDocument/2006/relationships/image" Target="../media/image89.png"/><Relationship Id="rId34" Type="http://schemas.openxmlformats.org/officeDocument/2006/relationships/image" Target="../media/image88.png"/><Relationship Id="rId33" Type="http://schemas.openxmlformats.org/officeDocument/2006/relationships/image" Target="../media/image87.png"/><Relationship Id="rId32" Type="http://schemas.openxmlformats.org/officeDocument/2006/relationships/image" Target="../media/image86.png"/><Relationship Id="rId31" Type="http://schemas.openxmlformats.org/officeDocument/2006/relationships/image" Target="../media/image85.png"/><Relationship Id="rId30" Type="http://schemas.openxmlformats.org/officeDocument/2006/relationships/image" Target="../media/image84.png"/><Relationship Id="rId3" Type="http://schemas.openxmlformats.org/officeDocument/2006/relationships/image" Target="../media/image57.png"/><Relationship Id="rId29" Type="http://schemas.openxmlformats.org/officeDocument/2006/relationships/image" Target="../media/image83.png"/><Relationship Id="rId28" Type="http://schemas.openxmlformats.org/officeDocument/2006/relationships/image" Target="../media/image82.png"/><Relationship Id="rId27" Type="http://schemas.openxmlformats.org/officeDocument/2006/relationships/image" Target="../media/image81.png"/><Relationship Id="rId26" Type="http://schemas.openxmlformats.org/officeDocument/2006/relationships/image" Target="../media/image80.png"/><Relationship Id="rId25" Type="http://schemas.openxmlformats.org/officeDocument/2006/relationships/image" Target="../media/image79.png"/><Relationship Id="rId24" Type="http://schemas.openxmlformats.org/officeDocument/2006/relationships/image" Target="../media/image78.png"/><Relationship Id="rId23" Type="http://schemas.openxmlformats.org/officeDocument/2006/relationships/image" Target="../media/image77.png"/><Relationship Id="rId22" Type="http://schemas.openxmlformats.org/officeDocument/2006/relationships/image" Target="../media/image76.png"/><Relationship Id="rId21" Type="http://schemas.openxmlformats.org/officeDocument/2006/relationships/image" Target="../media/image75.png"/><Relationship Id="rId20" Type="http://schemas.openxmlformats.org/officeDocument/2006/relationships/image" Target="../media/image74.png"/><Relationship Id="rId2" Type="http://schemas.openxmlformats.org/officeDocument/2006/relationships/image" Target="../media/image56.png"/><Relationship Id="rId19" Type="http://schemas.openxmlformats.org/officeDocument/2006/relationships/image" Target="../media/image73.png"/><Relationship Id="rId18" Type="http://schemas.openxmlformats.org/officeDocument/2006/relationships/image" Target="../media/image72.png"/><Relationship Id="rId17" Type="http://schemas.openxmlformats.org/officeDocument/2006/relationships/image" Target="../media/image71.png"/><Relationship Id="rId16" Type="http://schemas.openxmlformats.org/officeDocument/2006/relationships/image" Target="../media/image70.png"/><Relationship Id="rId15" Type="http://schemas.openxmlformats.org/officeDocument/2006/relationships/image" Target="../media/image69.png"/><Relationship Id="rId14" Type="http://schemas.openxmlformats.org/officeDocument/2006/relationships/image" Target="../media/image68.png"/><Relationship Id="rId13" Type="http://schemas.openxmlformats.org/officeDocument/2006/relationships/image" Target="../media/image67.png"/><Relationship Id="rId12" Type="http://schemas.openxmlformats.org/officeDocument/2006/relationships/image" Target="../media/image66.pn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6.png"/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2" Type="http://schemas.openxmlformats.org/officeDocument/2006/relationships/image" Target="../media/image107.jpe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png"/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png"/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.png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67785" y="1139190"/>
            <a:ext cx="13363575" cy="64465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3988435" y="1272540"/>
            <a:ext cx="13121005" cy="617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50820" y="7965440"/>
            <a:ext cx="15595600" cy="1119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720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</a:t>
            </a:r>
            <a:r>
              <a:rPr sz="720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“核”说起</a:t>
            </a:r>
            <a:r>
              <a:rPr lang="en-US" sz="720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sz="720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趣说“核”的前世今生</a:t>
            </a:r>
            <a:endParaRPr sz="7200" spc="-665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9775" y="9464040"/>
            <a:ext cx="5983605" cy="9359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669925">
              <a:lnSpc>
                <a:spcPct val="150000"/>
              </a:lnSpc>
              <a:spcBef>
                <a:spcPts val="465"/>
              </a:spcBef>
            </a:pPr>
            <a:r>
              <a:rPr sz="3800" spc="-204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熊章辉   </a:t>
            </a:r>
            <a:r>
              <a:rPr sz="3800" spc="16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2019.5</a:t>
            </a:r>
            <a:r>
              <a:rPr sz="3800" spc="-1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800" spc="-30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天津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30359" y="12500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10868779" y="2722430"/>
            <a:ext cx="7622804" cy="7643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30539" y="2695520"/>
            <a:ext cx="7699283" cy="770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47279" y="1023917"/>
            <a:ext cx="500380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1345" dirty="0">
                <a:latin typeface="Calibri" panose="020F0502020204030204"/>
                <a:cs typeface="Calibri" panose="020F0502020204030204"/>
              </a:rPr>
              <a:t>Ura</a:t>
            </a:r>
            <a:r>
              <a:rPr sz="8250" spc="1590" dirty="0">
                <a:latin typeface="Calibri" panose="020F0502020204030204"/>
                <a:cs typeface="Calibri" panose="020F0502020204030204"/>
              </a:rPr>
              <a:t>n</a:t>
            </a:r>
            <a:r>
              <a:rPr sz="8250" spc="1355" dirty="0">
                <a:latin typeface="Calibri" panose="020F0502020204030204"/>
                <a:cs typeface="Calibri" panose="020F0502020204030204"/>
              </a:rPr>
              <a:t>i</a:t>
            </a:r>
            <a:r>
              <a:rPr sz="8250" spc="1160" dirty="0">
                <a:latin typeface="Calibri" panose="020F0502020204030204"/>
                <a:cs typeface="Calibri" panose="020F0502020204030204"/>
              </a:rPr>
              <a:t>u</a:t>
            </a:r>
            <a:r>
              <a:rPr sz="8250" spc="1750" dirty="0">
                <a:latin typeface="Calibri" panose="020F0502020204030204"/>
                <a:cs typeface="Calibri" panose="020F0502020204030204"/>
              </a:rPr>
              <a:t>m</a:t>
            </a:r>
            <a:endParaRPr sz="82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7807" y="3202095"/>
            <a:ext cx="235821" cy="217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07807" y="7462229"/>
            <a:ext cx="235821" cy="217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01222" y="2695511"/>
            <a:ext cx="7641590" cy="71678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85"/>
              </a:spcBef>
            </a:pPr>
            <a:r>
              <a:rPr sz="31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铀矿开采中应小⼼心氡的辐射，在铀缓慢衰变为铅的过程中，会产生氡。由于氡222的半衰期只有3.8天，所以它的辐射很强烈。当氡气衰变时，其衰变产物会粘附在各种表面上，如果进入呼吸系统，便会粘附于肺部，增加患肺癌的几率。据美国国家环境保护局调查，氡是仅次于吸烟的第</a:t>
            </a:r>
            <a:r>
              <a:rPr lang="zh-CN" sz="31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二</a:t>
            </a:r>
            <a:r>
              <a:rPr sz="31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大肺癌成因</a:t>
            </a:r>
            <a:r>
              <a:rPr sz="31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31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18000"/>
              </a:lnSpc>
              <a:spcBef>
                <a:spcPts val="2290"/>
              </a:spcBef>
            </a:pPr>
            <a:r>
              <a:rPr sz="31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天然铀的放射性活度很低，⽽衰变时放出的γ射线强度也非常低，所以没有“外照射”危害，但存在“内照射”危害。对于铀矿开采，</a:t>
            </a:r>
            <a:r>
              <a:rPr lang="zh-CN" sz="31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铀矿石</a:t>
            </a:r>
            <a:r>
              <a:rPr sz="31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产生的“粉尘”，容易被人吸入体内， 所以都带“特殊⼝罩”来防⽌吸</a:t>
            </a:r>
            <a:r>
              <a:rPr lang="zh-CN" sz="31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入</a:t>
            </a:r>
            <a:r>
              <a:rPr sz="31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315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1056" y="4570406"/>
            <a:ext cx="12412345" cy="2027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400" spc="260" dirty="0"/>
              <a:t>自然界</a:t>
            </a:r>
            <a:r>
              <a:rPr sz="7400" spc="155" dirty="0"/>
              <a:t>：235U</a:t>
            </a:r>
            <a:r>
              <a:rPr sz="7400" spc="260" dirty="0"/>
              <a:t>浓度</a:t>
            </a:r>
            <a:r>
              <a:rPr sz="13100" spc="525" dirty="0"/>
              <a:t>0.72</a:t>
            </a:r>
            <a:r>
              <a:rPr sz="7400" spc="525" dirty="0"/>
              <a:t>％</a:t>
            </a:r>
            <a:endParaRPr sz="7400"/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110" y="4570406"/>
            <a:ext cx="12809855" cy="2027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400" spc="204" dirty="0"/>
              <a:t>原子弹：235U浓度</a:t>
            </a:r>
            <a:r>
              <a:rPr sz="13100" spc="2740" dirty="0"/>
              <a:t>90</a:t>
            </a:r>
            <a:r>
              <a:rPr sz="7400" spc="760" dirty="0"/>
              <a:t>%以上</a:t>
            </a:r>
            <a:endParaRPr sz="7400"/>
          </a:p>
        </p:txBody>
      </p:sp>
      <p:sp>
        <p:nvSpPr>
          <p:cNvPr id="3" name="object 3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2494280" y="1991995"/>
            <a:ext cx="16010890" cy="772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60241" y="7120121"/>
            <a:ext cx="4020820" cy="2261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85044" y="534577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1614586" y="3010541"/>
            <a:ext cx="8268199" cy="5905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6763" y="1661343"/>
            <a:ext cx="6764191" cy="2837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16763" y="5071655"/>
            <a:ext cx="6764191" cy="483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43542" y="1468404"/>
            <a:ext cx="2915920" cy="128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65" dirty="0">
                <a:solidFill>
                  <a:srgbClr val="FFFFFF"/>
                </a:solidFill>
                <a:latin typeface="+mj-ea"/>
                <a:ea typeface="+mj-ea"/>
                <a:cs typeface="宋体" panose="02010600030101010101" pitchFamily="2" charset="-122"/>
              </a:rPr>
              <a:t>原子弹</a:t>
            </a:r>
            <a:endParaRPr sz="8250" spc="-665" dirty="0">
              <a:solidFill>
                <a:srgbClr val="FFFFFF"/>
              </a:solidFill>
              <a:latin typeface="+mj-ea"/>
              <a:ea typeface="+mj-ea"/>
              <a:cs typeface="宋体" panose="02010600030101010101" pitchFamily="2" charset="-122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473908" y="271634"/>
            <a:ext cx="10313822" cy="102509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5340151" y="1895230"/>
            <a:ext cx="3738105" cy="260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50622" y="1863817"/>
            <a:ext cx="3821873" cy="26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56323" y="8355766"/>
            <a:ext cx="2753842" cy="207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66794" y="8366237"/>
            <a:ext cx="2774784" cy="2157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5068" y="6041700"/>
            <a:ext cx="6313943" cy="4387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7354" y="6049445"/>
            <a:ext cx="6331351" cy="44729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6933" y="1716153"/>
            <a:ext cx="4533893" cy="3832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6608" y="1716464"/>
            <a:ext cx="4554835" cy="3916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68900" y="4858491"/>
            <a:ext cx="4533893" cy="3151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78949" y="4870561"/>
            <a:ext cx="4554881" cy="32373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16280" y="3269558"/>
            <a:ext cx="271059" cy="250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945051" y="2948466"/>
            <a:ext cx="7418705" cy="5289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30"/>
              </a:spcBef>
            </a:pPr>
            <a:r>
              <a:rPr sz="3600">
                <a:solidFill>
                  <a:schemeClr val="bg1"/>
                </a:solidFill>
                <a:latin typeface="+mn-ea"/>
                <a:cs typeface="+mn-ea"/>
              </a:rPr>
              <a:t>1945年8月5日9时15分，美国</a:t>
            </a:r>
            <a:r>
              <a:rPr lang="zh-CN" sz="3600">
                <a:solidFill>
                  <a:schemeClr val="bg1"/>
                </a:solidFill>
                <a:latin typeface="+mn-ea"/>
                <a:cs typeface="+mn-ea"/>
              </a:rPr>
              <a:t>人</a:t>
            </a:r>
            <a:r>
              <a:rPr sz="3600">
                <a:solidFill>
                  <a:schemeClr val="bg1"/>
                </a:solidFill>
                <a:latin typeface="+mn-ea"/>
                <a:cs typeface="+mn-ea"/>
              </a:rPr>
              <a:t>用B－29型轰炸机在日本⼴广岛投下了</a:t>
            </a:r>
            <a:r>
              <a:rPr lang="zh-CN" sz="3600">
                <a:solidFill>
                  <a:schemeClr val="bg1"/>
                </a:solidFill>
                <a:latin typeface="+mn-ea"/>
                <a:cs typeface="+mn-ea"/>
              </a:rPr>
              <a:t>一</a:t>
            </a:r>
            <a:r>
              <a:rPr sz="3600">
                <a:solidFill>
                  <a:schemeClr val="bg1"/>
                </a:solidFill>
                <a:latin typeface="+mn-ea"/>
                <a:cs typeface="+mn-ea"/>
              </a:rPr>
              <a:t>颗名叫“小男孩”的原⼦弹：8月9日2 时40分（日本时间），又在日本长崎又投下第二颗名叫“胖子”的原子弹。8月15日，日本天皇宣布</a:t>
            </a:r>
            <a:r>
              <a:rPr lang="zh-CN" sz="3600">
                <a:solidFill>
                  <a:schemeClr val="bg1"/>
                </a:solidFill>
                <a:latin typeface="+mn-ea"/>
                <a:cs typeface="+mn-ea"/>
              </a:rPr>
              <a:t>无</a:t>
            </a:r>
            <a:r>
              <a:rPr sz="3600">
                <a:solidFill>
                  <a:schemeClr val="bg1"/>
                </a:solidFill>
                <a:latin typeface="+mn-ea"/>
                <a:cs typeface="+mn-ea"/>
              </a:rPr>
              <a:t>条件投降，中国人民抗日战争暨世界人民反法西斯战争取得了伟大胜利。</a:t>
            </a:r>
            <a:endParaRPr sz="3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693628" y="1042751"/>
            <a:ext cx="2915920" cy="128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65" dirty="0">
                <a:latin typeface="+mj-ea"/>
              </a:rPr>
              <a:t>原子弹</a:t>
            </a:r>
            <a:endParaRPr sz="8250">
              <a:latin typeface="+mj-ea"/>
            </a:endParaRPr>
          </a:p>
        </p:txBody>
      </p:sp>
      <p:pic>
        <p:nvPicPr>
          <p:cNvPr id="16" name="图片 15" descr="图片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27614" y="914307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12994368" y="5654278"/>
            <a:ext cx="6104526" cy="4575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56129" y="5623543"/>
            <a:ext cx="6181005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994368" y="785316"/>
            <a:ext cx="6104526" cy="4575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956129" y="751137"/>
            <a:ext cx="6181005" cy="464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54268" y="3833061"/>
            <a:ext cx="8910955" cy="495935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8250" spc="-665" dirty="0">
                <a:solidFill>
                  <a:srgbClr val="FFFFFF"/>
                </a:solidFill>
                <a:latin typeface="+mn-ea"/>
                <a:cs typeface="+mn-ea"/>
              </a:rPr>
              <a:t>中国核工业创建</a:t>
            </a:r>
            <a:endParaRPr sz="8250">
              <a:latin typeface="+mn-ea"/>
              <a:cs typeface="+mn-e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7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1955年1月15日，⽑泽东在中南海主持召开中共中央书记处扩大会议，听取李四光、刘杰、钱三强的汇报。这是一次对中国核工业具有重大历史意义的会议，他作出了中国要发展核</a:t>
            </a:r>
            <a:r>
              <a:rPr lang="zh-CN" sz="37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工</a:t>
            </a:r>
            <a:r>
              <a:rPr sz="37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业的战略决策，标志着核工业建设的开始。</a:t>
            </a:r>
            <a:endParaRPr sz="375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75497" y="1672239"/>
            <a:ext cx="2915920" cy="128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65" dirty="0">
                <a:latin typeface="+mn-ea"/>
                <a:ea typeface="+mn-ea"/>
              </a:rPr>
              <a:t>原子弹</a:t>
            </a:r>
            <a:endParaRPr sz="8250">
              <a:latin typeface="+mn-ea"/>
              <a:ea typeface="+mn-ea"/>
            </a:endParaRPr>
          </a:p>
        </p:txBody>
      </p: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418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41789" y="807627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10868779" y="2722430"/>
            <a:ext cx="7622804" cy="7643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30539" y="2695520"/>
            <a:ext cx="7699283" cy="770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27573" y="4106721"/>
            <a:ext cx="8915400" cy="454850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8250" spc="93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代号</a:t>
            </a:r>
            <a:r>
              <a:rPr sz="8250" spc="465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596</a:t>
            </a:r>
            <a:endParaRPr sz="825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3950">
                <a:solidFill>
                  <a:schemeClr val="bg1"/>
                </a:solidFill>
                <a:latin typeface="+mj-ea"/>
                <a:ea typeface="+mj-ea"/>
                <a:cs typeface="+mj-ea"/>
              </a:rPr>
              <a:t>研制原子弹属于国家最高机密，需要有一个代号，以便于保密。由于赫鲁晓夫是1959年6月毁约停援的，于是，他们就以这个日期——596作为代号，以激发自己奋发图强。</a:t>
            </a:r>
            <a:endParaRPr sz="395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4242" y="1744629"/>
            <a:ext cx="2915920" cy="128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65" dirty="0">
                <a:latin typeface="+mn-ea"/>
                <a:ea typeface="+mn-ea"/>
              </a:rPr>
              <a:t>原子弹</a:t>
            </a:r>
            <a:endParaRPr sz="8250">
              <a:latin typeface="+mn-ea"/>
              <a:ea typeface="+mn-ea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3397025" y="8903705"/>
            <a:ext cx="13387705" cy="1153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400" spc="-15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1964.10.16</a:t>
            </a:r>
            <a:r>
              <a:rPr sz="7400" spc="-3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400" spc="-22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sz="7400" spc="-45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sz="7400" spc="-49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新疆罗布泊地区</a:t>
            </a:r>
            <a:endParaRPr sz="7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5511" y="1647025"/>
            <a:ext cx="13309291" cy="7175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01561" y="1647012"/>
            <a:ext cx="13383528" cy="723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913821" y="5138975"/>
            <a:ext cx="999426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40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美、苏联、英、法、中</a:t>
            </a:r>
            <a:endParaRPr sz="8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5082" y="1891007"/>
            <a:ext cx="2682738" cy="5731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22351" y="1861759"/>
            <a:ext cx="2745743" cy="580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3840585" y="4259421"/>
            <a:ext cx="387921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从核说起</a:t>
            </a:r>
            <a:endParaRPr sz="8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233848" y="8772895"/>
            <a:ext cx="9638030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400" spc="-5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改革开放的春风迎面吹来</a:t>
            </a:r>
            <a:endParaRPr sz="7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0652" y="1534296"/>
            <a:ext cx="13637720" cy="7175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3532" y="1534283"/>
            <a:ext cx="13711962" cy="723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77044" y="53394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11120080" y="1424040"/>
            <a:ext cx="7622804" cy="8973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78981" y="1389747"/>
            <a:ext cx="7699294" cy="904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27573" y="4104495"/>
            <a:ext cx="8914765" cy="369062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315"/>
              </a:spcBef>
            </a:pPr>
            <a:r>
              <a:rPr sz="800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军转民</a:t>
            </a:r>
            <a:endParaRPr sz="8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R="10160" algn="l">
              <a:lnSpc>
                <a:spcPct val="100000"/>
              </a:lnSpc>
              <a:spcBef>
                <a:spcPts val="600"/>
              </a:spcBef>
            </a:pPr>
            <a:r>
              <a:rPr sz="36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1970年2月，周恩来总理在听取上海缺电情况的汇报时说：“从长远看，要解决上海和华东用电问题，要靠核电……‘二机部’不能光</a:t>
            </a:r>
            <a:r>
              <a:rPr lang="zh-CN" sz="36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是</a:t>
            </a:r>
            <a:r>
              <a:rPr sz="36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爆炸部，要搞原子能发电。”</a:t>
            </a:r>
            <a:endParaRPr sz="360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527" y="1581434"/>
            <a:ext cx="291592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65" dirty="0"/>
              <a:t>核电站</a:t>
            </a:r>
            <a:endParaRPr sz="8250"/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197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718674" y="110417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972" y="1547144"/>
            <a:ext cx="291592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65" dirty="0"/>
              <a:t>核电站</a:t>
            </a:r>
            <a:endParaRPr sz="8250"/>
          </a:p>
        </p:txBody>
      </p:sp>
      <p:sp>
        <p:nvSpPr>
          <p:cNvPr id="3" name="object 3"/>
          <p:cNvSpPr/>
          <p:nvPr/>
        </p:nvSpPr>
        <p:spPr>
          <a:xfrm>
            <a:off x="7585732" y="1292453"/>
            <a:ext cx="11785405" cy="835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570146" y="9509353"/>
            <a:ext cx="1246035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570146" y="9318853"/>
            <a:ext cx="1246035" cy="12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570146" y="9141053"/>
            <a:ext cx="1246035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245598" y="8391753"/>
            <a:ext cx="229783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570146" y="8963253"/>
            <a:ext cx="1246035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564827" y="8772753"/>
            <a:ext cx="1251354" cy="88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053586" y="8417153"/>
            <a:ext cx="1315677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050549" y="8239353"/>
            <a:ext cx="1318713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050549" y="8048853"/>
            <a:ext cx="1318713" cy="88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32840" y="4988153"/>
            <a:ext cx="3675280" cy="3009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050749" y="7871053"/>
            <a:ext cx="1318514" cy="88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050549" y="7655153"/>
            <a:ext cx="1320588" cy="114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051806" y="7490053"/>
            <a:ext cx="1319331" cy="101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051806" y="7286853"/>
            <a:ext cx="1319331" cy="114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051806" y="7109053"/>
            <a:ext cx="1319331" cy="11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50549" y="6918553"/>
            <a:ext cx="1320588" cy="114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051806" y="6740753"/>
            <a:ext cx="1319331" cy="114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051806" y="6550253"/>
            <a:ext cx="1319331" cy="101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051806" y="6359753"/>
            <a:ext cx="1319331" cy="127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051806" y="6181953"/>
            <a:ext cx="1319331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051806" y="5991453"/>
            <a:ext cx="1319331" cy="114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050549" y="5800953"/>
            <a:ext cx="1320588" cy="1143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051157" y="5623153"/>
            <a:ext cx="1318106" cy="1143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8051806" y="5305653"/>
            <a:ext cx="1319331" cy="114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050549" y="5115153"/>
            <a:ext cx="1320588" cy="101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153471" y="5026253"/>
            <a:ext cx="47619" cy="254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050549" y="4937353"/>
            <a:ext cx="1027403" cy="1016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8051806" y="4746853"/>
            <a:ext cx="1317457" cy="888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050549" y="4569053"/>
            <a:ext cx="1318713" cy="889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051806" y="4175353"/>
            <a:ext cx="1319331" cy="1016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852550" y="3057753"/>
            <a:ext cx="157555" cy="2159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853042" y="2625953"/>
            <a:ext cx="157063" cy="203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853042" y="2194153"/>
            <a:ext cx="157063" cy="2159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84394" y="1889353"/>
            <a:ext cx="38111" cy="127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977030" y="1711553"/>
            <a:ext cx="74898" cy="1905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008186" y="1686153"/>
            <a:ext cx="50237" cy="1905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84394" y="1813153"/>
            <a:ext cx="10135" cy="127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758155" y="1711553"/>
            <a:ext cx="37579" cy="254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856415" y="1698853"/>
            <a:ext cx="40615" cy="381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84394" y="1724253"/>
            <a:ext cx="13339" cy="127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564827" y="9685569"/>
            <a:ext cx="1251354" cy="1151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835024" y="9715057"/>
            <a:ext cx="44668" cy="4755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942014" y="9856952"/>
            <a:ext cx="1256129" cy="11133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570146" y="9884516"/>
            <a:ext cx="1246035" cy="10470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4558300" y="9924666"/>
            <a:ext cx="458179" cy="36343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7569922" y="10072492"/>
            <a:ext cx="1244091" cy="10079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564827" y="10265664"/>
            <a:ext cx="1249187" cy="9004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327573" y="4106721"/>
            <a:ext cx="3879215" cy="432689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825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中国现状</a:t>
            </a:r>
            <a:endParaRPr sz="82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086485">
              <a:lnSpc>
                <a:spcPts val="5520"/>
              </a:lnSpc>
              <a:spcBef>
                <a:spcPts val="120"/>
              </a:spcBef>
            </a:pPr>
            <a:r>
              <a:rPr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运行：45台 </a:t>
            </a:r>
            <a:endParaRPr sz="395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086485">
              <a:lnSpc>
                <a:spcPts val="5520"/>
              </a:lnSpc>
              <a:spcBef>
                <a:spcPts val="120"/>
              </a:spcBef>
            </a:pPr>
            <a:r>
              <a:rPr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在建：13台</a:t>
            </a:r>
            <a:endParaRPr sz="395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086485">
              <a:lnSpc>
                <a:spcPts val="5520"/>
              </a:lnSpc>
              <a:spcBef>
                <a:spcPts val="120"/>
              </a:spcBef>
            </a:pPr>
            <a:r>
              <a:rPr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计划：43台 </a:t>
            </a:r>
            <a:endParaRPr sz="395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086485">
              <a:lnSpc>
                <a:spcPts val="5520"/>
              </a:lnSpc>
              <a:spcBef>
                <a:spcPts val="120"/>
              </a:spcBef>
            </a:pPr>
            <a:r>
              <a:rPr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华龙一号</a:t>
            </a:r>
            <a:endParaRPr sz="395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3" name="图片 52" descr="图片1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721204" y="19993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1366308" y="6414100"/>
            <a:ext cx="320343" cy="295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 rot="240000">
            <a:off x="1340273" y="7583839"/>
            <a:ext cx="320343" cy="295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92555" y="8660765"/>
            <a:ext cx="267970" cy="313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22889" y="4259421"/>
            <a:ext cx="8804275" cy="4918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93470" algn="ctr">
              <a:lnSpc>
                <a:spcPct val="100000"/>
              </a:lnSpc>
              <a:spcBef>
                <a:spcPts val="95"/>
              </a:spcBef>
            </a:pPr>
            <a:r>
              <a:rPr sz="8250" spc="-14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vs</a:t>
            </a:r>
            <a:r>
              <a:rPr sz="8250" spc="-28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火电站</a:t>
            </a:r>
            <a:endParaRPr sz="82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indent="-635">
              <a:lnSpc>
                <a:spcPct val="100000"/>
              </a:lnSpc>
              <a:spcBef>
                <a:spcPts val="5135"/>
              </a:spcBef>
            </a:pPr>
            <a:r>
              <a:rPr sz="36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1公斤铀相当于2700吨标准煤的燃烧</a:t>
            </a:r>
            <a:endParaRPr sz="36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indent="-635">
              <a:lnSpc>
                <a:spcPct val="100000"/>
              </a:lnSpc>
              <a:spcBef>
                <a:spcPts val="5135"/>
              </a:spcBef>
            </a:pPr>
            <a:r>
              <a:rPr sz="36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不产生二氧化碳</a:t>
            </a:r>
            <a:endParaRPr sz="36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indent="-635">
              <a:lnSpc>
                <a:spcPct val="100000"/>
              </a:lnSpc>
              <a:spcBef>
                <a:spcPts val="5135"/>
              </a:spcBef>
            </a:pPr>
            <a:r>
              <a:rPr sz="36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燃料不同，原理都是烧⽔</a:t>
            </a:r>
            <a:endParaRPr sz="36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2167" y="1500154"/>
            <a:ext cx="291592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65" dirty="0"/>
              <a:t>核电站</a:t>
            </a:r>
            <a:endParaRPr sz="8250"/>
          </a:p>
        </p:txBody>
      </p:sp>
      <p:sp>
        <p:nvSpPr>
          <p:cNvPr id="7" name="object 7"/>
          <p:cNvSpPr/>
          <p:nvPr/>
        </p:nvSpPr>
        <p:spPr>
          <a:xfrm>
            <a:off x="11758803" y="1078501"/>
            <a:ext cx="6334885" cy="9497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25234" y="1049745"/>
            <a:ext cx="6407124" cy="956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2628780" y="1962833"/>
            <a:ext cx="14846542" cy="738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95434" y="7293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1478853" y="1983277"/>
            <a:ext cx="6161405" cy="592455"/>
          </a:xfrm>
          <a:custGeom>
            <a:avLst/>
            <a:gdLst/>
            <a:ahLst/>
            <a:cxnLst/>
            <a:rect l="l" t="t" r="r" b="b"/>
            <a:pathLst>
              <a:path w="6161405" h="592455">
                <a:moveTo>
                  <a:pt x="0" y="0"/>
                </a:moveTo>
                <a:lnTo>
                  <a:pt x="6160814" y="0"/>
                </a:lnTo>
                <a:lnTo>
                  <a:pt x="6160814" y="591923"/>
                </a:lnTo>
                <a:lnTo>
                  <a:pt x="0" y="591923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8853" y="2575201"/>
            <a:ext cx="838200" cy="534035"/>
          </a:xfrm>
          <a:custGeom>
            <a:avLst/>
            <a:gdLst/>
            <a:ahLst/>
            <a:cxnLst/>
            <a:rect l="l" t="t" r="r" b="b"/>
            <a:pathLst>
              <a:path w="838200" h="534035">
                <a:moveTo>
                  <a:pt x="0" y="0"/>
                </a:moveTo>
                <a:lnTo>
                  <a:pt x="837670" y="0"/>
                </a:lnTo>
                <a:lnTo>
                  <a:pt x="837670" y="534015"/>
                </a:lnTo>
                <a:lnTo>
                  <a:pt x="0" y="534015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8853" y="3109216"/>
            <a:ext cx="10581005" cy="592455"/>
          </a:xfrm>
          <a:custGeom>
            <a:avLst/>
            <a:gdLst/>
            <a:ahLst/>
            <a:cxnLst/>
            <a:rect l="l" t="t" r="r" b="b"/>
            <a:pathLst>
              <a:path w="10581005" h="592454">
                <a:moveTo>
                  <a:pt x="0" y="0"/>
                </a:moveTo>
                <a:lnTo>
                  <a:pt x="10580569" y="0"/>
                </a:lnTo>
                <a:lnTo>
                  <a:pt x="10580569" y="591923"/>
                </a:lnTo>
                <a:lnTo>
                  <a:pt x="0" y="591923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78853" y="3701139"/>
            <a:ext cx="838200" cy="534035"/>
          </a:xfrm>
          <a:custGeom>
            <a:avLst/>
            <a:gdLst/>
            <a:ahLst/>
            <a:cxnLst/>
            <a:rect l="l" t="t" r="r" b="b"/>
            <a:pathLst>
              <a:path w="838200" h="534035">
                <a:moveTo>
                  <a:pt x="0" y="0"/>
                </a:moveTo>
                <a:lnTo>
                  <a:pt x="837670" y="0"/>
                </a:lnTo>
                <a:lnTo>
                  <a:pt x="837670" y="534015"/>
                </a:lnTo>
                <a:lnTo>
                  <a:pt x="0" y="534015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8853" y="4235155"/>
            <a:ext cx="10996295" cy="592455"/>
          </a:xfrm>
          <a:custGeom>
            <a:avLst/>
            <a:gdLst/>
            <a:ahLst/>
            <a:cxnLst/>
            <a:rect l="l" t="t" r="r" b="b"/>
            <a:pathLst>
              <a:path w="10996295" h="592454">
                <a:moveTo>
                  <a:pt x="0" y="0"/>
                </a:moveTo>
                <a:lnTo>
                  <a:pt x="10995698" y="0"/>
                </a:lnTo>
                <a:lnTo>
                  <a:pt x="10995698" y="591923"/>
                </a:lnTo>
                <a:lnTo>
                  <a:pt x="0" y="591923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78853" y="4827078"/>
            <a:ext cx="838200" cy="534035"/>
          </a:xfrm>
          <a:custGeom>
            <a:avLst/>
            <a:gdLst/>
            <a:ahLst/>
            <a:cxnLst/>
            <a:rect l="l" t="t" r="r" b="b"/>
            <a:pathLst>
              <a:path w="838200" h="534035">
                <a:moveTo>
                  <a:pt x="0" y="0"/>
                </a:moveTo>
                <a:lnTo>
                  <a:pt x="837670" y="0"/>
                </a:lnTo>
                <a:lnTo>
                  <a:pt x="837670" y="534015"/>
                </a:lnTo>
                <a:lnTo>
                  <a:pt x="0" y="534015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8853" y="5361093"/>
            <a:ext cx="9304655" cy="592455"/>
          </a:xfrm>
          <a:custGeom>
            <a:avLst/>
            <a:gdLst/>
            <a:ahLst/>
            <a:cxnLst/>
            <a:rect l="l" t="t" r="r" b="b"/>
            <a:pathLst>
              <a:path w="9304655" h="592454">
                <a:moveTo>
                  <a:pt x="0" y="0"/>
                </a:moveTo>
                <a:lnTo>
                  <a:pt x="9304158" y="0"/>
                </a:lnTo>
                <a:lnTo>
                  <a:pt x="9304158" y="591923"/>
                </a:lnTo>
                <a:lnTo>
                  <a:pt x="0" y="591923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78853" y="5953016"/>
            <a:ext cx="838200" cy="534035"/>
          </a:xfrm>
          <a:custGeom>
            <a:avLst/>
            <a:gdLst/>
            <a:ahLst/>
            <a:cxnLst/>
            <a:rect l="l" t="t" r="r" b="b"/>
            <a:pathLst>
              <a:path w="838200" h="534035">
                <a:moveTo>
                  <a:pt x="0" y="0"/>
                </a:moveTo>
                <a:lnTo>
                  <a:pt x="837670" y="0"/>
                </a:lnTo>
                <a:lnTo>
                  <a:pt x="837670" y="534015"/>
                </a:lnTo>
                <a:lnTo>
                  <a:pt x="0" y="534015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78853" y="6487031"/>
            <a:ext cx="10177780" cy="592455"/>
          </a:xfrm>
          <a:custGeom>
            <a:avLst/>
            <a:gdLst/>
            <a:ahLst/>
            <a:cxnLst/>
            <a:rect l="l" t="t" r="r" b="b"/>
            <a:pathLst>
              <a:path w="10177780" h="592454">
                <a:moveTo>
                  <a:pt x="0" y="0"/>
                </a:moveTo>
                <a:lnTo>
                  <a:pt x="10177472" y="0"/>
                </a:lnTo>
                <a:lnTo>
                  <a:pt x="10177472" y="591923"/>
                </a:lnTo>
                <a:lnTo>
                  <a:pt x="0" y="591923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78853" y="7078955"/>
            <a:ext cx="838200" cy="534035"/>
          </a:xfrm>
          <a:custGeom>
            <a:avLst/>
            <a:gdLst/>
            <a:ahLst/>
            <a:cxnLst/>
            <a:rect l="l" t="t" r="r" b="b"/>
            <a:pathLst>
              <a:path w="838200" h="534034">
                <a:moveTo>
                  <a:pt x="0" y="0"/>
                </a:moveTo>
                <a:lnTo>
                  <a:pt x="837670" y="0"/>
                </a:lnTo>
                <a:lnTo>
                  <a:pt x="837670" y="534015"/>
                </a:lnTo>
                <a:lnTo>
                  <a:pt x="0" y="534015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8853" y="7612970"/>
            <a:ext cx="4991735" cy="592455"/>
          </a:xfrm>
          <a:custGeom>
            <a:avLst/>
            <a:gdLst/>
            <a:ahLst/>
            <a:cxnLst/>
            <a:rect l="l" t="t" r="r" b="b"/>
            <a:pathLst>
              <a:path w="4991735" h="592454">
                <a:moveTo>
                  <a:pt x="0" y="0"/>
                </a:moveTo>
                <a:lnTo>
                  <a:pt x="4991315" y="0"/>
                </a:lnTo>
                <a:lnTo>
                  <a:pt x="4991315" y="591923"/>
                </a:lnTo>
                <a:lnTo>
                  <a:pt x="0" y="591923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78853" y="8204893"/>
            <a:ext cx="838200" cy="534035"/>
          </a:xfrm>
          <a:custGeom>
            <a:avLst/>
            <a:gdLst/>
            <a:ahLst/>
            <a:cxnLst/>
            <a:rect l="l" t="t" r="r" b="b"/>
            <a:pathLst>
              <a:path w="838200" h="534034">
                <a:moveTo>
                  <a:pt x="0" y="0"/>
                </a:moveTo>
                <a:lnTo>
                  <a:pt x="837670" y="0"/>
                </a:lnTo>
                <a:lnTo>
                  <a:pt x="837670" y="534015"/>
                </a:lnTo>
                <a:lnTo>
                  <a:pt x="0" y="534015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78853" y="8738909"/>
            <a:ext cx="6611620" cy="586740"/>
          </a:xfrm>
          <a:custGeom>
            <a:avLst/>
            <a:gdLst/>
            <a:ahLst/>
            <a:cxnLst/>
            <a:rect l="l" t="t" r="r" b="b"/>
            <a:pathLst>
              <a:path w="6611620" h="586740">
                <a:moveTo>
                  <a:pt x="0" y="0"/>
                </a:moveTo>
                <a:lnTo>
                  <a:pt x="6611120" y="0"/>
                </a:lnTo>
                <a:lnTo>
                  <a:pt x="6611120" y="586369"/>
                </a:lnTo>
                <a:lnTo>
                  <a:pt x="0" y="58636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63694" y="1997710"/>
            <a:ext cx="11010900" cy="750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455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3300" spc="45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300" spc="455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0-0.25</a:t>
            </a:r>
            <a:r>
              <a:rPr sz="3300" spc="-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希伏 没有显著的伤害</a:t>
            </a:r>
            <a:endParaRPr sz="33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300" spc="415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3300" spc="41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300" spc="415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0.25-0.50</a:t>
            </a:r>
            <a:r>
              <a:rPr sz="3300" spc="-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希伏</a:t>
            </a:r>
            <a:r>
              <a:rPr sz="3300" spc="-2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300" spc="-370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可以引起⾎血液的变化，但⽆无严重伤害</a:t>
            </a:r>
            <a:endParaRPr sz="33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300" spc="455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3300" spc="45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300" spc="455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0.50-1.0</a:t>
            </a:r>
            <a:r>
              <a:rPr sz="3300" spc="-55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希伏 血球发⽣生变化且有一些损害，但无疲劳感</a:t>
            </a:r>
            <a:endParaRPr sz="33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300" spc="500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4</a:t>
            </a:r>
            <a:r>
              <a:rPr sz="3300" spc="500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300" spc="500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1.0-2.0</a:t>
            </a:r>
            <a:r>
              <a:rPr sz="3300" spc="-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希伏</a:t>
            </a:r>
            <a:r>
              <a:rPr sz="3300" spc="-2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300" spc="-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有损伤，而且可能感到全身无力</a:t>
            </a:r>
            <a:endParaRPr sz="3300" spc="-5" dirty="0">
              <a:solidFill>
                <a:srgbClr val="323332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300" spc="530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3300" spc="530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300" spc="530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2.0-4.0</a:t>
            </a:r>
            <a:r>
              <a:rPr sz="3300" spc="-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希伏</a:t>
            </a:r>
            <a:r>
              <a:rPr sz="3300" spc="-2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300" spc="-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有损伤，</a:t>
            </a:r>
            <a:r>
              <a:rPr sz="3300" spc="-47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全身无力，体弱者可能死亡</a:t>
            </a:r>
            <a:endParaRPr sz="33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300" spc="520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6</a:t>
            </a:r>
            <a:r>
              <a:rPr sz="3300" spc="520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300" spc="520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4.0</a:t>
            </a:r>
            <a:r>
              <a:rPr sz="3300" spc="-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希伏</a:t>
            </a:r>
            <a:r>
              <a:rPr sz="3300" spc="-20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300" spc="500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100%</a:t>
            </a:r>
            <a:r>
              <a:rPr sz="3300" spc="-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致命伤</a:t>
            </a:r>
            <a:endParaRPr sz="33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300" spc="335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7</a:t>
            </a:r>
            <a:r>
              <a:rPr sz="3300" spc="33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300" spc="335" dirty="0">
                <a:solidFill>
                  <a:srgbClr val="323332"/>
                </a:solidFill>
                <a:latin typeface="Calibri" panose="020F0502020204030204"/>
                <a:cs typeface="Calibri" panose="020F0502020204030204"/>
              </a:rPr>
              <a:t>6.0</a:t>
            </a:r>
            <a:r>
              <a:rPr sz="3300" spc="-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希伏以上</a:t>
            </a:r>
            <a:r>
              <a:rPr sz="3300" spc="-20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300" spc="-5" dirty="0">
                <a:solidFill>
                  <a:srgbClr val="32333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可能因此迅速死亡</a:t>
            </a:r>
            <a:endParaRPr sz="33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816363" y="900496"/>
            <a:ext cx="6638541" cy="4471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837305" y="5706632"/>
            <a:ext cx="6596657" cy="460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9" name="图片 18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27514" y="40694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793" y="833785"/>
            <a:ext cx="14989810" cy="31216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41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14000"/>
              </a:lnSpc>
              <a:tabLst>
                <a:tab pos="9123680" algn="l"/>
                <a:tab pos="10177145" algn="l"/>
                <a:tab pos="13143865" algn="l"/>
              </a:tabLst>
            </a:pPr>
            <a:r>
              <a:rPr sz="11100" spc="30" dirty="0"/>
              <a:t>香蕉</a:t>
            </a:r>
            <a:r>
              <a:rPr sz="3100" spc="30" dirty="0"/>
              <a:t>富含钾元素，天然钾当中约有</a:t>
            </a:r>
            <a:r>
              <a:rPr sz="3100" spc="165" dirty="0"/>
              <a:t> </a:t>
            </a:r>
            <a:r>
              <a:rPr sz="3100" spc="490" dirty="0">
                <a:latin typeface="Calibri" panose="020F0502020204030204"/>
                <a:cs typeface="Calibri" panose="020F0502020204030204"/>
              </a:rPr>
              <a:t>0</a:t>
            </a:r>
            <a:r>
              <a:rPr sz="3100" spc="280" dirty="0">
                <a:latin typeface="Calibri" panose="020F0502020204030204"/>
                <a:cs typeface="Calibri" panose="020F0502020204030204"/>
              </a:rPr>
              <a:t>.</a:t>
            </a:r>
            <a:r>
              <a:rPr sz="3100" spc="585" dirty="0">
                <a:latin typeface="Calibri" panose="020F0502020204030204"/>
                <a:cs typeface="Calibri" panose="020F0502020204030204"/>
              </a:rPr>
              <a:t>0</a:t>
            </a:r>
            <a:r>
              <a:rPr sz="3100" spc="320" dirty="0">
                <a:latin typeface="Calibri" panose="020F0502020204030204"/>
                <a:cs typeface="Calibri" panose="020F0502020204030204"/>
              </a:rPr>
              <a:t>11</a:t>
            </a:r>
            <a:r>
              <a:rPr sz="3100" spc="285" dirty="0">
                <a:latin typeface="Calibri" panose="020F0502020204030204"/>
                <a:cs typeface="Calibri" panose="020F0502020204030204"/>
              </a:rPr>
              <a:t>7</a:t>
            </a:r>
            <a:r>
              <a:rPr sz="3100" spc="459" dirty="0">
                <a:latin typeface="Calibri" panose="020F0502020204030204"/>
                <a:cs typeface="Calibri" panose="020F0502020204030204"/>
              </a:rPr>
              <a:t>%</a:t>
            </a:r>
            <a:r>
              <a:rPr sz="3100" spc="30" dirty="0"/>
              <a:t>的放射性钾</a:t>
            </a:r>
            <a:r>
              <a:rPr lang="en-US" sz="3100" spc="30" dirty="0"/>
              <a:t>——</a:t>
            </a:r>
            <a:r>
              <a:rPr sz="3100" spc="-680" dirty="0">
                <a:latin typeface="Calibri" panose="020F0502020204030204"/>
                <a:cs typeface="Calibri" panose="020F0502020204030204"/>
              </a:rPr>
              <a:t>   </a:t>
            </a:r>
            <a:r>
              <a:rPr sz="3100" spc="30" dirty="0"/>
              <a:t>钾</a:t>
            </a:r>
            <a:r>
              <a:rPr lang="en-US" sz="3100" spc="935" dirty="0">
                <a:latin typeface="Calibri" panose="020F0502020204030204"/>
                <a:cs typeface="Calibri" panose="020F0502020204030204"/>
              </a:rPr>
              <a:t>40</a:t>
            </a:r>
            <a:r>
              <a:rPr sz="3100" spc="-885" dirty="0"/>
              <a:t>，而 </a:t>
            </a:r>
            <a:r>
              <a:rPr sz="3100" spc="30" dirty="0"/>
              <a:t>钾</a:t>
            </a:r>
            <a:r>
              <a:rPr sz="3100" spc="935" dirty="0">
                <a:latin typeface="Calibri" panose="020F0502020204030204"/>
                <a:cs typeface="Calibri" panose="020F0502020204030204"/>
              </a:rPr>
              <a:t>40</a:t>
            </a:r>
            <a:r>
              <a:rPr sz="3100" spc="30" dirty="0"/>
              <a:t>的半衰期长达</a:t>
            </a:r>
            <a:r>
              <a:rPr sz="3100" spc="220" dirty="0">
                <a:latin typeface="Calibri" panose="020F0502020204030204"/>
                <a:cs typeface="Calibri" panose="020F0502020204030204"/>
              </a:rPr>
              <a:t>12</a:t>
            </a:r>
            <a:r>
              <a:rPr sz="3100" spc="30" dirty="0"/>
              <a:t>亿</a:t>
            </a:r>
            <a:r>
              <a:rPr sz="3100" spc="430" dirty="0">
                <a:latin typeface="Calibri" panose="020F0502020204030204"/>
                <a:cs typeface="Calibri" panose="020F0502020204030204"/>
              </a:rPr>
              <a:t>5</a:t>
            </a:r>
            <a:r>
              <a:rPr sz="3100" spc="30" dirty="0"/>
              <a:t>千万年（地球寿命为</a:t>
            </a:r>
            <a:r>
              <a:rPr sz="3100" spc="40" dirty="0"/>
              <a:t> </a:t>
            </a:r>
            <a:r>
              <a:rPr sz="3100" spc="795" dirty="0">
                <a:latin typeface="Calibri" panose="020F0502020204030204"/>
                <a:cs typeface="Calibri" panose="020F0502020204030204"/>
              </a:rPr>
              <a:t>45</a:t>
            </a:r>
            <a:r>
              <a:rPr sz="3100" spc="30" dirty="0"/>
              <a:t>亿年）。</a:t>
            </a:r>
            <a:endParaRPr sz="3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92444" y="4806515"/>
            <a:ext cx="4557808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3010190" y="1371328"/>
            <a:ext cx="6701366" cy="343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45188" y="1371328"/>
            <a:ext cx="6795604" cy="343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10190" y="5800870"/>
            <a:ext cx="6701366" cy="3779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245175" y="5800870"/>
            <a:ext cx="6795604" cy="3779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2554895" y="1371328"/>
            <a:ext cx="6701366" cy="3570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28491" y="1371315"/>
            <a:ext cx="6963138" cy="353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54895" y="5800870"/>
            <a:ext cx="6701366" cy="3769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60492" y="5821812"/>
            <a:ext cx="6701366" cy="3727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46234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2880650" y="1712958"/>
            <a:ext cx="6701366" cy="3570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4556" y="1712919"/>
            <a:ext cx="6701366" cy="3570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80650" y="6158375"/>
            <a:ext cx="6701366" cy="3769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96766" y="6200272"/>
            <a:ext cx="6701366" cy="3727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105873" y="534015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3518217" y="3413508"/>
            <a:ext cx="4146470" cy="6261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77847" y="3384488"/>
            <a:ext cx="4227212" cy="632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47279" y="1023917"/>
            <a:ext cx="500380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1345" dirty="0">
                <a:latin typeface="Calibri" panose="020F0502020204030204"/>
                <a:cs typeface="Calibri" panose="020F0502020204030204"/>
              </a:rPr>
              <a:t>Ura</a:t>
            </a:r>
            <a:r>
              <a:rPr sz="8250" spc="1590" dirty="0">
                <a:latin typeface="Calibri" panose="020F0502020204030204"/>
                <a:cs typeface="Calibri" panose="020F0502020204030204"/>
              </a:rPr>
              <a:t>n</a:t>
            </a:r>
            <a:r>
              <a:rPr sz="8250" spc="1355" dirty="0">
                <a:latin typeface="Calibri" panose="020F0502020204030204"/>
                <a:cs typeface="Calibri" panose="020F0502020204030204"/>
              </a:rPr>
              <a:t>i</a:t>
            </a:r>
            <a:r>
              <a:rPr sz="8250" spc="1160" dirty="0">
                <a:latin typeface="Calibri" panose="020F0502020204030204"/>
                <a:cs typeface="Calibri" panose="020F0502020204030204"/>
              </a:rPr>
              <a:t>u</a:t>
            </a:r>
            <a:r>
              <a:rPr sz="8250" spc="1750" dirty="0">
                <a:latin typeface="Calibri" panose="020F0502020204030204"/>
                <a:cs typeface="Calibri" panose="020F0502020204030204"/>
              </a:rPr>
              <a:t>m</a:t>
            </a:r>
            <a:endParaRPr sz="82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96536" y="5143846"/>
            <a:ext cx="271059" cy="250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058472" y="4315389"/>
            <a:ext cx="7444740" cy="440118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65"/>
              </a:spcBef>
            </a:pPr>
            <a:r>
              <a:rPr sz="3600" spc="2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1789年，由德国化学家克拉普罗特</a:t>
            </a:r>
            <a:endParaRPr sz="3600" spc="25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>
              <a:lnSpc>
                <a:spcPct val="150000"/>
              </a:lnSpc>
              <a:spcBef>
                <a:spcPts val="965"/>
              </a:spcBef>
            </a:pPr>
            <a:r>
              <a:rPr sz="3600" spc="2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（M.H.Klaproth）从沥青铀矿中分 离出，就用1781年新发现的一个行星——天王星命名它为uranium，元 素符号定为U，中⽂文名称为铀。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10785012" y="2921377"/>
            <a:ext cx="7612333" cy="5130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93680" y="2921377"/>
            <a:ext cx="8711776" cy="5130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12994368" y="5654278"/>
            <a:ext cx="6104526" cy="4575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56129" y="5623543"/>
            <a:ext cx="6181005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994368" y="785316"/>
            <a:ext cx="6104526" cy="4575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956129" y="751137"/>
            <a:ext cx="6181005" cy="464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90650" y="1603375"/>
            <a:ext cx="10736580" cy="8169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6510" y="1536065"/>
            <a:ext cx="10840720" cy="8237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376931" y="3735877"/>
            <a:ext cx="17350237" cy="468884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6035" marR="25400">
              <a:lnSpc>
                <a:spcPct val="100000"/>
              </a:lnSpc>
              <a:spcBef>
                <a:spcPts val="655"/>
              </a:spcBef>
            </a:pPr>
            <a:r>
              <a:rPr spc="-400" dirty="0"/>
              <a:t>1896年，法国物理学家贝克勒尔（Henri Becquerel）发现了铀的放射性衰变。</a:t>
            </a:r>
            <a:endParaRPr spc="-400" dirty="0"/>
          </a:p>
          <a:p>
            <a:pPr marL="13335">
              <a:lnSpc>
                <a:spcPct val="100000"/>
              </a:lnSpc>
              <a:spcBef>
                <a:spcPts val="35"/>
              </a:spcBef>
            </a:pPr>
            <a:endParaRPr sz="5500">
              <a:latin typeface="Times New Roman" panose="02020603050405020304"/>
              <a:cs typeface="Times New Roman" panose="02020603050405020304"/>
            </a:endParaRPr>
          </a:p>
          <a:p>
            <a:pPr marL="26035">
              <a:lnSpc>
                <a:spcPct val="100000"/>
              </a:lnSpc>
            </a:pPr>
            <a:r>
              <a:rPr spc="-434" dirty="0"/>
              <a:t>1938年</a:t>
            </a:r>
            <a:r>
              <a:rPr lang="zh-CN" spc="-434" dirty="0"/>
              <a:t>，</a:t>
            </a:r>
            <a:r>
              <a:rPr spc="-434" dirty="0"/>
              <a:t>哈恩（O.Hahn</a:t>
            </a:r>
            <a:r>
              <a:rPr lang="zh-CN" spc="-434" dirty="0"/>
              <a:t>）</a:t>
            </a:r>
            <a:r>
              <a:rPr spc="-434" dirty="0"/>
              <a:t>和斯特拉斯曼（F.Strassmann）发现了铀的核裂变现象。自此</a:t>
            </a:r>
            <a:r>
              <a:rPr lang="zh-CN" spc="-434" dirty="0"/>
              <a:t>，</a:t>
            </a:r>
            <a:r>
              <a:rPr spc="-434" dirty="0"/>
              <a:t>铀便变得身价百倍。</a:t>
            </a:r>
            <a:endParaRPr spc="-43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47279" y="1023917"/>
            <a:ext cx="500380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1345" dirty="0">
                <a:latin typeface="Calibri" panose="020F0502020204030204"/>
                <a:cs typeface="Calibri" panose="020F0502020204030204"/>
              </a:rPr>
              <a:t>Ura</a:t>
            </a:r>
            <a:r>
              <a:rPr sz="8250" spc="1590" dirty="0">
                <a:latin typeface="Calibri" panose="020F0502020204030204"/>
                <a:cs typeface="Calibri" panose="020F0502020204030204"/>
              </a:rPr>
              <a:t>n</a:t>
            </a:r>
            <a:r>
              <a:rPr sz="8250" spc="1355" dirty="0">
                <a:latin typeface="Calibri" panose="020F0502020204030204"/>
                <a:cs typeface="Calibri" panose="020F0502020204030204"/>
              </a:rPr>
              <a:t>i</a:t>
            </a:r>
            <a:r>
              <a:rPr sz="8250" spc="1160" dirty="0">
                <a:latin typeface="Calibri" panose="020F0502020204030204"/>
                <a:cs typeface="Calibri" panose="020F0502020204030204"/>
              </a:rPr>
              <a:t>u</a:t>
            </a:r>
            <a:r>
              <a:rPr sz="8250" spc="1750" dirty="0">
                <a:latin typeface="Calibri" panose="020F0502020204030204"/>
                <a:cs typeface="Calibri" panose="020F0502020204030204"/>
              </a:rPr>
              <a:t>m</a:t>
            </a:r>
            <a:endParaRPr sz="825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8209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object 2"/>
          <p:cNvSpPr/>
          <p:nvPr/>
        </p:nvSpPr>
        <p:spPr>
          <a:xfrm>
            <a:off x="11329498" y="1497336"/>
            <a:ext cx="6544303" cy="8313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88546" y="1467463"/>
            <a:ext cx="6628321" cy="838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527" y="1558523"/>
            <a:ext cx="6104453" cy="8191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48283" y="1523160"/>
            <a:ext cx="6181014" cy="826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353598" y="8364008"/>
            <a:ext cx="195262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氢弹</a:t>
            </a:r>
            <a:endParaRPr sz="8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11036" y="8364008"/>
            <a:ext cx="291592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原子弹</a:t>
            </a:r>
            <a:endParaRPr sz="8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69" y="163737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1792" y="1461432"/>
            <a:ext cx="500380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1345" dirty="0">
                <a:latin typeface="Calibri" panose="020F0502020204030204"/>
                <a:cs typeface="Calibri" panose="020F0502020204030204"/>
              </a:rPr>
              <a:t>Ura</a:t>
            </a:r>
            <a:r>
              <a:rPr sz="8250" spc="1590" dirty="0">
                <a:latin typeface="Calibri" panose="020F0502020204030204"/>
                <a:cs typeface="Calibri" panose="020F0502020204030204"/>
              </a:rPr>
              <a:t>n</a:t>
            </a:r>
            <a:r>
              <a:rPr sz="8250" spc="1355" dirty="0">
                <a:latin typeface="Calibri" panose="020F0502020204030204"/>
                <a:cs typeface="Calibri" panose="020F0502020204030204"/>
              </a:rPr>
              <a:t>i</a:t>
            </a:r>
            <a:r>
              <a:rPr sz="8250" spc="1160" dirty="0">
                <a:latin typeface="Calibri" panose="020F0502020204030204"/>
                <a:cs typeface="Calibri" panose="020F0502020204030204"/>
              </a:rPr>
              <a:t>u</a:t>
            </a:r>
            <a:r>
              <a:rPr sz="8250" spc="1750" dirty="0">
                <a:latin typeface="Calibri" panose="020F0502020204030204"/>
                <a:cs typeface="Calibri" panose="020F0502020204030204"/>
              </a:rPr>
              <a:t>m</a:t>
            </a:r>
            <a:endParaRPr sz="82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89720" y="2743372"/>
            <a:ext cx="7601862" cy="7622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48612" y="2708351"/>
            <a:ext cx="7681294" cy="769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27573" y="3703300"/>
            <a:ext cx="8928100" cy="604710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825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最重元素</a:t>
            </a:r>
            <a:endParaRPr sz="8250" spc="-665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60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238U</a:t>
            </a:r>
            <a:r>
              <a:rPr lang="zh-CN" sz="60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60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235U和234U是天然放射性同位素</a:t>
            </a:r>
            <a:r>
              <a:rPr lang="zh-CN" sz="60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60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其相对丰度(原⼦子百分数)分别为99.275%</a:t>
            </a:r>
            <a:r>
              <a:rPr lang="zh-CN" sz="60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60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0.720%和0.005%。</a:t>
            </a:r>
            <a:endParaRPr sz="82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endParaRPr sz="4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4002" y="1426507"/>
            <a:ext cx="500380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1345" dirty="0">
                <a:latin typeface="Calibri" panose="020F0502020204030204"/>
                <a:cs typeface="Calibri" panose="020F0502020204030204"/>
              </a:rPr>
              <a:t>Ura</a:t>
            </a:r>
            <a:r>
              <a:rPr sz="8250" spc="1590" dirty="0">
                <a:latin typeface="Calibri" panose="020F0502020204030204"/>
                <a:cs typeface="Calibri" panose="020F0502020204030204"/>
              </a:rPr>
              <a:t>n</a:t>
            </a:r>
            <a:r>
              <a:rPr sz="8250" spc="1355" dirty="0">
                <a:latin typeface="Calibri" panose="020F0502020204030204"/>
                <a:cs typeface="Calibri" panose="020F0502020204030204"/>
              </a:rPr>
              <a:t>i</a:t>
            </a:r>
            <a:r>
              <a:rPr sz="8250" spc="1160" dirty="0">
                <a:latin typeface="Calibri" panose="020F0502020204030204"/>
                <a:cs typeface="Calibri" panose="020F0502020204030204"/>
              </a:rPr>
              <a:t>u</a:t>
            </a:r>
            <a:r>
              <a:rPr sz="8250" spc="1750" dirty="0">
                <a:latin typeface="Calibri" panose="020F0502020204030204"/>
                <a:cs typeface="Calibri" panose="020F0502020204030204"/>
              </a:rPr>
              <a:t>m</a:t>
            </a:r>
            <a:endParaRPr sz="82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89720" y="2743372"/>
            <a:ext cx="7601862" cy="7622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48612" y="2708350"/>
            <a:ext cx="7681294" cy="769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6640" y="3447415"/>
            <a:ext cx="9410065" cy="671258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8250" spc="-6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地壳里</a:t>
            </a:r>
            <a:endParaRPr sz="8250" spc="-665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8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地壳中铀的平均含量约为百万分之2.5，即平均每吨地壳物质中约含2.5克铀，这比钨、汞、金、银等元素的含量还高，但提取难度太大。地壳的第</a:t>
            </a:r>
            <a:r>
              <a:rPr lang="zh-CN" sz="48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48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层（距地</a:t>
            </a:r>
            <a:r>
              <a:rPr lang="zh-CN" sz="48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表</a:t>
            </a:r>
            <a:r>
              <a:rPr sz="48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20km）内含铀近 1.3×1014吨</a:t>
            </a:r>
            <a:r>
              <a:rPr lang="zh-CN" sz="48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82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ts val="5190"/>
              </a:lnSpc>
              <a:spcBef>
                <a:spcPts val="135"/>
              </a:spcBef>
            </a:pPr>
            <a:endParaRPr sz="3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59" y="146592"/>
            <a:ext cx="10313822" cy="10240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68779" y="2722430"/>
            <a:ext cx="7622804" cy="7643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830539" y="2695520"/>
            <a:ext cx="7699283" cy="770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41157" y="1413807"/>
            <a:ext cx="500380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1345" dirty="0">
                <a:latin typeface="Calibri" panose="020F0502020204030204"/>
                <a:cs typeface="Calibri" panose="020F0502020204030204"/>
              </a:rPr>
              <a:t>Ura</a:t>
            </a:r>
            <a:r>
              <a:rPr sz="8250" spc="1590" dirty="0">
                <a:latin typeface="Calibri" panose="020F0502020204030204"/>
                <a:cs typeface="Calibri" panose="020F0502020204030204"/>
              </a:rPr>
              <a:t>n</a:t>
            </a:r>
            <a:r>
              <a:rPr sz="8250" spc="1355" dirty="0">
                <a:latin typeface="Calibri" panose="020F0502020204030204"/>
                <a:cs typeface="Calibri" panose="020F0502020204030204"/>
              </a:rPr>
              <a:t>i</a:t>
            </a:r>
            <a:r>
              <a:rPr sz="8250" spc="1160" dirty="0">
                <a:latin typeface="Calibri" panose="020F0502020204030204"/>
                <a:cs typeface="Calibri" panose="020F0502020204030204"/>
              </a:rPr>
              <a:t>u</a:t>
            </a:r>
            <a:r>
              <a:rPr sz="8250" spc="1750" dirty="0">
                <a:latin typeface="Calibri" panose="020F0502020204030204"/>
                <a:cs typeface="Calibri" panose="020F0502020204030204"/>
              </a:rPr>
              <a:t>m</a:t>
            </a:r>
            <a:endParaRPr sz="82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7573" y="4106721"/>
            <a:ext cx="8915400" cy="498856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8250" spc="-4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半衰期</a:t>
            </a:r>
            <a:endParaRPr sz="82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2225">
              <a:lnSpc>
                <a:spcPts val="5520"/>
              </a:lnSpc>
              <a:spcBef>
                <a:spcPts val="120"/>
              </a:spcBef>
            </a:pPr>
            <a:r>
              <a:rPr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铀238的半衰期是44.68亿年、铀235的是7亿年。衰变得如此之慢，释放的辐射自然也很少了。</a:t>
            </a:r>
            <a:r>
              <a:rPr lang="zh-CN"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千克的铀238</a:t>
            </a:r>
            <a:r>
              <a:rPr lang="zh-CN"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天的辐射量还不如</a:t>
            </a:r>
            <a:r>
              <a:rPr lang="zh-CN"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395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块夜光表的辐射，所以天然铀矿⽯石是非常安全的。</a:t>
            </a:r>
            <a:endParaRPr sz="395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-480060"/>
            <a:ext cx="6014720" cy="23361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1569</Words>
  <Application>WPS 演示</Application>
  <PresentationFormat>On-screen Show (4:3)</PresentationFormat>
  <Paragraphs>105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Times New Roman</vt:lpstr>
      <vt:lpstr>微软雅黑</vt:lpstr>
      <vt:lpstr>Arial Unicode MS</vt:lpstr>
      <vt:lpstr>Office Theme</vt:lpstr>
      <vt:lpstr>PowerPoint 演示文稿</vt:lpstr>
      <vt:lpstr>PowerPoint 演示文稿</vt:lpstr>
      <vt:lpstr>Uranium</vt:lpstr>
      <vt:lpstr>PowerPoint 演示文稿</vt:lpstr>
      <vt:lpstr>Uranium</vt:lpstr>
      <vt:lpstr>PowerPoint 演示文稿</vt:lpstr>
      <vt:lpstr>Uranium</vt:lpstr>
      <vt:lpstr>Uranium</vt:lpstr>
      <vt:lpstr>Uranium</vt:lpstr>
      <vt:lpstr>Uranium</vt:lpstr>
      <vt:lpstr>自然界：235U浓度0.72％</vt:lpstr>
      <vt:lpstr>原子弹：235U浓度90%以上</vt:lpstr>
      <vt:lpstr>PowerPoint 演示文稿</vt:lpstr>
      <vt:lpstr>PowerPoint 演示文稿</vt:lpstr>
      <vt:lpstr>原子弹</vt:lpstr>
      <vt:lpstr>原子弹</vt:lpstr>
      <vt:lpstr>原子弹</vt:lpstr>
      <vt:lpstr>PowerPoint 演示文稿</vt:lpstr>
      <vt:lpstr>PowerPoint 演示文稿</vt:lpstr>
      <vt:lpstr>PowerPoint 演示文稿</vt:lpstr>
      <vt:lpstr>核电站</vt:lpstr>
      <vt:lpstr>核电站</vt:lpstr>
      <vt:lpstr>核电站</vt:lpstr>
      <vt:lpstr>PowerPoint 演示文稿</vt:lpstr>
      <vt:lpstr>PowerPoint 演示文稿</vt:lpstr>
      <vt:lpstr>香蕉富含钾元素，天然钾当中约有 0.0117%的放射性钾——   钾40，而 钾40的半衰期长达12亿5千万年（地球寿命为 45亿年）。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7</cp:revision>
  <dcterms:created xsi:type="dcterms:W3CDTF">2019-05-10T02:17:00Z</dcterms:created>
  <dcterms:modified xsi:type="dcterms:W3CDTF">2019-05-27T01:10:00Z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