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61" r:id="rId2"/>
    <p:sldId id="271" r:id="rId3"/>
    <p:sldId id="272" r:id="rId4"/>
    <p:sldId id="273" r:id="rId5"/>
    <p:sldId id="274" r:id="rId6"/>
    <p:sldId id="275" r:id="rId7"/>
    <p:sldId id="276" r:id="rId8"/>
    <p:sldId id="277" r:id="rId9"/>
    <p:sldId id="354" r:id="rId10"/>
    <p:sldId id="280" r:id="rId11"/>
    <p:sldId id="283" r:id="rId12"/>
    <p:sldId id="282" r:id="rId13"/>
    <p:sldId id="279" r:id="rId14"/>
    <p:sldId id="284" r:id="rId15"/>
    <p:sldId id="286" r:id="rId16"/>
    <p:sldId id="287" r:id="rId17"/>
    <p:sldId id="288" r:id="rId18"/>
    <p:sldId id="285" r:id="rId19"/>
    <p:sldId id="293" r:id="rId20"/>
    <p:sldId id="292" r:id="rId21"/>
    <p:sldId id="297" r:id="rId22"/>
    <p:sldId id="294" r:id="rId23"/>
    <p:sldId id="290" r:id="rId24"/>
    <p:sldId id="291" r:id="rId25"/>
    <p:sldId id="295" r:id="rId26"/>
    <p:sldId id="296" r:id="rId27"/>
    <p:sldId id="298" r:id="rId28"/>
    <p:sldId id="299" r:id="rId29"/>
    <p:sldId id="351" r:id="rId30"/>
    <p:sldId id="352" r:id="rId31"/>
    <p:sldId id="301" r:id="rId32"/>
    <p:sldId id="309" r:id="rId33"/>
    <p:sldId id="302" r:id="rId34"/>
    <p:sldId id="303" r:id="rId35"/>
    <p:sldId id="304" r:id="rId36"/>
    <p:sldId id="305" r:id="rId37"/>
    <p:sldId id="306" r:id="rId38"/>
    <p:sldId id="307" r:id="rId39"/>
    <p:sldId id="308" r:id="rId40"/>
    <p:sldId id="310" r:id="rId41"/>
    <p:sldId id="311" r:id="rId42"/>
    <p:sldId id="312" r:id="rId43"/>
    <p:sldId id="316" r:id="rId44"/>
    <p:sldId id="317" r:id="rId45"/>
    <p:sldId id="318" r:id="rId46"/>
    <p:sldId id="350" r:id="rId47"/>
    <p:sldId id="326" r:id="rId48"/>
    <p:sldId id="319" r:id="rId49"/>
    <p:sldId id="320" r:id="rId50"/>
    <p:sldId id="321" r:id="rId51"/>
    <p:sldId id="322" r:id="rId52"/>
    <p:sldId id="323" r:id="rId53"/>
    <p:sldId id="324" r:id="rId54"/>
    <p:sldId id="325" r:id="rId55"/>
    <p:sldId id="327" r:id="rId56"/>
    <p:sldId id="328" r:id="rId57"/>
    <p:sldId id="269" r:id="rId58"/>
    <p:sldId id="329" r:id="rId59"/>
    <p:sldId id="330" r:id="rId60"/>
    <p:sldId id="331" r:id="rId61"/>
    <p:sldId id="332" r:id="rId62"/>
    <p:sldId id="333" r:id="rId63"/>
    <p:sldId id="334" r:id="rId64"/>
    <p:sldId id="335" r:id="rId65"/>
    <p:sldId id="336" r:id="rId66"/>
    <p:sldId id="337" r:id="rId67"/>
    <p:sldId id="338" r:id="rId68"/>
    <p:sldId id="343" r:id="rId69"/>
    <p:sldId id="344" r:id="rId70"/>
    <p:sldId id="345" r:id="rId71"/>
    <p:sldId id="346" r:id="rId72"/>
    <p:sldId id="347" r:id="rId73"/>
    <p:sldId id="348" r:id="rId74"/>
    <p:sldId id="262" r:id="rId75"/>
    <p:sldId id="267" r:id="rId76"/>
    <p:sldId id="263" r:id="rId77"/>
  </p:sldIdLst>
  <p:sldSz cx="9144000" cy="5143500" type="screen16x9"/>
  <p:notesSz cx="6858000" cy="9144000"/>
  <p:custDataLst>
    <p:tags r:id="rId79"/>
  </p:custDataLst>
  <p:defaultTextStyle>
    <a:defPPr>
      <a:defRPr lang="zh-CN"/>
    </a:defPPr>
    <a:lvl1pPr algn="l" rtl="0" fontAlgn="base">
      <a:spcBef>
        <a:spcPct val="0"/>
      </a:spcBef>
      <a:spcAft>
        <a:spcPct val="0"/>
      </a:spcAft>
      <a:defRPr kern="1200">
        <a:solidFill>
          <a:schemeClr val="tx1"/>
        </a:solidFill>
        <a:latin typeface="Arial" charset="0"/>
        <a:ea typeface="方正华隶_GBK" pitchFamily="65" charset="-122"/>
        <a:cs typeface="+mn-cs"/>
      </a:defRPr>
    </a:lvl1pPr>
    <a:lvl2pPr marL="457200" algn="l" rtl="0" fontAlgn="base">
      <a:spcBef>
        <a:spcPct val="0"/>
      </a:spcBef>
      <a:spcAft>
        <a:spcPct val="0"/>
      </a:spcAft>
      <a:defRPr kern="1200">
        <a:solidFill>
          <a:schemeClr val="tx1"/>
        </a:solidFill>
        <a:latin typeface="Arial" charset="0"/>
        <a:ea typeface="方正华隶_GBK" pitchFamily="65" charset="-122"/>
        <a:cs typeface="+mn-cs"/>
      </a:defRPr>
    </a:lvl2pPr>
    <a:lvl3pPr marL="914400" algn="l" rtl="0" fontAlgn="base">
      <a:spcBef>
        <a:spcPct val="0"/>
      </a:spcBef>
      <a:spcAft>
        <a:spcPct val="0"/>
      </a:spcAft>
      <a:defRPr kern="1200">
        <a:solidFill>
          <a:schemeClr val="tx1"/>
        </a:solidFill>
        <a:latin typeface="Arial" charset="0"/>
        <a:ea typeface="方正华隶_GBK" pitchFamily="65" charset="-122"/>
        <a:cs typeface="+mn-cs"/>
      </a:defRPr>
    </a:lvl3pPr>
    <a:lvl4pPr marL="1371600" algn="l" rtl="0" fontAlgn="base">
      <a:spcBef>
        <a:spcPct val="0"/>
      </a:spcBef>
      <a:spcAft>
        <a:spcPct val="0"/>
      </a:spcAft>
      <a:defRPr kern="1200">
        <a:solidFill>
          <a:schemeClr val="tx1"/>
        </a:solidFill>
        <a:latin typeface="Arial" charset="0"/>
        <a:ea typeface="方正华隶_GBK" pitchFamily="65" charset="-122"/>
        <a:cs typeface="+mn-cs"/>
      </a:defRPr>
    </a:lvl4pPr>
    <a:lvl5pPr marL="1828800" algn="l" rtl="0" fontAlgn="base">
      <a:spcBef>
        <a:spcPct val="0"/>
      </a:spcBef>
      <a:spcAft>
        <a:spcPct val="0"/>
      </a:spcAft>
      <a:defRPr kern="1200">
        <a:solidFill>
          <a:schemeClr val="tx1"/>
        </a:solidFill>
        <a:latin typeface="Arial" charset="0"/>
        <a:ea typeface="方正华隶_GBK" pitchFamily="65" charset="-122"/>
        <a:cs typeface="+mn-cs"/>
      </a:defRPr>
    </a:lvl5pPr>
    <a:lvl6pPr marL="2286000" algn="l" defTabSz="914400" rtl="0" eaLnBrk="1" latinLnBrk="0" hangingPunct="1">
      <a:defRPr kern="1200">
        <a:solidFill>
          <a:schemeClr val="tx1"/>
        </a:solidFill>
        <a:latin typeface="Arial" charset="0"/>
        <a:ea typeface="方正华隶_GBK" pitchFamily="65" charset="-122"/>
        <a:cs typeface="+mn-cs"/>
      </a:defRPr>
    </a:lvl6pPr>
    <a:lvl7pPr marL="2743200" algn="l" defTabSz="914400" rtl="0" eaLnBrk="1" latinLnBrk="0" hangingPunct="1">
      <a:defRPr kern="1200">
        <a:solidFill>
          <a:schemeClr val="tx1"/>
        </a:solidFill>
        <a:latin typeface="Arial" charset="0"/>
        <a:ea typeface="方正华隶_GBK" pitchFamily="65" charset="-122"/>
        <a:cs typeface="+mn-cs"/>
      </a:defRPr>
    </a:lvl7pPr>
    <a:lvl8pPr marL="3200400" algn="l" defTabSz="914400" rtl="0" eaLnBrk="1" latinLnBrk="0" hangingPunct="1">
      <a:defRPr kern="1200">
        <a:solidFill>
          <a:schemeClr val="tx1"/>
        </a:solidFill>
        <a:latin typeface="Arial" charset="0"/>
        <a:ea typeface="方正华隶_GBK" pitchFamily="65" charset="-122"/>
        <a:cs typeface="+mn-cs"/>
      </a:defRPr>
    </a:lvl8pPr>
    <a:lvl9pPr marL="3657600" algn="l" defTabSz="914400" rtl="0" eaLnBrk="1" latinLnBrk="0" hangingPunct="1">
      <a:defRPr kern="1200">
        <a:solidFill>
          <a:schemeClr val="tx1"/>
        </a:solidFill>
        <a:latin typeface="Arial" charset="0"/>
        <a:ea typeface="方正华隶_GBK" pitchFamily="65" charset="-122"/>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282" y="96"/>
      </p:cViewPr>
      <p:guideLst>
        <p:guide orient="horz"/>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宋体" charset="-122"/>
                <a:cs typeface="+mn-cs"/>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ea typeface="宋体" pitchFamily="2" charset="-122"/>
              </a:defRPr>
            </a:lvl1pPr>
          </a:lstStyle>
          <a:p>
            <a:pPr>
              <a:defRPr/>
            </a:pPr>
            <a:fld id="{4BFB16AF-B355-4B44-B37A-0F3498E4A879}" type="datetimeFigureOut">
              <a:rPr lang="zh-CN" altLang="en-US"/>
              <a:pPr>
                <a:defRPr/>
              </a:pPr>
              <a:t>2015/10/15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宋体" charset="-122"/>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ea typeface="宋体" pitchFamily="2" charset="-122"/>
              </a:defRPr>
            </a:lvl1pPr>
          </a:lstStyle>
          <a:p>
            <a:pPr>
              <a:defRPr/>
            </a:pPr>
            <a:fld id="{01F38F4A-36E6-41E8-ABEC-539CE7155A6F}" type="slidenum">
              <a:rPr lang="zh-CN" altLang="en-US"/>
              <a:pPr>
                <a:defRPr/>
              </a:pPr>
              <a:t>‹#›</a:t>
            </a:fld>
            <a:endParaRPr lang="zh-CN" altLang="en-US"/>
          </a:p>
        </p:txBody>
      </p:sp>
    </p:spTree>
    <p:extLst>
      <p:ext uri="{BB962C8B-B14F-4D97-AF65-F5344CB8AC3E}">
        <p14:creationId xmlns:p14="http://schemas.microsoft.com/office/powerpoint/2010/main" val="28743304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宋体" charset="0"/>
        <a:ea typeface="+mn-ea"/>
        <a:cs typeface="Calibri" charset="0"/>
      </a:defRPr>
    </a:lvl1pPr>
    <a:lvl2pPr marL="457200" algn="l" rtl="0" eaLnBrk="0" fontAlgn="base" hangingPunct="0">
      <a:spcBef>
        <a:spcPct val="30000"/>
      </a:spcBef>
      <a:spcAft>
        <a:spcPct val="0"/>
      </a:spcAft>
      <a:defRPr kumimoji="1" sz="1200" kern="1200">
        <a:solidFill>
          <a:schemeClr val="tx1"/>
        </a:solidFill>
        <a:latin typeface="宋体" charset="0"/>
        <a:ea typeface="Calibri" charset="0"/>
        <a:cs typeface="Calibri" charset="0"/>
      </a:defRPr>
    </a:lvl2pPr>
    <a:lvl3pPr marL="914400" algn="l" rtl="0" eaLnBrk="0" fontAlgn="base" hangingPunct="0">
      <a:spcBef>
        <a:spcPct val="30000"/>
      </a:spcBef>
      <a:spcAft>
        <a:spcPct val="0"/>
      </a:spcAft>
      <a:defRPr kumimoji="1" sz="1200" kern="1200">
        <a:solidFill>
          <a:schemeClr val="tx1"/>
        </a:solidFill>
        <a:latin typeface="宋体" charset="0"/>
        <a:ea typeface="Calibri" charset="0"/>
        <a:cs typeface="Calibri" charset="0"/>
      </a:defRPr>
    </a:lvl3pPr>
    <a:lvl4pPr marL="1371600" algn="l" rtl="0" eaLnBrk="0" fontAlgn="base" hangingPunct="0">
      <a:spcBef>
        <a:spcPct val="30000"/>
      </a:spcBef>
      <a:spcAft>
        <a:spcPct val="0"/>
      </a:spcAft>
      <a:defRPr kumimoji="1" sz="1200" kern="1200">
        <a:solidFill>
          <a:schemeClr val="tx1"/>
        </a:solidFill>
        <a:latin typeface="宋体" charset="0"/>
        <a:ea typeface="Calibri" charset="0"/>
        <a:cs typeface="Calibri" charset="0"/>
      </a:defRPr>
    </a:lvl4pPr>
    <a:lvl5pPr marL="1828800" algn="l" rtl="0" eaLnBrk="0" fontAlgn="base" hangingPunct="0">
      <a:spcBef>
        <a:spcPct val="30000"/>
      </a:spcBef>
      <a:spcAft>
        <a:spcPct val="0"/>
      </a:spcAft>
      <a:defRPr kumimoji="1" sz="1200" kern="1200">
        <a:solidFill>
          <a:schemeClr val="tx1"/>
        </a:solidFill>
        <a:latin typeface="宋体" charset="0"/>
        <a:ea typeface="Calibri" charset="0"/>
        <a:cs typeface="Calibri"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bwMode="auto">
          <a:noFill/>
          <a:ln>
            <a:solidFill>
              <a:srgbClr val="000000"/>
            </a:solidFill>
            <a:miter lim="800000"/>
            <a:headEnd/>
            <a:tailEnd/>
          </a:ln>
        </p:spPr>
      </p:sp>
      <p:sp>
        <p:nvSpPr>
          <p:cNvPr id="87043" name="备注占位符 2"/>
          <p:cNvSpPr>
            <a:spLocks noGrp="1"/>
          </p:cNvSpPr>
          <p:nvPr>
            <p:ph type="body" idx="1"/>
          </p:nvPr>
        </p:nvSpPr>
        <p:spPr bwMode="auto">
          <a:noFill/>
        </p:spPr>
        <p:txBody>
          <a:bodyPr/>
          <a:lstStyle/>
          <a:p>
            <a:pPr eaLnBrk="1" hangingPunct="1">
              <a:spcBef>
                <a:spcPct val="0"/>
              </a:spcBef>
            </a:pPr>
            <a:endParaRPr kumimoji="0" lang="zh-CN" altLang="en-US" smtClean="0">
              <a:latin typeface="宋体" pitchFamily="2" charset="-122"/>
              <a:cs typeface="Calibri" pitchFamily="34" charset="0"/>
            </a:endParaRPr>
          </a:p>
        </p:txBody>
      </p:sp>
      <p:sp>
        <p:nvSpPr>
          <p:cNvPr id="87044" name="灯片编号占位符 3"/>
          <p:cNvSpPr>
            <a:spLocks noGrp="1"/>
          </p:cNvSpPr>
          <p:nvPr>
            <p:ph type="sldNum" sz="quarter" idx="5"/>
          </p:nvPr>
        </p:nvSpPr>
        <p:spPr bwMode="auto">
          <a:noFill/>
          <a:ln>
            <a:miter lim="800000"/>
            <a:headEnd/>
            <a:tailEnd/>
          </a:ln>
        </p:spPr>
        <p:txBody>
          <a:bodyPr/>
          <a:lstStyle/>
          <a:p>
            <a:fld id="{C6DB2C91-9BD2-4995-A308-1E6D055551E4}" type="slidenum">
              <a:rPr lang="zh-CN" altLang="en-US" smtClean="0">
                <a:latin typeface="Arial" charset="0"/>
              </a:rPr>
              <a:pPr/>
              <a:t>1</a:t>
            </a:fld>
            <a:endParaRPr lang="en-US" altLang="zh-CN" smtClean="0">
              <a:latin typeface="Arial" charset="0"/>
            </a:endParaRPr>
          </a:p>
        </p:txBody>
      </p:sp>
    </p:spTree>
    <p:extLst>
      <p:ext uri="{BB962C8B-B14F-4D97-AF65-F5344CB8AC3E}">
        <p14:creationId xmlns:p14="http://schemas.microsoft.com/office/powerpoint/2010/main" val="2806359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bwMode="auto">
          <a:noFill/>
          <a:ln>
            <a:solidFill>
              <a:srgbClr val="000000"/>
            </a:solidFill>
            <a:miter lim="800000"/>
            <a:headEnd/>
            <a:tailEnd/>
          </a:ln>
        </p:spPr>
      </p:sp>
      <p:sp>
        <p:nvSpPr>
          <p:cNvPr id="88067" name="备注占位符 2"/>
          <p:cNvSpPr>
            <a:spLocks noGrp="1"/>
          </p:cNvSpPr>
          <p:nvPr>
            <p:ph type="body" idx="1"/>
          </p:nvPr>
        </p:nvSpPr>
        <p:spPr bwMode="auto">
          <a:noFill/>
        </p:spPr>
        <p:txBody>
          <a:bodyPr/>
          <a:lstStyle/>
          <a:p>
            <a:pPr eaLnBrk="1" hangingPunct="1">
              <a:spcBef>
                <a:spcPct val="0"/>
              </a:spcBef>
            </a:pPr>
            <a:endParaRPr kumimoji="0" lang="zh-CN" altLang="en-US" smtClean="0">
              <a:latin typeface="宋体" pitchFamily="2" charset="-122"/>
              <a:cs typeface="Calibri" pitchFamily="34" charset="0"/>
            </a:endParaRPr>
          </a:p>
        </p:txBody>
      </p:sp>
      <p:sp>
        <p:nvSpPr>
          <p:cNvPr id="88068" name="灯片编号占位符 3"/>
          <p:cNvSpPr>
            <a:spLocks noGrp="1"/>
          </p:cNvSpPr>
          <p:nvPr>
            <p:ph type="sldNum" sz="quarter" idx="5"/>
          </p:nvPr>
        </p:nvSpPr>
        <p:spPr bwMode="auto">
          <a:noFill/>
          <a:ln>
            <a:miter lim="800000"/>
            <a:headEnd/>
            <a:tailEnd/>
          </a:ln>
        </p:spPr>
        <p:txBody>
          <a:bodyPr/>
          <a:lstStyle/>
          <a:p>
            <a:fld id="{B71075C9-5AEE-483F-91F0-5F610110B7CE}" type="slidenum">
              <a:rPr lang="zh-CN" altLang="en-US" smtClean="0">
                <a:latin typeface="Arial" charset="0"/>
              </a:rPr>
              <a:pPr/>
              <a:t>74</a:t>
            </a:fld>
            <a:endParaRPr lang="en-US" altLang="zh-CN" smtClean="0">
              <a:latin typeface="Arial" charset="0"/>
            </a:endParaRPr>
          </a:p>
        </p:txBody>
      </p:sp>
    </p:spTree>
    <p:extLst>
      <p:ext uri="{BB962C8B-B14F-4D97-AF65-F5344CB8AC3E}">
        <p14:creationId xmlns:p14="http://schemas.microsoft.com/office/powerpoint/2010/main" val="1526583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TextEdit="1"/>
          </p:cNvSpPr>
          <p:nvPr>
            <p:ph type="sldImg"/>
          </p:nvPr>
        </p:nvSpPr>
        <p:spPr bwMode="auto">
          <a:noFill/>
          <a:ln>
            <a:solidFill>
              <a:srgbClr val="000000"/>
            </a:solidFill>
            <a:miter lim="800000"/>
            <a:headEnd/>
            <a:tailEnd/>
          </a:ln>
        </p:spPr>
      </p:sp>
      <p:sp>
        <p:nvSpPr>
          <p:cNvPr id="89091" name="备注占位符 2"/>
          <p:cNvSpPr>
            <a:spLocks noGrp="1"/>
          </p:cNvSpPr>
          <p:nvPr>
            <p:ph type="body" idx="1"/>
          </p:nvPr>
        </p:nvSpPr>
        <p:spPr bwMode="auto">
          <a:noFill/>
        </p:spPr>
        <p:txBody>
          <a:bodyPr/>
          <a:lstStyle/>
          <a:p>
            <a:pPr eaLnBrk="1" hangingPunct="1">
              <a:spcBef>
                <a:spcPct val="0"/>
              </a:spcBef>
            </a:pPr>
            <a:endParaRPr kumimoji="0" lang="zh-CN" altLang="en-US" smtClean="0">
              <a:latin typeface="宋体" pitchFamily="2" charset="-122"/>
              <a:cs typeface="Calibri" pitchFamily="34" charset="0"/>
            </a:endParaRPr>
          </a:p>
        </p:txBody>
      </p:sp>
      <p:sp>
        <p:nvSpPr>
          <p:cNvPr id="89092"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1E1F958-7780-4EEE-B5F0-DCFC0C37AB11}" type="slidenum">
              <a:rPr lang="zh-CN" altLang="en-US" sz="1200">
                <a:ea typeface="宋体" pitchFamily="2" charset="-122"/>
              </a:rPr>
              <a:pPr algn="r"/>
              <a:t>75</a:t>
            </a:fld>
            <a:endParaRPr lang="en-US" altLang="zh-CN" sz="1200">
              <a:ea typeface="宋体" pitchFamily="2" charset="-122"/>
            </a:endParaRPr>
          </a:p>
        </p:txBody>
      </p:sp>
    </p:spTree>
    <p:extLst>
      <p:ext uri="{BB962C8B-B14F-4D97-AF65-F5344CB8AC3E}">
        <p14:creationId xmlns:p14="http://schemas.microsoft.com/office/powerpoint/2010/main" val="1981233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bwMode="auto">
          <a:noFill/>
          <a:ln>
            <a:solidFill>
              <a:srgbClr val="000000"/>
            </a:solidFill>
            <a:miter lim="800000"/>
            <a:headEnd/>
            <a:tailEnd/>
          </a:ln>
        </p:spPr>
      </p:sp>
      <p:sp>
        <p:nvSpPr>
          <p:cNvPr id="90115" name="备注占位符 2"/>
          <p:cNvSpPr>
            <a:spLocks noGrp="1"/>
          </p:cNvSpPr>
          <p:nvPr>
            <p:ph type="body" idx="1"/>
          </p:nvPr>
        </p:nvSpPr>
        <p:spPr bwMode="auto">
          <a:noFill/>
        </p:spPr>
        <p:txBody>
          <a:bodyPr/>
          <a:lstStyle/>
          <a:p>
            <a:pPr eaLnBrk="1" hangingPunct="1">
              <a:spcBef>
                <a:spcPct val="0"/>
              </a:spcBef>
            </a:pPr>
            <a:endParaRPr kumimoji="0" lang="zh-CN" altLang="en-US" smtClean="0">
              <a:latin typeface="宋体" pitchFamily="2" charset="-122"/>
              <a:cs typeface="Calibri" pitchFamily="34" charset="0"/>
            </a:endParaRPr>
          </a:p>
        </p:txBody>
      </p:sp>
      <p:sp>
        <p:nvSpPr>
          <p:cNvPr id="90116" name="灯片编号占位符 3"/>
          <p:cNvSpPr>
            <a:spLocks noGrp="1"/>
          </p:cNvSpPr>
          <p:nvPr>
            <p:ph type="sldNum" sz="quarter" idx="5"/>
          </p:nvPr>
        </p:nvSpPr>
        <p:spPr bwMode="auto">
          <a:noFill/>
          <a:ln>
            <a:miter lim="800000"/>
            <a:headEnd/>
            <a:tailEnd/>
          </a:ln>
        </p:spPr>
        <p:txBody>
          <a:bodyPr/>
          <a:lstStyle/>
          <a:p>
            <a:fld id="{4821CFA2-1CE4-4EA3-8359-7617E027C622}" type="slidenum">
              <a:rPr lang="zh-CN" altLang="en-US" smtClean="0">
                <a:latin typeface="Arial" charset="0"/>
              </a:rPr>
              <a:pPr/>
              <a:t>76</a:t>
            </a:fld>
            <a:endParaRPr lang="en-US" altLang="zh-CN" smtClean="0">
              <a:latin typeface="Arial" charset="0"/>
            </a:endParaRPr>
          </a:p>
        </p:txBody>
      </p:sp>
    </p:spTree>
    <p:extLst>
      <p:ext uri="{BB962C8B-B14F-4D97-AF65-F5344CB8AC3E}">
        <p14:creationId xmlns:p14="http://schemas.microsoft.com/office/powerpoint/2010/main" val="3780391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266B75CC-F182-48BD-8B20-13374CD8B962}" type="datetimeFigureOut">
              <a:rPr lang="zh-CN" altLang="en-US"/>
              <a:pPr>
                <a:defRPr/>
              </a:pPr>
              <a:t>2015/10/15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6CDD03C-5891-43EE-A39D-B06BAA26F099}"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528A91A-E96E-403C-85EA-24A9F566799E}" type="datetimeFigureOut">
              <a:rPr lang="zh-CN" altLang="en-US"/>
              <a:pPr>
                <a:defRPr/>
              </a:pPr>
              <a:t>2015/10/15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F59E000-50BC-412B-AB3C-6B03D54E5531}"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D6003E2-D45A-4E4E-BB05-C1C74EE6D794}" type="datetimeFigureOut">
              <a:rPr lang="zh-CN" altLang="en-US"/>
              <a:pPr>
                <a:defRPr/>
              </a:pPr>
              <a:t>2015/10/15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20D11D5-A6D1-4C1C-A67A-1BB70CED92F2}"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E65A4A9D-032A-41EC-85E5-C6DC75E56BB5}" type="datetimeFigureOut">
              <a:rPr lang="zh-CN" altLang="en-US"/>
              <a:pPr>
                <a:defRPr/>
              </a:pPr>
              <a:t>2015/10/15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0954D77-02A3-43CF-A36B-EFFDB64BA2C7}" type="slidenum">
              <a:rPr lang="zh-CN" altLang="en-US"/>
              <a:pPr>
                <a:defRPr/>
              </a:pPr>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7381" y="33337"/>
            <a:ext cx="2036619" cy="7542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4DB616FB-989A-440C-ABAD-76C288399F02}" type="datetimeFigureOut">
              <a:rPr lang="zh-CN" altLang="en-US"/>
              <a:pPr>
                <a:defRPr/>
              </a:pPr>
              <a:t>2015/10/15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AA07EE-49B0-4014-9649-765DF9BC509C}"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26814686-F44B-4C0B-AE32-C6B989239DA4}" type="datetimeFigureOut">
              <a:rPr lang="zh-CN" altLang="en-US"/>
              <a:pPr>
                <a:defRPr/>
              </a:pPr>
              <a:t>2015/10/15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2936A6B-C18A-473F-A5CF-141033EBA321}"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1D1FFC7F-F5BA-446B-B6A9-BE618A5C68DA}" type="datetimeFigureOut">
              <a:rPr lang="zh-CN" altLang="en-US"/>
              <a:pPr>
                <a:defRPr/>
              </a:pPr>
              <a:t>2015/10/15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213512BC-0A48-468C-AC41-16F407B515A6}"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F1033186-2648-4543-AA8E-7006AA96784D}" type="datetimeFigureOut">
              <a:rPr lang="zh-CN" altLang="en-US"/>
              <a:pPr>
                <a:defRPr/>
              </a:pPr>
              <a:t>2015/10/15</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F79495F9-B93D-428F-A6AC-18570BAA9A15}"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5AC24E7-5611-4791-BB93-0172AC9241E8}" type="datetimeFigureOut">
              <a:rPr lang="zh-CN" altLang="en-US"/>
              <a:pPr>
                <a:defRPr/>
              </a:pPr>
              <a:t>2015/10/15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C99B5C3-E1B2-405D-A165-24E2946E3E00}"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FBBC1A1-128F-43E6-9576-E7D4B97A60CB}" type="datetimeFigureOut">
              <a:rPr lang="zh-CN" altLang="en-US"/>
              <a:pPr>
                <a:defRPr/>
              </a:pPr>
              <a:t>2015/10/15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D8AE469-3426-4FE3-8CB0-191874561EDF}"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4B76E4F-79DA-4226-98B5-0BDA80C9D6C8}" type="datetimeFigureOut">
              <a:rPr lang="zh-CN" altLang="en-US"/>
              <a:pPr>
                <a:defRPr/>
              </a:pPr>
              <a:t>2015/10/15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1B93768-1DAD-4586-95A9-3AD48B19E3FF}"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宋体" pitchFamily="2" charset="-122"/>
                <a:ea typeface="宋体" pitchFamily="2" charset="-122"/>
              </a:defRPr>
            </a:lvl1pPr>
          </a:lstStyle>
          <a:p>
            <a:pPr>
              <a:defRPr/>
            </a:pPr>
            <a:fld id="{32365025-29D0-4885-9592-E4AE9EF4085D}" type="datetimeFigureOut">
              <a:rPr lang="zh-CN" altLang="en-US"/>
              <a:pPr>
                <a:defRPr/>
              </a:pPr>
              <a:t>2015/10/15</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宋体" pitchFamily="2" charset="-122"/>
                <a:ea typeface="宋体" pitchFamily="2" charset="-122"/>
              </a:defRPr>
            </a:lvl1pPr>
          </a:lstStyle>
          <a:p>
            <a:pPr>
              <a:defRPr/>
            </a:pPr>
            <a:fld id="{644758B9-9B67-4678-8A79-C57944BE85A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kumimoji="1" sz="4400" kern="1200">
          <a:solidFill>
            <a:schemeClr val="tx1"/>
          </a:solidFill>
          <a:latin typeface="宋体" charset="0"/>
          <a:ea typeface="+mj-ea"/>
          <a:cs typeface="Calibri" charset="0"/>
        </a:defRPr>
      </a:lvl1pPr>
      <a:lvl2pPr algn="ctr" rtl="0" eaLnBrk="0" fontAlgn="base" hangingPunct="0">
        <a:spcBef>
          <a:spcPct val="0"/>
        </a:spcBef>
        <a:spcAft>
          <a:spcPct val="0"/>
        </a:spcAft>
        <a:defRPr kumimoji="1" sz="4400">
          <a:solidFill>
            <a:schemeClr val="tx1"/>
          </a:solidFill>
          <a:latin typeface="宋体" charset="0"/>
          <a:ea typeface="宋体" pitchFamily="2" charset="-122"/>
          <a:cs typeface="Calibri" charset="0"/>
        </a:defRPr>
      </a:lvl2pPr>
      <a:lvl3pPr algn="ctr" rtl="0" eaLnBrk="0" fontAlgn="base" hangingPunct="0">
        <a:spcBef>
          <a:spcPct val="0"/>
        </a:spcBef>
        <a:spcAft>
          <a:spcPct val="0"/>
        </a:spcAft>
        <a:defRPr kumimoji="1" sz="4400">
          <a:solidFill>
            <a:schemeClr val="tx1"/>
          </a:solidFill>
          <a:latin typeface="宋体" charset="0"/>
          <a:ea typeface="宋体" pitchFamily="2" charset="-122"/>
          <a:cs typeface="Calibri" charset="0"/>
        </a:defRPr>
      </a:lvl3pPr>
      <a:lvl4pPr algn="ctr" rtl="0" eaLnBrk="0" fontAlgn="base" hangingPunct="0">
        <a:spcBef>
          <a:spcPct val="0"/>
        </a:spcBef>
        <a:spcAft>
          <a:spcPct val="0"/>
        </a:spcAft>
        <a:defRPr kumimoji="1" sz="4400">
          <a:solidFill>
            <a:schemeClr val="tx1"/>
          </a:solidFill>
          <a:latin typeface="宋体" charset="0"/>
          <a:ea typeface="宋体" pitchFamily="2" charset="-122"/>
          <a:cs typeface="Calibri" charset="0"/>
        </a:defRPr>
      </a:lvl4pPr>
      <a:lvl5pPr algn="ctr" rtl="0" eaLnBrk="0" fontAlgn="base" hangingPunct="0">
        <a:spcBef>
          <a:spcPct val="0"/>
        </a:spcBef>
        <a:spcAft>
          <a:spcPct val="0"/>
        </a:spcAft>
        <a:defRPr kumimoji="1" sz="4400">
          <a:solidFill>
            <a:schemeClr val="tx1"/>
          </a:solidFill>
          <a:latin typeface="宋体" charset="0"/>
          <a:ea typeface="宋体" pitchFamily="2" charset="-122"/>
          <a:cs typeface="Calibri"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宋体" charset="0"/>
          <a:ea typeface="+mn-ea"/>
          <a:cs typeface="Calibri" charset="0"/>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宋体" charset="0"/>
          <a:ea typeface="Calibri" charset="0"/>
          <a:cs typeface="Calibri" charset="0"/>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宋体" charset="0"/>
          <a:ea typeface="Calibri" charset="0"/>
          <a:cs typeface="Calibri" charset="0"/>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宋体" charset="0"/>
          <a:ea typeface="Calibri" charset="0"/>
          <a:cs typeface="Calibri" charset="0"/>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宋体" charset="0"/>
          <a:ea typeface="Calibri" charset="0"/>
          <a:cs typeface="Calibri"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png"/><Relationship Id="rId4" Type="http://schemas.openxmlformats.org/officeDocument/2006/relationships/image" Target="../media/image13.png"/><Relationship Id="rId9" Type="http://schemas.openxmlformats.org/officeDocument/2006/relationships/image" Target="../media/image18.png"/></Relationships>
</file>

<file path=ppt/slides/_rels/slide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8.png"/></Relationships>
</file>

<file path=ppt/slides/_rels/slide7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6" descr="3.png"/>
          <p:cNvPicPr>
            <a:picLocks noChangeAspect="1"/>
          </p:cNvPicPr>
          <p:nvPr/>
        </p:nvPicPr>
        <p:blipFill>
          <a:blip r:embed="rId3" cstate="print"/>
          <a:srcRect/>
          <a:stretch>
            <a:fillRect/>
          </a:stretch>
        </p:blipFill>
        <p:spPr bwMode="auto">
          <a:xfrm>
            <a:off x="0" y="-15341"/>
            <a:ext cx="9140825" cy="5143500"/>
          </a:xfrm>
          <a:prstGeom prst="rect">
            <a:avLst/>
          </a:prstGeom>
          <a:noFill/>
          <a:ln w="9525">
            <a:noFill/>
            <a:miter lim="800000"/>
            <a:headEnd/>
            <a:tailEnd/>
          </a:ln>
        </p:spPr>
      </p:pic>
      <p:pic>
        <p:nvPicPr>
          <p:cNvPr id="2051" name="图片 1" descr="32.png"/>
          <p:cNvPicPr>
            <a:picLocks noChangeAspect="1"/>
          </p:cNvPicPr>
          <p:nvPr/>
        </p:nvPicPr>
        <p:blipFill>
          <a:blip r:embed="rId4" cstate="print"/>
          <a:srcRect/>
          <a:stretch>
            <a:fillRect/>
          </a:stretch>
        </p:blipFill>
        <p:spPr bwMode="auto">
          <a:xfrm>
            <a:off x="6281738" y="1084263"/>
            <a:ext cx="1789112" cy="2790825"/>
          </a:xfrm>
          <a:prstGeom prst="rect">
            <a:avLst/>
          </a:prstGeom>
          <a:noFill/>
          <a:ln w="9525">
            <a:noFill/>
            <a:miter lim="800000"/>
            <a:headEnd/>
            <a:tailEnd/>
          </a:ln>
        </p:spPr>
      </p:pic>
      <p:pic>
        <p:nvPicPr>
          <p:cNvPr id="20" name="图片 10" descr="8.png"/>
          <p:cNvPicPr>
            <a:picLocks noChangeAspect="1"/>
          </p:cNvPicPr>
          <p:nvPr/>
        </p:nvPicPr>
        <p:blipFill>
          <a:blip r:embed="rId5" cstate="print"/>
          <a:srcRect/>
          <a:stretch>
            <a:fillRect/>
          </a:stretch>
        </p:blipFill>
        <p:spPr bwMode="auto">
          <a:xfrm>
            <a:off x="1531938" y="4167188"/>
            <a:ext cx="596900" cy="647700"/>
          </a:xfrm>
          <a:prstGeom prst="rect">
            <a:avLst/>
          </a:prstGeom>
          <a:noFill/>
          <a:ln w="9525">
            <a:noFill/>
            <a:miter lim="800000"/>
            <a:headEnd/>
            <a:tailEnd/>
          </a:ln>
        </p:spPr>
      </p:pic>
      <p:pic>
        <p:nvPicPr>
          <p:cNvPr id="21" name="图片 11" descr="9.png"/>
          <p:cNvPicPr>
            <a:picLocks noChangeAspect="1"/>
          </p:cNvPicPr>
          <p:nvPr/>
        </p:nvPicPr>
        <p:blipFill>
          <a:blip r:embed="rId6" cstate="print"/>
          <a:srcRect/>
          <a:stretch>
            <a:fillRect/>
          </a:stretch>
        </p:blipFill>
        <p:spPr bwMode="auto">
          <a:xfrm>
            <a:off x="166688" y="971550"/>
            <a:ext cx="542925" cy="536575"/>
          </a:xfrm>
          <a:prstGeom prst="rect">
            <a:avLst/>
          </a:prstGeom>
          <a:noFill/>
          <a:ln w="9525">
            <a:noFill/>
            <a:miter lim="800000"/>
            <a:headEnd/>
            <a:tailEnd/>
          </a:ln>
        </p:spPr>
      </p:pic>
      <p:sp>
        <p:nvSpPr>
          <p:cNvPr id="2054" name="标题 7"/>
          <p:cNvSpPr>
            <a:spLocks noGrp="1"/>
          </p:cNvSpPr>
          <p:nvPr>
            <p:ph type="ctrTitle"/>
          </p:nvPr>
        </p:nvSpPr>
        <p:spPr>
          <a:xfrm>
            <a:off x="685800" y="1598613"/>
            <a:ext cx="7772400" cy="1101725"/>
          </a:xfrm>
        </p:spPr>
        <p:txBody>
          <a:bodyPr/>
          <a:lstStyle/>
          <a:p>
            <a:r>
              <a:rPr lang="zh-CN" altLang="en-US" dirty="0" smtClean="0">
                <a:solidFill>
                  <a:srgbClr val="FF0000"/>
                </a:solidFill>
                <a:latin typeface="汉仪篆书繁" pitchFamily="49" charset="-122"/>
                <a:ea typeface="汉仪篆书繁" pitchFamily="49" charset="-122"/>
                <a:cs typeface="Calibri" pitchFamily="34" charset="0"/>
              </a:rPr>
              <a:t>爱我中华</a:t>
            </a:r>
          </a:p>
        </p:txBody>
      </p:sp>
      <p:sp>
        <p:nvSpPr>
          <p:cNvPr id="2055" name="副标题 8"/>
          <p:cNvSpPr>
            <a:spLocks noGrp="1"/>
          </p:cNvSpPr>
          <p:nvPr>
            <p:ph type="subTitle" idx="1"/>
          </p:nvPr>
        </p:nvSpPr>
        <p:spPr/>
        <p:txBody>
          <a:bodyPr/>
          <a:lstStyle/>
          <a:p>
            <a:r>
              <a:rPr lang="zh-CN" altLang="en-US" dirty="0" smtClean="0">
                <a:solidFill>
                  <a:srgbClr val="FF0000"/>
                </a:solidFill>
                <a:latin typeface="迷你简启体" pitchFamily="65" charset="-122"/>
                <a:ea typeface="迷你简启体" pitchFamily="65" charset="-122"/>
                <a:cs typeface="Calibri" pitchFamily="34" charset="0"/>
              </a:rPr>
              <a:t>田南池</a:t>
            </a:r>
          </a:p>
        </p:txBody>
      </p:sp>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2540" y="45093"/>
            <a:ext cx="2036619" cy="754213"/>
          </a:xfrm>
          <a:prstGeom prst="rect">
            <a:avLst/>
          </a:prstGeom>
        </p:spPr>
      </p:pic>
    </p:spTree>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0.11754 0.04385 C 0.09896 -0.00402 0.08056 -0.05189 0.10747 -0.09203 C 0.13455 -0.13218 0.18386 -0.22607 0.28021 -0.19735 C 0.37657 -0.16832 0.61198 0.12693 0.68542 0.07999 C 0.75886 0.03335 0.69896 -0.35887 0.72101 -0.47746 C 0.74306 -0.59574 0.79462 -0.63157 0.81754 -0.63126 C 0.84046 -0.63064 0.84931 -0.5525 0.85816 -0.47437 " pathEditMode="relative" rAng="0" ptsTypes="aaaaaaA">
                                      <p:cBhvr>
                                        <p:cTn id="6" dur="2000" fill="hold"/>
                                        <p:tgtEl>
                                          <p:spTgt spid="20"/>
                                        </p:tgtEl>
                                        <p:attrNameLst>
                                          <p:attrName>ppt_x</p:attrName>
                                          <p:attrName>ppt_y</p:attrName>
                                        </p:attrNameLst>
                                      </p:cBhvr>
                                      <p:rCtr x="35200" y="-29600"/>
                                    </p:animMotion>
                                  </p:childTnLst>
                                </p:cTn>
                              </p:par>
                              <p:par>
                                <p:cTn id="7" presetID="0" presetClass="path" presetSubtype="0" accel="50000" decel="50000" fill="hold" nodeType="withEffect">
                                  <p:stCondLst>
                                    <p:cond delay="0"/>
                                  </p:stCondLst>
                                  <p:childTnLst>
                                    <p:animMotion origin="layout" path="M 0.19739 -0.02747 C 0.27083 0.15869 0.34444 0.34455 0.36701 0.31615 C 0.38958 0.28744 0.28368 -0.15683 0.33298 -0.19882 C 0.38229 -0.24112 0.5533 0.04539 0.66354 0.06268 C 0.77378 0.08028 0.88385 -0.00679 0.99409 -0.09385 " pathEditMode="relative" rAng="0" ptsTypes="aaaaA">
                                      <p:cBhvr>
                                        <p:cTn id="8" dur="2000" fill="hold"/>
                                        <p:tgtEl>
                                          <p:spTgt spid="21"/>
                                        </p:tgtEl>
                                        <p:attrNameLst>
                                          <p:attrName>ppt_x</p:attrName>
                                          <p:attrName>ppt_y</p:attrName>
                                        </p:attrNameLst>
                                      </p:cBhvr>
                                      <p:rCtr x="39800" y="7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12291" name="Rectangle 3"/>
          <p:cNvSpPr>
            <a:spLocks noGrp="1"/>
          </p:cNvSpPr>
          <p:nvPr>
            <p:ph type="body" idx="1"/>
          </p:nvPr>
        </p:nvSpPr>
        <p:spPr>
          <a:xfrm>
            <a:off x="457200" y="965200"/>
            <a:ext cx="8229600" cy="3898900"/>
          </a:xfrm>
        </p:spPr>
        <p:txBody>
          <a:bodyPr/>
          <a:lstStyle/>
          <a:p>
            <a:r>
              <a:rPr lang="zh-CN" altLang="en-US" smtClean="0">
                <a:latin typeface="迷你简启体" pitchFamily="65" charset="-122"/>
                <a:ea typeface="迷你简启体" pitchFamily="65" charset="-122"/>
                <a:cs typeface="Calibri" pitchFamily="34" charset="0"/>
              </a:rPr>
              <a:t>继续提问</a:t>
            </a:r>
            <a:endParaRPr lang="en-US" altLang="zh-CN" smtClean="0">
              <a:latin typeface="迷你简启体" pitchFamily="65" charset="-122"/>
              <a:ea typeface="迷你简启体" pitchFamily="65" charset="-122"/>
              <a:cs typeface="Calibri" pitchFamily="34" charset="0"/>
            </a:endParaRPr>
          </a:p>
          <a:p>
            <a:r>
              <a:rPr lang="zh-CN" altLang="en-US" smtClean="0">
                <a:latin typeface="迷你简启体" pitchFamily="65" charset="-122"/>
                <a:ea typeface="迷你简启体" pitchFamily="65" charset="-122"/>
                <a:cs typeface="Calibri" pitchFamily="34" charset="0"/>
              </a:rPr>
              <a:t>中国文化的核心组成是什么？</a:t>
            </a:r>
            <a:endParaRPr lang="en-US" altLang="zh-CN" smtClean="0">
              <a:latin typeface="迷你简启体" pitchFamily="65" charset="-122"/>
              <a:ea typeface="迷你简启体" pitchFamily="65" charset="-122"/>
              <a:cs typeface="Calibri" pitchFamily="34" charset="0"/>
            </a:endParaRPr>
          </a:p>
          <a:p>
            <a:r>
              <a:rPr lang="zh-CN" altLang="en-US" smtClean="0">
                <a:latin typeface="迷你简启体" pitchFamily="65" charset="-122"/>
                <a:ea typeface="迷你简启体" pitchFamily="65" charset="-122"/>
                <a:cs typeface="Calibri" pitchFamily="34" charset="0"/>
              </a:rPr>
              <a:t>我们现在经常可以在电视上看到一些类似</a:t>
            </a:r>
            <a:r>
              <a:rPr lang="en-US" altLang="zh-CN" smtClean="0">
                <a:latin typeface="迷你简启体" pitchFamily="65" charset="-122"/>
                <a:ea typeface="迷你简启体" pitchFamily="65" charset="-122"/>
                <a:cs typeface="Calibri" pitchFamily="34" charset="0"/>
              </a:rPr>
              <a:t>“</a:t>
            </a:r>
            <a:r>
              <a:rPr lang="zh-CN" altLang="en-US" smtClean="0">
                <a:latin typeface="迷你简启体" pitchFamily="65" charset="-122"/>
                <a:ea typeface="迷你简启体" pitchFamily="65" charset="-122"/>
                <a:cs typeface="Calibri" pitchFamily="34" charset="0"/>
              </a:rPr>
              <a:t>成语大赛</a:t>
            </a:r>
            <a:r>
              <a:rPr lang="en-US" altLang="zh-CN" smtClean="0">
                <a:latin typeface="迷你简启体" pitchFamily="65" charset="-122"/>
                <a:ea typeface="迷你简启体" pitchFamily="65" charset="-122"/>
                <a:cs typeface="Calibri" pitchFamily="34" charset="0"/>
              </a:rPr>
              <a:t>”/“</a:t>
            </a:r>
            <a:r>
              <a:rPr lang="zh-CN" altLang="en-US" smtClean="0">
                <a:latin typeface="迷你简启体" pitchFamily="65" charset="-122"/>
                <a:ea typeface="迷你简启体" pitchFamily="65" charset="-122"/>
                <a:cs typeface="Calibri" pitchFamily="34" charset="0"/>
              </a:rPr>
              <a:t>写字大赛</a:t>
            </a:r>
            <a:r>
              <a:rPr lang="en-US" altLang="zh-CN" smtClean="0">
                <a:latin typeface="迷你简启体" pitchFamily="65" charset="-122"/>
                <a:ea typeface="迷你简启体" pitchFamily="65" charset="-122"/>
                <a:cs typeface="Calibri" pitchFamily="34" charset="0"/>
              </a:rPr>
              <a:t>”</a:t>
            </a:r>
            <a:r>
              <a:rPr lang="zh-CN" altLang="en-US" smtClean="0">
                <a:latin typeface="迷你简启体" pitchFamily="65" charset="-122"/>
                <a:ea typeface="迷你简启体" pitchFamily="65" charset="-122"/>
                <a:cs typeface="Calibri" pitchFamily="34" charset="0"/>
              </a:rPr>
              <a:t>之类的节目，似乎这就是提倡与发扬传统文化了，我很不以为然，这些仍然属于文化的浅层次。</a:t>
            </a:r>
            <a:endParaRPr lang="en-US" altLang="zh-CN" smtClean="0">
              <a:latin typeface="迷你简启体" pitchFamily="65" charset="-122"/>
              <a:ea typeface="迷你简启体" pitchFamily="65" charset="-122"/>
              <a:cs typeface="Calibri" pitchFamily="34" charset="0"/>
            </a:endParaRPr>
          </a:p>
          <a:p>
            <a:endParaRPr lang="zh-CN" altLang="en-US" smtClean="0">
              <a:latin typeface="迷你简启体" pitchFamily="65" charset="-122"/>
              <a:ea typeface="迷你简启体" pitchFamily="65" charset="-122"/>
              <a:cs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13315" name="内容占位符 2"/>
          <p:cNvSpPr>
            <a:spLocks noGrp="1"/>
          </p:cNvSpPr>
          <p:nvPr>
            <p:ph idx="1"/>
          </p:nvPr>
        </p:nvSpPr>
        <p:spPr/>
        <p:txBody>
          <a:bodyPr/>
          <a:lstStyle/>
          <a:p>
            <a:r>
              <a:rPr lang="zh-CN" altLang="en-US" smtClean="0">
                <a:latin typeface="迷你简启体" pitchFamily="65" charset="-122"/>
                <a:ea typeface="迷你简启体" pitchFamily="65" charset="-122"/>
                <a:cs typeface="Calibri" pitchFamily="34" charset="0"/>
              </a:rPr>
              <a:t>不能认为有了相关的人文知识，就是一个中国人了。知识，甚至能力其实是外在的，德国法西斯头子有不少都极有修养，据说希特勒弹得一手好钢琴，有的纳粹头子甚至具有博士学位，但这并没有阻止他们成为全人类的公敌。知识必须内化为素质这里有一个核心价值观的问题。</a:t>
            </a:r>
            <a:endParaRPr lang="en-US" altLang="zh-CN" smtClean="0">
              <a:latin typeface="迷你简启体" pitchFamily="65" charset="-122"/>
              <a:ea typeface="迷你简启体" pitchFamily="65" charset="-122"/>
              <a:cs typeface="Calibri" pitchFamily="34" charset="0"/>
            </a:endParaRPr>
          </a:p>
          <a:p>
            <a:endParaRPr lang="en-US" altLang="zh-CN" smtClean="0">
              <a:latin typeface="迷你简启体" pitchFamily="65" charset="-122"/>
              <a:ea typeface="迷你简启体" pitchFamily="65" charset="-122"/>
              <a:cs typeface="Calibri" pitchFamily="34" charset="0"/>
            </a:endParaRPr>
          </a:p>
          <a:p>
            <a:endParaRPr lang="zh-CN" altLang="en-US" smtClean="0">
              <a:latin typeface="宋体" pitchFamily="2" charset="-122"/>
              <a:cs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华夏文明大观堂</a:t>
            </a:r>
          </a:p>
        </p:txBody>
      </p:sp>
      <p:sp>
        <p:nvSpPr>
          <p:cNvPr id="14339" name="内容占位符 2"/>
          <p:cNvSpPr>
            <a:spLocks noGrp="1"/>
          </p:cNvSpPr>
          <p:nvPr>
            <p:ph idx="1"/>
          </p:nvPr>
        </p:nvSpPr>
        <p:spPr/>
        <p:txBody>
          <a:bodyPr/>
          <a:lstStyle/>
          <a:p>
            <a:r>
              <a:rPr lang="zh-CN" altLang="en-US" smtClean="0">
                <a:latin typeface="迷你简启体" pitchFamily="65" charset="-122"/>
                <a:ea typeface="迷你简启体" pitchFamily="65" charset="-122"/>
                <a:cs typeface="Calibri" pitchFamily="34" charset="0"/>
              </a:rPr>
              <a:t>大家是儒家还是道家？</a:t>
            </a:r>
            <a:endParaRPr lang="en-US" altLang="zh-CN" smtClean="0">
              <a:latin typeface="迷你简启体" pitchFamily="65" charset="-122"/>
              <a:ea typeface="迷你简启体" pitchFamily="65" charset="-122"/>
              <a:cs typeface="Calibri" pitchFamily="34" charset="0"/>
            </a:endParaRPr>
          </a:p>
          <a:p>
            <a:endParaRPr lang="en-US" altLang="zh-CN" smtClean="0">
              <a:latin typeface="迷你简启体" pitchFamily="65" charset="-122"/>
              <a:ea typeface="迷你简启体" pitchFamily="65" charset="-122"/>
              <a:cs typeface="Calibri" pitchFamily="34" charset="0"/>
            </a:endParaRPr>
          </a:p>
          <a:p>
            <a:r>
              <a:rPr lang="zh-CN" altLang="en-US" smtClean="0">
                <a:latin typeface="迷你简启体" pitchFamily="65" charset="-122"/>
                <a:ea typeface="迷你简启体" pitchFamily="65" charset="-122"/>
                <a:cs typeface="Calibri" pitchFamily="34" charset="0"/>
              </a:rPr>
              <a:t>儒家的核心价值观？</a:t>
            </a:r>
            <a:endParaRPr lang="en-US" altLang="zh-CN" smtClean="0">
              <a:latin typeface="迷你简启体" pitchFamily="65" charset="-122"/>
              <a:ea typeface="迷你简启体" pitchFamily="65" charset="-122"/>
              <a:cs typeface="Calibri" pitchFamily="34" charset="0"/>
            </a:endParaRPr>
          </a:p>
          <a:p>
            <a:endParaRPr lang="en-US" altLang="zh-CN" smtClean="0">
              <a:latin typeface="迷你简启体" pitchFamily="65" charset="-122"/>
              <a:ea typeface="迷你简启体" pitchFamily="65" charset="-122"/>
              <a:cs typeface="Calibri" pitchFamily="34" charset="0"/>
            </a:endParaRPr>
          </a:p>
          <a:p>
            <a:r>
              <a:rPr lang="zh-CN" altLang="en-US" smtClean="0">
                <a:latin typeface="迷你简启体" pitchFamily="65" charset="-122"/>
                <a:ea typeface="迷你简启体" pitchFamily="65" charset="-122"/>
                <a:cs typeface="Calibri" pitchFamily="34" charset="0"/>
              </a:rPr>
              <a:t>道家的核心价值观？</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15363" name="Rectangle 3"/>
          <p:cNvSpPr>
            <a:spLocks noGrp="1"/>
          </p:cNvSpPr>
          <p:nvPr>
            <p:ph type="body" idx="1"/>
          </p:nvPr>
        </p:nvSpPr>
        <p:spPr>
          <a:xfrm>
            <a:off x="457200" y="949325"/>
            <a:ext cx="8229600" cy="4194175"/>
          </a:xfrm>
        </p:spPr>
        <p:txBody>
          <a:bodyPr/>
          <a:lstStyle/>
          <a:p>
            <a:r>
              <a:rPr lang="zh-CN" altLang="en-US" smtClean="0">
                <a:latin typeface="迷你繁启体" pitchFamily="65" charset="-122"/>
                <a:ea typeface="迷你繁启体" pitchFamily="65" charset="-122"/>
                <a:cs typeface="Calibri" pitchFamily="34" charset="0"/>
              </a:rPr>
              <a:t>天行健 君子自强不息</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地势坤 君子厚德载物</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修身齐家治国平天下</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我们想一想，现在我们是不是坚持我们文化的核心价值观？（难说）</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我们是不是在向我们的孩子灌输这些？（没有）莫言的故事</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16387" name="内容占位符 2"/>
          <p:cNvSpPr>
            <a:spLocks noGrp="1"/>
          </p:cNvSpPr>
          <p:nvPr>
            <p:ph idx="1"/>
          </p:nvPr>
        </p:nvSpPr>
        <p:spPr>
          <a:xfrm>
            <a:off x="457200" y="993775"/>
            <a:ext cx="8229600" cy="4013200"/>
          </a:xfrm>
        </p:spPr>
        <p:txBody>
          <a:bodyPr/>
          <a:lstStyle/>
          <a:p>
            <a:r>
              <a:rPr lang="zh-CN" altLang="en-US" smtClean="0">
                <a:latin typeface="迷你繁启体" pitchFamily="65" charset="-122"/>
                <a:ea typeface="迷你繁启体" pitchFamily="65" charset="-122"/>
                <a:cs typeface="Calibri" pitchFamily="34" charset="0"/>
              </a:rPr>
              <a:t>就各人而言，你也许会说，我当然自强不息（自强不息的目的另说），但整个民族呢？清华大学是一九一一年建校的，当时的章程里明确指出</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本学堂以进德修业，自强不息为教育之方针</a:t>
            </a:r>
            <a:r>
              <a:rPr lang="en-US" altLang="zh-CN" smtClean="0">
                <a:latin typeface="迷你繁启体" pitchFamily="65" charset="-122"/>
                <a:ea typeface="迷你繁启体" pitchFamily="65" charset="-122"/>
                <a:cs typeface="Calibri" pitchFamily="34" charset="0"/>
              </a:rPr>
              <a:t>”。</a:t>
            </a:r>
          </a:p>
          <a:p>
            <a:r>
              <a:rPr lang="zh-CN" altLang="en-US" smtClean="0">
                <a:latin typeface="迷你繁启体" pitchFamily="65" charset="-122"/>
                <a:ea typeface="迷你繁启体" pitchFamily="65" charset="-122"/>
                <a:cs typeface="Calibri" pitchFamily="34" charset="0"/>
              </a:rPr>
              <a:t>我们想想一百多年前，中华民族沦落到任人宰割的地步。我们可有人知道，庚子赔款？</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17411" name="内容占位符 2"/>
          <p:cNvSpPr>
            <a:spLocks noGrp="1"/>
          </p:cNvSpPr>
          <p:nvPr>
            <p:ph idx="1"/>
          </p:nvPr>
        </p:nvSpPr>
        <p:spPr>
          <a:xfrm>
            <a:off x="457200" y="982663"/>
            <a:ext cx="8229600" cy="3829050"/>
          </a:xfrm>
        </p:spPr>
        <p:txBody>
          <a:bodyPr/>
          <a:lstStyle/>
          <a:p>
            <a:r>
              <a:rPr lang="zh-CN" altLang="en-US" smtClean="0">
                <a:latin typeface="迷你繁启体" pitchFamily="65" charset="-122"/>
                <a:ea typeface="迷你繁启体" pitchFamily="65" charset="-122"/>
                <a:cs typeface="Calibri" pitchFamily="34" charset="0"/>
              </a:rPr>
              <a:t>那时中国出现了历史上第一次大规模的出国潮，中华民族的精英们纷纷投身海外，国共双方，乃至文人，都有谁，大家可还知道？</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他们出国是为了什么？他们就是怀了一颗自强不息的赤子之心，出国求学，目的非常明确，为了学成归来报效祖国。</a:t>
            </a:r>
            <a:endParaRPr lang="en-US" altLang="zh-CN" smtClean="0">
              <a:latin typeface="迷你繁启体" pitchFamily="65" charset="-122"/>
              <a:ea typeface="迷你繁启体" pitchFamily="65" charset="-122"/>
              <a:cs typeface="Calibri" pitchFamily="34" charset="0"/>
            </a:endParaRPr>
          </a:p>
          <a:p>
            <a:endParaRPr lang="en-US" altLang="zh-CN" smtClean="0">
              <a:latin typeface="迷你繁启体" pitchFamily="65" charset="-122"/>
              <a:ea typeface="迷你繁启体" pitchFamily="65" charset="-122"/>
              <a:cs typeface="Calibri" pitchFamily="34" charset="0"/>
            </a:endParaRPr>
          </a:p>
          <a:p>
            <a:endParaRPr lang="zh-CN" altLang="en-US" smtClean="0">
              <a:latin typeface="宋体" pitchFamily="2" charset="-122"/>
              <a:cs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18435" name="内容占位符 2"/>
          <p:cNvSpPr>
            <a:spLocks noGrp="1"/>
          </p:cNvSpPr>
          <p:nvPr>
            <p:ph idx="1"/>
          </p:nvPr>
        </p:nvSpPr>
        <p:spPr/>
        <p:txBody>
          <a:bodyPr/>
          <a:lstStyle/>
          <a:p>
            <a:r>
              <a:rPr lang="zh-CN" altLang="en-US" smtClean="0">
                <a:latin typeface="迷你繁启体" pitchFamily="65" charset="-122"/>
                <a:ea typeface="迷你繁启体" pitchFamily="65" charset="-122"/>
                <a:cs typeface="Calibri" pitchFamily="34" charset="0"/>
              </a:rPr>
              <a:t>一个世纪以后，中国出现了第二次大规模的出国潮，而且出国的年龄越来越小，我们在座的人是不是也在计划着把我们的孩子送到国外，我想问一下，我们现在出国是为了什么？？？？？？？？？？？？？</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这种翻天覆地的变化是怎么产生的？一百年在社会历史长河的发展中，是很短暂的啊</a:t>
            </a:r>
            <a:endParaRPr lang="en-US" altLang="zh-CN" smtClean="0">
              <a:latin typeface="迷你繁启体" pitchFamily="65" charset="-122"/>
              <a:ea typeface="迷你繁启体" pitchFamily="65" charset="-122"/>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19459" name="内容占位符 2"/>
          <p:cNvSpPr>
            <a:spLocks noGrp="1"/>
          </p:cNvSpPr>
          <p:nvPr>
            <p:ph idx="1"/>
          </p:nvPr>
        </p:nvSpPr>
        <p:spPr>
          <a:xfrm>
            <a:off x="457200" y="925513"/>
            <a:ext cx="8229600" cy="3978275"/>
          </a:xfrm>
        </p:spPr>
        <p:txBody>
          <a:bodyPr/>
          <a:lstStyle/>
          <a:p>
            <a:r>
              <a:rPr lang="zh-CN" altLang="en-US" smtClean="0">
                <a:latin typeface="迷你繁启体" pitchFamily="65" charset="-122"/>
                <a:ea typeface="迷你繁启体" pitchFamily="65" charset="-122"/>
                <a:cs typeface="Calibri" pitchFamily="34" charset="0"/>
              </a:rPr>
              <a:t>一个世纪前，中国任人宰割，我们的先辈出国寻求自强不息的救国之路。</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一个世纪以后，中国成为世界上第二大经济体，整体中国人过上了历史最富足的生活，我们自强不息，打破脑袋出国留洋，又为了什么？</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我们愧对祖先啊。</a:t>
            </a:r>
            <a:endParaRPr lang="zh-CN" altLang="en-US" smtClean="0">
              <a:latin typeface="宋体" pitchFamily="2" charset="-122"/>
              <a:cs typeface="Calibri" pitchFamily="34" charset="0"/>
            </a:endParaRPr>
          </a:p>
          <a:p>
            <a:endParaRPr lang="zh-CN" altLang="en-US" smtClean="0">
              <a:latin typeface="宋体" pitchFamily="2" charset="-122"/>
              <a:cs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20483" name="内容占位符 2"/>
          <p:cNvSpPr>
            <a:spLocks noGrp="1"/>
          </p:cNvSpPr>
          <p:nvPr>
            <p:ph idx="1"/>
          </p:nvPr>
        </p:nvSpPr>
        <p:spPr>
          <a:xfrm>
            <a:off x="457200" y="993775"/>
            <a:ext cx="8229600" cy="3978275"/>
          </a:xfrm>
        </p:spPr>
        <p:txBody>
          <a:bodyPr/>
          <a:lstStyle/>
          <a:p>
            <a:r>
              <a:rPr lang="zh-CN" altLang="en-US" smtClean="0">
                <a:latin typeface="迷你繁启体" pitchFamily="65" charset="-122"/>
                <a:ea typeface="迷你繁启体" pitchFamily="65" charset="-122"/>
                <a:cs typeface="Calibri" pitchFamily="34" charset="0"/>
              </a:rPr>
              <a:t>所以说，人没有信仰才是最可怕的。</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贫穷固然能造成社会问题，这谁都明白，但是富裕了，没有正确的价值观，仍然是非常可怕的。</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商纣王时，物质文化都非常丰有，青铜器，我们现在恐怕也仿制不出来，酒池肉林</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。最后死无葬身之地。</a:t>
            </a:r>
            <a:endParaRPr lang="en-US" altLang="zh-CN" smtClean="0">
              <a:latin typeface="迷你繁启体" pitchFamily="65" charset="-122"/>
              <a:ea typeface="迷你繁启体" pitchFamily="65" charset="-122"/>
              <a:cs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21507" name="内容占位符 2"/>
          <p:cNvSpPr>
            <a:spLocks noGrp="1"/>
          </p:cNvSpPr>
          <p:nvPr>
            <p:ph idx="1"/>
          </p:nvPr>
        </p:nvSpPr>
        <p:spPr>
          <a:xfrm>
            <a:off x="457200" y="925286"/>
            <a:ext cx="8229600" cy="4082143"/>
          </a:xfrm>
        </p:spPr>
        <p:txBody>
          <a:bodyPr/>
          <a:lstStyle/>
          <a:p>
            <a:r>
              <a:rPr lang="zh-CN" altLang="en-US" dirty="0" smtClean="0">
                <a:latin typeface="迷你繁启体" pitchFamily="65" charset="-122"/>
                <a:ea typeface="迷你繁启体" pitchFamily="65" charset="-122"/>
                <a:cs typeface="Calibri" pitchFamily="34" charset="0"/>
              </a:rPr>
              <a:t>就社会文化程度而言，我们现在在大街上看到的，听到的，能显示出是一个有五千文明传统的民族么？我们的游客走出国门（我想能到外国旅游的一定不是穷人吧）可是，我们的所作所为，到底是给中国增光呢，还是抹黑？</a:t>
            </a:r>
            <a:endParaRPr lang="en-US" altLang="zh-CN"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现在社会上这么多乱象到底从何而来？（故宫 踹人 有痔）</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p:txBody>
          <a:bodyPr/>
          <a:lstStyle/>
          <a:p>
            <a:r>
              <a:rPr lang="zh-CN" altLang="en-US" b="1" dirty="0" smtClean="0">
                <a:solidFill>
                  <a:srgbClr val="FF3300"/>
                </a:solidFill>
                <a:latin typeface="迷你简启体" pitchFamily="65" charset="-122"/>
                <a:ea typeface="迷你简启体" pitchFamily="65" charset="-122"/>
                <a:cs typeface="Calibri" pitchFamily="34" charset="0"/>
              </a:rPr>
              <a:t>华夏文化</a:t>
            </a:r>
            <a:r>
              <a:rPr lang="zh-CN" altLang="en-US" b="1" dirty="0" smtClean="0">
                <a:solidFill>
                  <a:srgbClr val="FF3300"/>
                </a:solidFill>
                <a:latin typeface="迷你简启体" pitchFamily="65" charset="-122"/>
                <a:ea typeface="迷你简启体" pitchFamily="65" charset="-122"/>
                <a:cs typeface="Calibri" pitchFamily="34" charset="0"/>
              </a:rPr>
              <a:t>大观堂</a:t>
            </a:r>
            <a:endParaRPr lang="zh-CN" altLang="en-US" b="1" dirty="0" smtClean="0">
              <a:solidFill>
                <a:srgbClr val="FF3300"/>
              </a:solidFill>
              <a:latin typeface="迷你简启体" pitchFamily="65" charset="-122"/>
              <a:ea typeface="迷你简启体" pitchFamily="65" charset="-122"/>
              <a:cs typeface="Calibri" pitchFamily="34" charset="0"/>
            </a:endParaRPr>
          </a:p>
        </p:txBody>
      </p:sp>
      <p:sp>
        <p:nvSpPr>
          <p:cNvPr id="3075" name="Rectangle 3"/>
          <p:cNvSpPr>
            <a:spLocks noGrp="1"/>
          </p:cNvSpPr>
          <p:nvPr>
            <p:ph type="body" idx="1"/>
          </p:nvPr>
        </p:nvSpPr>
        <p:spPr/>
        <p:txBody>
          <a:bodyPr/>
          <a:lstStyle/>
          <a:p>
            <a:r>
              <a:rPr lang="zh-CN" altLang="en-US" dirty="0" smtClean="0">
                <a:latin typeface="迷你简启体" pitchFamily="65" charset="-122"/>
                <a:ea typeface="迷你简启体" pitchFamily="65" charset="-122"/>
                <a:cs typeface="Calibri" pitchFamily="34" charset="0"/>
              </a:rPr>
              <a:t>我想用一种比较轻松的方式来进行一个其实是比较沉重的话题</a:t>
            </a:r>
          </a:p>
          <a:p>
            <a:r>
              <a:rPr lang="zh-CN" altLang="en-US" dirty="0" smtClean="0">
                <a:latin typeface="迷你简启体" pitchFamily="65" charset="-122"/>
                <a:ea typeface="迷你简启体" pitchFamily="65" charset="-122"/>
                <a:cs typeface="Calibri" pitchFamily="34" charset="0"/>
              </a:rPr>
              <a:t>所以要轻松，是因为大家都上了一些岁数，坐在这里听讲座非常辛苦；所以沉重是因为我华夏文明正面临着史无前例的严重挑战。</a:t>
            </a:r>
            <a:endParaRPr lang="en-US" altLang="zh-CN" dirty="0" smtClean="0">
              <a:latin typeface="迷你简启体" pitchFamily="65" charset="-122"/>
              <a:ea typeface="迷你简启体" pitchFamily="65" charset="-122"/>
              <a:cs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22531" name="内容占位符 2"/>
          <p:cNvSpPr>
            <a:spLocks noGrp="1"/>
          </p:cNvSpPr>
          <p:nvPr>
            <p:ph idx="1"/>
          </p:nvPr>
        </p:nvSpPr>
        <p:spPr/>
        <p:txBody>
          <a:bodyPr/>
          <a:lstStyle/>
          <a:p>
            <a:r>
              <a:rPr lang="zh-CN" altLang="en-US" smtClean="0">
                <a:latin typeface="迷你繁启体" pitchFamily="65" charset="-122"/>
                <a:ea typeface="迷你繁启体" pitchFamily="65" charset="-122"/>
                <a:cs typeface="Calibri" pitchFamily="34" charset="0"/>
              </a:rPr>
              <a:t>现在中国有的是富人，但是没有贵族，或者说是大丈夫。富而不贵。</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什么叫大丈夫？孟子说过，富贵不能淫，贫贱不能移，威武不能屈，此之谓大丈夫</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请问，我们现在还有这种大丈夫么？</a:t>
            </a:r>
            <a:endParaRPr lang="en-US" altLang="zh-CN" smtClean="0">
              <a:latin typeface="迷你繁启体" pitchFamily="65" charset="-122"/>
              <a:ea typeface="迷你繁启体" pitchFamily="65" charset="-122"/>
              <a:cs typeface="Calibri" pitchFamily="34" charset="0"/>
            </a:endParaRPr>
          </a:p>
          <a:p>
            <a:endParaRPr lang="zh-CN" altLang="en-US" smtClean="0">
              <a:latin typeface="宋体" pitchFamily="2" charset="-122"/>
              <a:cs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23555" name="内容占位符 2"/>
          <p:cNvSpPr>
            <a:spLocks noGrp="1"/>
          </p:cNvSpPr>
          <p:nvPr>
            <p:ph idx="1"/>
          </p:nvPr>
        </p:nvSpPr>
        <p:spPr/>
        <p:txBody>
          <a:bodyPr/>
          <a:lstStyle/>
          <a:p>
            <a:r>
              <a:rPr lang="zh-CN" altLang="en-US" smtClean="0">
                <a:latin typeface="迷你繁启体" pitchFamily="65" charset="-122"/>
                <a:ea typeface="迷你繁启体" pitchFamily="65" charset="-122"/>
                <a:cs typeface="Calibri" pitchFamily="34" charset="0"/>
              </a:rPr>
              <a:t>有多少富人移民海外？</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有多少年青人向往海外？</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24579" name="内容占位符 2"/>
          <p:cNvSpPr>
            <a:spLocks noGrp="1"/>
          </p:cNvSpPr>
          <p:nvPr>
            <p:ph idx="1"/>
          </p:nvPr>
        </p:nvSpPr>
        <p:spPr/>
        <p:txBody>
          <a:bodyPr/>
          <a:lstStyle/>
          <a:p>
            <a:r>
              <a:rPr lang="zh-CN" altLang="en-US" smtClean="0">
                <a:latin typeface="迷你繁启体" pitchFamily="65" charset="-122"/>
                <a:ea typeface="迷你繁启体" pitchFamily="65" charset="-122"/>
                <a:cs typeface="Calibri" pitchFamily="34" charset="0"/>
              </a:rPr>
              <a:t>中国所以不再被称为礼仪之邦，究其原因</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我想说，就是因为我们丢掉了本民族最宝贵的文化核心价值，所以就失去了文化上的抵抗力，邓小平说的好，有的人觉得</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外国的月亮都比中国的圆</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现在难道不是被邓大人不幸而言中。</a:t>
            </a:r>
          </a:p>
          <a:p>
            <a:endParaRPr lang="zh-CN" altLang="en-US" smtClean="0">
              <a:latin typeface="宋体" pitchFamily="2" charset="-122"/>
              <a:cs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标题 1"/>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25603" name="内容占位符 2"/>
          <p:cNvSpPr>
            <a:spLocks noGrp="1"/>
          </p:cNvSpPr>
          <p:nvPr>
            <p:ph idx="1"/>
          </p:nvPr>
        </p:nvSpPr>
        <p:spPr>
          <a:xfrm>
            <a:off x="457200" y="971550"/>
            <a:ext cx="8229600" cy="3954463"/>
          </a:xfrm>
        </p:spPr>
        <p:txBody>
          <a:bodyPr/>
          <a:lstStyle/>
          <a:p>
            <a:r>
              <a:rPr lang="zh-CN" altLang="en-US" smtClean="0">
                <a:latin typeface="迷你简启体" pitchFamily="65" charset="-122"/>
                <a:ea typeface="迷你简启体" pitchFamily="65" charset="-122"/>
                <a:cs typeface="Calibri" pitchFamily="34" charset="0"/>
              </a:rPr>
              <a:t>尼克松听说过吧，他在第二个任期上因为水门事件而被迫辞去了总统，他卸任后写过一本书，翻译成中文</a:t>
            </a:r>
            <a:r>
              <a:rPr lang="en-US" altLang="zh-CN" smtClean="0">
                <a:latin typeface="迷你简启体" pitchFamily="65" charset="-122"/>
                <a:ea typeface="迷你简启体" pitchFamily="65" charset="-122"/>
                <a:cs typeface="Calibri" pitchFamily="34" charset="0"/>
              </a:rPr>
              <a:t>《</a:t>
            </a:r>
            <a:r>
              <a:rPr lang="zh-CN" altLang="en-US" smtClean="0">
                <a:latin typeface="迷你简启体" pitchFamily="65" charset="-122"/>
                <a:ea typeface="迷你简启体" pitchFamily="65" charset="-122"/>
                <a:cs typeface="Calibri" pitchFamily="34" charset="0"/>
              </a:rPr>
              <a:t>一九九九   我们不战而胜</a:t>
            </a:r>
            <a:r>
              <a:rPr lang="en-US" altLang="zh-CN" smtClean="0">
                <a:latin typeface="迷你简启体" pitchFamily="65" charset="-122"/>
                <a:ea typeface="迷你简启体" pitchFamily="65" charset="-122"/>
                <a:cs typeface="Calibri" pitchFamily="34" charset="0"/>
              </a:rPr>
              <a:t>》，</a:t>
            </a:r>
            <a:r>
              <a:rPr lang="zh-CN" altLang="en-US" smtClean="0">
                <a:latin typeface="迷你简启体" pitchFamily="65" charset="-122"/>
                <a:ea typeface="迷你简启体" pitchFamily="65" charset="-122"/>
                <a:cs typeface="Calibri" pitchFamily="34" charset="0"/>
              </a:rPr>
              <a:t>现在这本书买不到了，但这本书的结尾，他说了这样一句让我看了不寒而栗的话，</a:t>
            </a:r>
            <a:r>
              <a:rPr lang="en-US" altLang="zh-CN" smtClean="0">
                <a:latin typeface="迷你简启体" pitchFamily="65" charset="-122"/>
                <a:ea typeface="迷你简启体" pitchFamily="65" charset="-122"/>
                <a:cs typeface="Calibri" pitchFamily="34" charset="0"/>
              </a:rPr>
              <a:t>“</a:t>
            </a:r>
            <a:r>
              <a:rPr lang="zh-CN" altLang="en-US" smtClean="0">
                <a:latin typeface="迷你简启体" pitchFamily="65" charset="-122"/>
                <a:ea typeface="迷你简启体" pitchFamily="65" charset="-122"/>
                <a:cs typeface="Calibri" pitchFamily="34" charset="0"/>
              </a:rPr>
              <a:t>只要中国的年轻人不再相信老祖宗的教训和传统文化，我们就将不战而胜。</a:t>
            </a:r>
            <a:r>
              <a:rPr lang="en-US" altLang="zh-CN" smtClean="0">
                <a:latin typeface="迷你简启体" pitchFamily="65" charset="-122"/>
                <a:ea typeface="迷你简启体" pitchFamily="65" charset="-122"/>
                <a:cs typeface="Calibri" pitchFamily="34" charset="0"/>
              </a:rPr>
              <a:t>”</a:t>
            </a:r>
            <a:endParaRPr lang="zh-CN" altLang="en-US" smtClean="0">
              <a:latin typeface="迷你简启体" pitchFamily="65" charset="-122"/>
              <a:ea typeface="迷你简启体" pitchFamily="65" charset="-122"/>
              <a:cs typeface="Calibri"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26627" name="内容占位符 2"/>
          <p:cNvSpPr>
            <a:spLocks noGrp="1"/>
          </p:cNvSpPr>
          <p:nvPr>
            <p:ph idx="1"/>
          </p:nvPr>
        </p:nvSpPr>
        <p:spPr/>
        <p:txBody>
          <a:bodyPr/>
          <a:lstStyle/>
          <a:p>
            <a:r>
              <a:rPr lang="zh-CN" altLang="en-US" smtClean="0">
                <a:latin typeface="迷你繁启体" pitchFamily="65" charset="-122"/>
                <a:ea typeface="迷你繁启体" pitchFamily="65" charset="-122"/>
                <a:cs typeface="Calibri" pitchFamily="34" charset="0"/>
              </a:rPr>
              <a:t>老人家也说过，</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帝国主义把和平演变的希望，寄托在中国党的第三代、第四代身上。</a:t>
            </a:r>
            <a:r>
              <a:rPr lang="en-US" altLang="zh-CN" smtClean="0">
                <a:latin typeface="迷你繁启体" pitchFamily="65" charset="-122"/>
                <a:ea typeface="迷你繁启体" pitchFamily="65" charset="-122"/>
                <a:cs typeface="Calibri" pitchFamily="34" charset="0"/>
              </a:rPr>
              <a:t>”</a:t>
            </a:r>
          </a:p>
          <a:p>
            <a:r>
              <a:rPr lang="zh-CN" altLang="en-US" smtClean="0">
                <a:latin typeface="迷你繁启体" pitchFamily="65" charset="-122"/>
                <a:ea typeface="迷你繁启体" pitchFamily="65" charset="-122"/>
                <a:cs typeface="Calibri" pitchFamily="34" charset="0"/>
              </a:rPr>
              <a:t>我看我们再这样下去，早晚会应了一句笑话，人家把你卖了，你还帮着人家数钱呢。</a:t>
            </a:r>
            <a:endParaRPr lang="en-US" altLang="zh-CN" smtClean="0">
              <a:latin typeface="迷你繁启体" pitchFamily="65" charset="-122"/>
              <a:ea typeface="迷你繁启体" pitchFamily="65" charset="-122"/>
              <a:cs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27651" name="内容占位符 2"/>
          <p:cNvSpPr>
            <a:spLocks noGrp="1"/>
          </p:cNvSpPr>
          <p:nvPr>
            <p:ph idx="1"/>
          </p:nvPr>
        </p:nvSpPr>
        <p:spPr>
          <a:xfrm>
            <a:off x="457200" y="903288"/>
            <a:ext cx="8229600" cy="3897312"/>
          </a:xfrm>
        </p:spPr>
        <p:txBody>
          <a:bodyPr/>
          <a:lstStyle/>
          <a:p>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义勇军进行曲</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中有一句，每个中国人都会唱，</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中华民族到了，最危险的时候，每个人都被迫发出最后的吼声</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而我想稍微改几个字，中华文化，到了，最危险的时候，每个人都啥时发出最后的吼声。</a:t>
            </a:r>
            <a:endParaRPr lang="en-US" altLang="zh-CN" smtClean="0">
              <a:latin typeface="迷你繁启体" pitchFamily="65" charset="-122"/>
              <a:ea typeface="迷你繁启体" pitchFamily="65" charset="-122"/>
              <a:cs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28675" name="内容占位符 2"/>
          <p:cNvSpPr>
            <a:spLocks noGrp="1"/>
          </p:cNvSpPr>
          <p:nvPr>
            <p:ph idx="1"/>
          </p:nvPr>
        </p:nvSpPr>
        <p:spPr/>
        <p:txBody>
          <a:bodyPr/>
          <a:lstStyle/>
          <a:p>
            <a:r>
              <a:rPr lang="zh-CN" altLang="en-US" smtClean="0">
                <a:latin typeface="迷你繁启体" pitchFamily="65" charset="-122"/>
                <a:ea typeface="迷你繁启体" pitchFamily="65" charset="-122"/>
                <a:cs typeface="Calibri" pitchFamily="34" charset="0"/>
              </a:rPr>
              <a:t>这种现象是如何发生的呢，在社会历史发展的长河中，一百年其实是非常短暂的这种变化是从什么时候悄然开始的呢？</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我上课的时候，会给学生放一首谢晓东唱的歌</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中国娃</a:t>
            </a:r>
            <a:r>
              <a:rPr lang="en-US" altLang="zh-CN" smtClean="0">
                <a:latin typeface="迷你繁启体" pitchFamily="65" charset="-122"/>
                <a:ea typeface="迷你繁启体" pitchFamily="65" charset="-122"/>
                <a:cs typeface="Calibri" pitchFamily="34" charset="0"/>
              </a:rPr>
              <a:t>》</a:t>
            </a:r>
          </a:p>
          <a:p>
            <a:r>
              <a:rPr lang="zh-CN" altLang="en-US" smtClean="0">
                <a:latin typeface="迷你繁启体" pitchFamily="65" charset="-122"/>
                <a:ea typeface="迷你繁启体" pitchFamily="65" charset="-122"/>
                <a:cs typeface="Calibri" pitchFamily="34" charset="0"/>
              </a:rPr>
              <a:t>请问，我们的孩子现在还是</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中国娃</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么？</a:t>
            </a:r>
          </a:p>
          <a:p>
            <a:endParaRPr lang="zh-CN" altLang="en-US" smtClean="0">
              <a:latin typeface="宋体" pitchFamily="2" charset="-122"/>
              <a:cs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29699" name="内容占位符 2"/>
          <p:cNvSpPr>
            <a:spLocks noGrp="1"/>
          </p:cNvSpPr>
          <p:nvPr>
            <p:ph idx="1"/>
          </p:nvPr>
        </p:nvSpPr>
        <p:spPr/>
        <p:txBody>
          <a:bodyPr/>
          <a:lstStyle/>
          <a:p>
            <a:r>
              <a:rPr lang="zh-CN" altLang="en-US" smtClean="0">
                <a:latin typeface="迷你简启体" pitchFamily="65" charset="-122"/>
                <a:ea typeface="迷你简启体" pitchFamily="65" charset="-122"/>
                <a:cs typeface="Calibri" pitchFamily="34" charset="0"/>
              </a:rPr>
              <a:t>喝的是什么？可口可乐</a:t>
            </a:r>
            <a:endParaRPr lang="en-US" altLang="zh-CN" smtClean="0">
              <a:latin typeface="迷你简启体" pitchFamily="65" charset="-122"/>
              <a:ea typeface="迷你简启体" pitchFamily="65" charset="-122"/>
              <a:cs typeface="Calibri" pitchFamily="34" charset="0"/>
            </a:endParaRPr>
          </a:p>
          <a:p>
            <a:r>
              <a:rPr lang="zh-CN" altLang="en-US" smtClean="0">
                <a:latin typeface="迷你简启体" pitchFamily="65" charset="-122"/>
                <a:ea typeface="迷你简启体" pitchFamily="65" charset="-122"/>
                <a:cs typeface="Calibri" pitchFamily="34" charset="0"/>
              </a:rPr>
              <a:t>吃的是什么？肯德基</a:t>
            </a:r>
            <a:r>
              <a:rPr lang="en-US" altLang="zh-CN" smtClean="0">
                <a:latin typeface="迷你简启体" pitchFamily="65" charset="-122"/>
                <a:ea typeface="迷你简启体" pitchFamily="65" charset="-122"/>
                <a:cs typeface="Calibri" pitchFamily="34" charset="0"/>
              </a:rPr>
              <a:t>/</a:t>
            </a:r>
            <a:r>
              <a:rPr lang="zh-CN" altLang="en-US" smtClean="0">
                <a:latin typeface="迷你简启体" pitchFamily="65" charset="-122"/>
                <a:ea typeface="迷你简启体" pitchFamily="65" charset="-122"/>
                <a:cs typeface="Calibri" pitchFamily="34" charset="0"/>
              </a:rPr>
              <a:t>麦当劳，这几天不敢吃了。</a:t>
            </a:r>
            <a:endParaRPr lang="en-US" altLang="zh-CN" smtClean="0">
              <a:latin typeface="迷你简启体" pitchFamily="65" charset="-122"/>
              <a:ea typeface="迷你简启体" pitchFamily="65" charset="-122"/>
              <a:cs typeface="Calibri" pitchFamily="34" charset="0"/>
            </a:endParaRPr>
          </a:p>
          <a:p>
            <a:r>
              <a:rPr lang="zh-CN" altLang="en-US" smtClean="0">
                <a:latin typeface="迷你简启体" pitchFamily="65" charset="-122"/>
                <a:ea typeface="迷你简启体" pitchFamily="65" charset="-122"/>
                <a:cs typeface="Calibri" pitchFamily="34" charset="0"/>
              </a:rPr>
              <a:t>穿的是什么？耐克</a:t>
            </a:r>
            <a:endParaRPr lang="en-US" altLang="zh-CN" smtClean="0">
              <a:latin typeface="迷你简启体" pitchFamily="65" charset="-122"/>
              <a:ea typeface="迷你简启体" pitchFamily="65" charset="-122"/>
              <a:cs typeface="Calibri" pitchFamily="34" charset="0"/>
            </a:endParaRPr>
          </a:p>
          <a:p>
            <a:r>
              <a:rPr lang="zh-CN" altLang="en-US" smtClean="0">
                <a:latin typeface="迷你简启体" pitchFamily="65" charset="-122"/>
                <a:ea typeface="迷你简启体" pitchFamily="65" charset="-122"/>
                <a:cs typeface="Calibri" pitchFamily="34" charset="0"/>
              </a:rPr>
              <a:t>写的是什么？</a:t>
            </a:r>
            <a:r>
              <a:rPr lang="en-US" altLang="zh-CN" smtClean="0">
                <a:latin typeface="迷你简启体" pitchFamily="65" charset="-122"/>
                <a:ea typeface="迷你简启体" pitchFamily="65" charset="-122"/>
                <a:cs typeface="Calibri" pitchFamily="34" charset="0"/>
              </a:rPr>
              <a:t>ABC</a:t>
            </a:r>
          </a:p>
          <a:p>
            <a:r>
              <a:rPr lang="zh-CN" altLang="en-US" smtClean="0">
                <a:latin typeface="迷你简启体" pitchFamily="65" charset="-122"/>
                <a:ea typeface="迷你简启体" pitchFamily="65" charset="-122"/>
                <a:cs typeface="Calibri" pitchFamily="34" charset="0"/>
              </a:rPr>
              <a:t>说的是什么</a:t>
            </a:r>
            <a:r>
              <a:rPr lang="en-US" altLang="zh-CN" smtClean="0">
                <a:latin typeface="迷你简启体" pitchFamily="65" charset="-122"/>
                <a:ea typeface="迷你简启体" pitchFamily="65" charset="-122"/>
                <a:cs typeface="Calibri" pitchFamily="34" charset="0"/>
              </a:rPr>
              <a:t>?english</a:t>
            </a:r>
          </a:p>
          <a:p>
            <a:endParaRPr lang="en-US" altLang="zh-CN" smtClean="0">
              <a:latin typeface="迷你简启体" pitchFamily="65" charset="-122"/>
              <a:ea typeface="迷你简启体" pitchFamily="65" charset="-122"/>
              <a:cs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30723" name="内容占位符 2"/>
          <p:cNvSpPr>
            <a:spLocks noGrp="1"/>
          </p:cNvSpPr>
          <p:nvPr>
            <p:ph idx="1"/>
          </p:nvPr>
        </p:nvSpPr>
        <p:spPr>
          <a:xfrm>
            <a:off x="457200" y="1200150"/>
            <a:ext cx="8229600" cy="3783013"/>
          </a:xfrm>
        </p:spPr>
        <p:txBody>
          <a:bodyPr/>
          <a:lstStyle/>
          <a:p>
            <a:r>
              <a:rPr lang="zh-CN" altLang="en-US" smtClean="0">
                <a:latin typeface="迷你简启体" pitchFamily="65" charset="-122"/>
                <a:ea typeface="迷你简启体" pitchFamily="65" charset="-122"/>
                <a:cs typeface="Calibri" pitchFamily="34" charset="0"/>
              </a:rPr>
              <a:t>这样长大的孩子，你还能指望他长大</a:t>
            </a:r>
            <a:r>
              <a:rPr lang="en-US" altLang="zh-CN" smtClean="0">
                <a:latin typeface="迷你简启体" pitchFamily="65" charset="-122"/>
                <a:ea typeface="迷你简启体" pitchFamily="65" charset="-122"/>
                <a:cs typeface="Calibri" pitchFamily="34" charset="0"/>
              </a:rPr>
              <a:t>“</a:t>
            </a:r>
            <a:r>
              <a:rPr lang="zh-CN" altLang="en-US" smtClean="0">
                <a:latin typeface="迷你简启体" pitchFamily="65" charset="-122"/>
                <a:ea typeface="迷你简启体" pitchFamily="65" charset="-122"/>
                <a:cs typeface="Calibri" pitchFamily="34" charset="0"/>
              </a:rPr>
              <a:t>最爱干的事儿是报答咱妈妈，走遍天涯心不改永远爱中华</a:t>
            </a:r>
            <a:r>
              <a:rPr lang="en-US" altLang="zh-CN" smtClean="0">
                <a:latin typeface="迷你简启体" pitchFamily="65" charset="-122"/>
                <a:ea typeface="迷你简启体" pitchFamily="65" charset="-122"/>
                <a:cs typeface="Calibri" pitchFamily="34" charset="0"/>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内容占位符 3" descr="钱学森.jpg"/>
          <p:cNvPicPr>
            <a:picLocks noGrp="1" noChangeAspect="1"/>
          </p:cNvPicPr>
          <p:nvPr>
            <p:ph sz="half" idx="2"/>
          </p:nvPr>
        </p:nvPicPr>
        <p:blipFill>
          <a:blip r:embed="rId2" cstate="print"/>
          <a:srcRect/>
          <a:stretch>
            <a:fillRect/>
          </a:stretch>
        </p:blipFill>
        <p:spPr>
          <a:xfrm>
            <a:off x="0" y="168274"/>
            <a:ext cx="3426186" cy="4867805"/>
          </a:xfrm>
        </p:spPr>
      </p:pic>
      <p:pic>
        <p:nvPicPr>
          <p:cNvPr id="31750" name="内容占位符 8" descr="邓稼先.gif"/>
          <p:cNvPicPr>
            <a:picLocks noGrp="1" noChangeAspect="1"/>
          </p:cNvPicPr>
          <p:nvPr>
            <p:ph sz="quarter" idx="4"/>
          </p:nvPr>
        </p:nvPicPr>
        <p:blipFill>
          <a:blip r:embed="rId3" cstate="print"/>
          <a:srcRect/>
          <a:stretch>
            <a:fillRect/>
          </a:stretch>
        </p:blipFill>
        <p:spPr>
          <a:xfrm>
            <a:off x="3486150" y="168274"/>
            <a:ext cx="3561266" cy="4852612"/>
          </a:xfr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7381" y="61719"/>
            <a:ext cx="2036619" cy="75421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5123" name="Rectangle 3"/>
          <p:cNvSpPr>
            <a:spLocks noGrp="1"/>
          </p:cNvSpPr>
          <p:nvPr>
            <p:ph type="body" idx="1"/>
          </p:nvPr>
        </p:nvSpPr>
        <p:spPr/>
        <p:txBody>
          <a:bodyPr/>
          <a:lstStyle/>
          <a:p>
            <a:endParaRPr lang="zh-CN" altLang="en-US" smtClean="0">
              <a:latin typeface="迷你简启体" pitchFamily="65" charset="-122"/>
              <a:ea typeface="迷你简启体" pitchFamily="65" charset="-122"/>
              <a:cs typeface="Calibri" pitchFamily="34" charset="0"/>
            </a:endParaRPr>
          </a:p>
          <a:p>
            <a:r>
              <a:rPr lang="zh-CN" altLang="en-US" smtClean="0">
                <a:latin typeface="迷你简启体" pitchFamily="65" charset="-122"/>
                <a:ea typeface="迷你简启体" pitchFamily="65" charset="-122"/>
                <a:cs typeface="Calibri" pitchFamily="34" charset="0"/>
              </a:rPr>
              <a:t>下面是提问互动环节</a:t>
            </a:r>
          </a:p>
          <a:p>
            <a:r>
              <a:rPr lang="en-US" altLang="zh-CN" smtClean="0">
                <a:latin typeface="Arial Unicode MS" pitchFamily="34" charset="-122"/>
                <a:ea typeface="Arial Unicode MS" pitchFamily="34" charset="-122"/>
                <a:cs typeface="Arial Unicode MS" pitchFamily="34" charset="-122"/>
              </a:rPr>
              <a:t>Are  you  chinese?</a:t>
            </a:r>
          </a:p>
          <a:p>
            <a:r>
              <a:rPr lang="en-US" altLang="zh-CN" smtClean="0">
                <a:latin typeface="Arial Unicode MS" pitchFamily="34" charset="-122"/>
                <a:ea typeface="Arial Unicode MS" pitchFamily="34" charset="-122"/>
                <a:cs typeface="Arial Unicode MS" pitchFamily="34" charset="-122"/>
              </a:rPr>
              <a:t>Ane you </a:t>
            </a:r>
            <a:r>
              <a:rPr lang="zh-CN" altLang="en-US" smtClean="0">
                <a:latin typeface="迷你简启体" pitchFamily="65" charset="-122"/>
                <a:ea typeface="迷你简启体" pitchFamily="65" charset="-122"/>
                <a:cs typeface="Calibri" pitchFamily="34" charset="0"/>
              </a:rPr>
              <a:t>炎黄子孙？</a:t>
            </a:r>
          </a:p>
          <a:p>
            <a:endParaRPr lang="zh-CN" altLang="en-US" smtClean="0">
              <a:latin typeface="宋体" pitchFamily="2" charset="-122"/>
              <a:cs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6"/>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32771" name="内容占位符 7"/>
          <p:cNvSpPr>
            <a:spLocks noGrp="1"/>
          </p:cNvSpPr>
          <p:nvPr>
            <p:ph idx="1"/>
          </p:nvPr>
        </p:nvSpPr>
        <p:spPr/>
        <p:txBody>
          <a:bodyPr/>
          <a:lstStyle/>
          <a:p>
            <a:r>
              <a:rPr lang="zh-CN" altLang="en-US" smtClean="0">
                <a:latin typeface="迷你简启体" pitchFamily="65" charset="-122"/>
                <a:ea typeface="迷你简启体" pitchFamily="65" charset="-122"/>
                <a:cs typeface="Calibri" pitchFamily="34" charset="0"/>
              </a:rPr>
              <a:t>这是钱学森</a:t>
            </a:r>
            <a:r>
              <a:rPr lang="en-US" altLang="zh-CN" smtClean="0">
                <a:latin typeface="迷你简启体" pitchFamily="65" charset="-122"/>
                <a:ea typeface="迷你简启体" pitchFamily="65" charset="-122"/>
                <a:cs typeface="Calibri" pitchFamily="34" charset="0"/>
              </a:rPr>
              <a:t>/</a:t>
            </a:r>
            <a:r>
              <a:rPr lang="zh-CN" altLang="en-US" smtClean="0">
                <a:latin typeface="迷你简启体" pitchFamily="65" charset="-122"/>
                <a:ea typeface="迷你简启体" pitchFamily="65" charset="-122"/>
                <a:cs typeface="Calibri" pitchFamily="34" charset="0"/>
              </a:rPr>
              <a:t>这是邓稼轩</a:t>
            </a:r>
            <a:endParaRPr lang="en-US" altLang="zh-CN" smtClean="0">
              <a:latin typeface="迷你简启体" pitchFamily="65" charset="-122"/>
              <a:ea typeface="迷你简启体" pitchFamily="65" charset="-122"/>
              <a:cs typeface="Calibri" pitchFamily="34" charset="0"/>
            </a:endParaRPr>
          </a:p>
          <a:p>
            <a:r>
              <a:rPr lang="zh-CN" altLang="en-US" smtClean="0">
                <a:latin typeface="迷你简启体" pitchFamily="65" charset="-122"/>
                <a:ea typeface="迷你简启体" pitchFamily="65" charset="-122"/>
                <a:cs typeface="Calibri" pitchFamily="34" charset="0"/>
              </a:rPr>
              <a:t>二弹一星的功臣。而不是那个</a:t>
            </a:r>
            <a:r>
              <a:rPr lang="en-US" altLang="zh-CN" smtClean="0">
                <a:latin typeface="迷你简启体" pitchFamily="65" charset="-122"/>
                <a:ea typeface="迷你简启体" pitchFamily="65" charset="-122"/>
                <a:cs typeface="Calibri" pitchFamily="34" charset="0"/>
              </a:rPr>
              <a:t>82</a:t>
            </a:r>
            <a:r>
              <a:rPr lang="zh-CN" altLang="en-US" smtClean="0">
                <a:latin typeface="迷你简启体" pitchFamily="65" charset="-122"/>
                <a:ea typeface="迷你简启体" pitchFamily="65" charset="-122"/>
                <a:cs typeface="Calibri" pitchFamily="34" charset="0"/>
              </a:rPr>
              <a:t>岁娶了</a:t>
            </a:r>
            <a:r>
              <a:rPr lang="en-US" altLang="zh-CN" smtClean="0">
                <a:latin typeface="迷你简启体" pitchFamily="65" charset="-122"/>
                <a:ea typeface="迷你简启体" pitchFamily="65" charset="-122"/>
                <a:cs typeface="Calibri" pitchFamily="34" charset="0"/>
              </a:rPr>
              <a:t>28</a:t>
            </a:r>
            <a:r>
              <a:rPr lang="zh-CN" altLang="en-US" smtClean="0">
                <a:latin typeface="迷你简启体" pitchFamily="65" charset="-122"/>
                <a:ea typeface="迷你简启体" pitchFamily="65" charset="-122"/>
                <a:cs typeface="Calibri" pitchFamily="34" charset="0"/>
              </a:rPr>
              <a:t>岁的杨什么宁</a:t>
            </a:r>
            <a:endParaRPr lang="en-US" altLang="zh-CN" smtClean="0">
              <a:latin typeface="迷你简启体" pitchFamily="65" charset="-122"/>
              <a:ea typeface="迷你简启体" pitchFamily="65" charset="-122"/>
              <a:cs typeface="Calibri" pitchFamily="34" charset="0"/>
            </a:endParaRPr>
          </a:p>
          <a:p>
            <a:r>
              <a:rPr lang="zh-CN" altLang="en-US" smtClean="0">
                <a:latin typeface="迷你简启体" pitchFamily="65" charset="-122"/>
                <a:ea typeface="迷你简启体" pitchFamily="65" charset="-122"/>
                <a:cs typeface="Calibri" pitchFamily="34" charset="0"/>
              </a:rPr>
              <a:t>没有两弹一星，中国没有今天的国际地位。</a:t>
            </a:r>
          </a:p>
          <a:p>
            <a:endParaRPr lang="zh-CN" altLang="en-US" smtClean="0">
              <a:latin typeface="宋体" pitchFamily="2" charset="-122"/>
              <a:cs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34819" name="内容占位符 2"/>
          <p:cNvSpPr>
            <a:spLocks noGrp="1"/>
          </p:cNvSpPr>
          <p:nvPr>
            <p:ph idx="1"/>
          </p:nvPr>
        </p:nvSpPr>
        <p:spPr/>
        <p:txBody>
          <a:bodyPr/>
          <a:lstStyle/>
          <a:p>
            <a:r>
              <a:rPr lang="zh-CN" altLang="en-US" dirty="0" smtClean="0">
                <a:latin typeface="迷你简启体" pitchFamily="65" charset="-122"/>
                <a:ea typeface="迷你简启体" pitchFamily="65" charset="-122"/>
                <a:cs typeface="Calibri" pitchFamily="34" charset="0"/>
              </a:rPr>
              <a:t>再回到刚才的问题上来，这种对传统文化的漠视是从什么时候开始的？</a:t>
            </a:r>
            <a:endParaRPr lang="en-US" altLang="zh-CN" dirty="0" smtClean="0">
              <a:latin typeface="迷你简启体" pitchFamily="65" charset="-122"/>
              <a:ea typeface="迷你简启体" pitchFamily="65" charset="-122"/>
              <a:cs typeface="Calibri" pitchFamily="34" charset="0"/>
            </a:endParaRPr>
          </a:p>
          <a:p>
            <a:r>
              <a:rPr lang="zh-CN" altLang="en-US" dirty="0" smtClean="0">
                <a:latin typeface="迷你简启体" pitchFamily="65" charset="-122"/>
                <a:ea typeface="迷你简启体" pitchFamily="65" charset="-122"/>
                <a:cs typeface="Calibri" pitchFamily="34" charset="0"/>
              </a:rPr>
              <a:t>我现在已经年过花甲，但我仍记得六岁时，父亲教我背唐诗，我们现在教孩子什么？</a:t>
            </a:r>
            <a:endParaRPr lang="en-US" altLang="zh-CN" dirty="0" smtClean="0">
              <a:latin typeface="迷你简启体" pitchFamily="65" charset="-122"/>
              <a:ea typeface="迷你简启体" pitchFamily="65" charset="-122"/>
              <a:cs typeface="Calibri" pitchFamily="34" charset="0"/>
            </a:endParaRPr>
          </a:p>
          <a:p>
            <a:endParaRPr lang="zh-CN" altLang="en-US" dirty="0" smtClean="0">
              <a:latin typeface="迷你简启体" pitchFamily="65" charset="-122"/>
              <a:ea typeface="迷你简启体" pitchFamily="65" charset="-122"/>
              <a:cs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35843" name="内容占位符 2"/>
          <p:cNvSpPr>
            <a:spLocks noGrp="1"/>
          </p:cNvSpPr>
          <p:nvPr>
            <p:ph idx="1"/>
          </p:nvPr>
        </p:nvSpPr>
        <p:spPr/>
        <p:txBody>
          <a:bodyPr/>
          <a:lstStyle/>
          <a:p>
            <a:r>
              <a:rPr lang="zh-CN" altLang="en-US" smtClean="0">
                <a:latin typeface="迷你繁启体" pitchFamily="65" charset="-122"/>
                <a:ea typeface="迷你繁启体" pitchFamily="65" charset="-122"/>
                <a:cs typeface="Calibri" pitchFamily="34" charset="0"/>
              </a:rPr>
              <a:t>我想起莫言在诺贝尔文学奖发奖仪式上讲了三个故事，那天他把自己的发言稿忘在酒店了，所以他即席发言，说自己是一个讲故事的人，还当场讲了三个小故事。</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卖白菜</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捡麦穗</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送米饭。</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我们现在的父母身体力行教孩子什么？</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36867" name="内容占位符 2"/>
          <p:cNvSpPr>
            <a:spLocks noGrp="1"/>
          </p:cNvSpPr>
          <p:nvPr>
            <p:ph idx="1"/>
          </p:nvPr>
        </p:nvSpPr>
        <p:spPr>
          <a:xfrm>
            <a:off x="468313" y="968375"/>
            <a:ext cx="8229600" cy="3984625"/>
          </a:xfrm>
        </p:spPr>
        <p:txBody>
          <a:bodyPr/>
          <a:lstStyle/>
          <a:p>
            <a:r>
              <a:rPr lang="zh-CN" altLang="en-US" smtClean="0">
                <a:latin typeface="迷你简启体" pitchFamily="65" charset="-122"/>
                <a:ea typeface="迷你简启体" pitchFamily="65" charset="-122"/>
                <a:cs typeface="Calibri" pitchFamily="34" charset="0"/>
              </a:rPr>
              <a:t>我想是从一个世纪以前的以五四运动为标志的新文化运动开始的，而在史无前例的无产阶级大革命时达到登峰造极的地步。不过，我们现在称之为</a:t>
            </a:r>
            <a:r>
              <a:rPr lang="en-US" altLang="zh-CN" smtClean="0">
                <a:latin typeface="迷你简启体" pitchFamily="65" charset="-122"/>
                <a:ea typeface="迷你简启体" pitchFamily="65" charset="-122"/>
                <a:cs typeface="Calibri" pitchFamily="34" charset="0"/>
              </a:rPr>
              <a:t>“</a:t>
            </a:r>
            <a:r>
              <a:rPr lang="zh-CN" altLang="en-US" smtClean="0">
                <a:latin typeface="迷你简启体" pitchFamily="65" charset="-122"/>
                <a:ea typeface="迷你简启体" pitchFamily="65" charset="-122"/>
                <a:cs typeface="Calibri" pitchFamily="34" charset="0"/>
              </a:rPr>
              <a:t>动乱</a:t>
            </a:r>
            <a:r>
              <a:rPr lang="en-US" altLang="zh-CN" smtClean="0">
                <a:latin typeface="迷你简启体" pitchFamily="65" charset="-122"/>
                <a:ea typeface="迷你简启体" pitchFamily="65" charset="-122"/>
                <a:cs typeface="Calibri" pitchFamily="34" charset="0"/>
              </a:rPr>
              <a:t>”。</a:t>
            </a:r>
          </a:p>
          <a:p>
            <a:r>
              <a:rPr lang="zh-CN" altLang="en-US" smtClean="0">
                <a:latin typeface="迷你简启体" pitchFamily="65" charset="-122"/>
                <a:ea typeface="迷你简启体" pitchFamily="65" charset="-122"/>
                <a:cs typeface="Calibri" pitchFamily="34" charset="0"/>
              </a:rPr>
              <a:t>人类进入文明社会以来，最大规模地由官方发起破坏传统文明的洗劫就发生在新中国的首都北京。</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orient="vert"/>
          </p:nvPr>
        </p:nvSpPr>
        <p:spPr>
          <a:xfrm>
            <a:off x="7062788" y="525780"/>
            <a:ext cx="1543050" cy="4611687"/>
          </a:xfrm>
        </p:spPr>
        <p:txBody>
          <a:bodyPr/>
          <a:lstStyle/>
          <a:p>
            <a:r>
              <a:rPr lang="zh-CN" altLang="en-US" dirty="0" smtClean="0">
                <a:solidFill>
                  <a:srgbClr val="FF0000"/>
                </a:solidFill>
                <a:latin typeface="宋体" pitchFamily="2" charset="-122"/>
                <a:cs typeface="Calibri" pitchFamily="34" charset="0"/>
              </a:rPr>
              <a:t>这是什么建筑</a:t>
            </a:r>
          </a:p>
        </p:txBody>
      </p:sp>
      <p:pic>
        <p:nvPicPr>
          <p:cNvPr id="37892" name="Picture 4" descr="1251171405722"/>
          <p:cNvPicPr>
            <a:picLocks noGrp="1" noChangeAspect="1" noChangeArrowheads="1"/>
          </p:cNvPicPr>
          <p:nvPr>
            <p:ph idx="4294967295"/>
          </p:nvPr>
        </p:nvPicPr>
        <p:blipFill>
          <a:blip r:embed="rId2" cstate="print"/>
          <a:srcRect/>
          <a:stretch>
            <a:fillRect/>
          </a:stretch>
        </p:blipFill>
        <p:spPr>
          <a:xfrm>
            <a:off x="0" y="321079"/>
            <a:ext cx="7062788" cy="4708525"/>
          </a:xfr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7381" y="40810"/>
            <a:ext cx="2036619" cy="754213"/>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000120_002[1]"/>
          <p:cNvPicPr>
            <a:picLocks noChangeAspect="1" noChangeArrowheads="1"/>
          </p:cNvPicPr>
          <p:nvPr/>
        </p:nvPicPr>
        <p:blipFill>
          <a:blip r:embed="rId2" cstate="print"/>
          <a:srcRect/>
          <a:stretch>
            <a:fillRect/>
          </a:stretch>
        </p:blipFill>
        <p:spPr bwMode="auto">
          <a:xfrm>
            <a:off x="0" y="417916"/>
            <a:ext cx="6706358" cy="4555317"/>
          </a:xfrm>
          <a:prstGeom prst="rect">
            <a:avLst/>
          </a:prstGeom>
          <a:noFill/>
          <a:ln w="9525">
            <a:noFill/>
            <a:miter lim="800000"/>
            <a:headEnd/>
            <a:tailEnd/>
          </a:ln>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9192" y="40809"/>
            <a:ext cx="2036619" cy="754213"/>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000f1f867b6d09f8c7b312"/>
          <p:cNvPicPr>
            <a:picLocks noChangeAspect="1" noChangeArrowheads="1"/>
          </p:cNvPicPr>
          <p:nvPr/>
        </p:nvPicPr>
        <p:blipFill>
          <a:blip r:embed="rId2" cstate="print"/>
          <a:srcRect/>
          <a:stretch>
            <a:fillRect/>
          </a:stretch>
        </p:blipFill>
        <p:spPr bwMode="auto">
          <a:xfrm>
            <a:off x="0" y="423949"/>
            <a:ext cx="6724996" cy="4417913"/>
          </a:xfrm>
          <a:prstGeom prst="rect">
            <a:avLst/>
          </a:prstGeom>
          <a:noFill/>
          <a:ln w="9525">
            <a:noFill/>
            <a:miter lim="800000"/>
            <a:headEnd/>
            <a:tailEnd/>
          </a:ln>
        </p:spPr>
      </p:pic>
      <p:sp>
        <p:nvSpPr>
          <p:cNvPr id="39939" name="竖排标题 4"/>
          <p:cNvSpPr>
            <a:spLocks noGrp="1"/>
          </p:cNvSpPr>
          <p:nvPr>
            <p:ph type="title" orient="vert"/>
          </p:nvPr>
        </p:nvSpPr>
        <p:spPr>
          <a:xfrm>
            <a:off x="6914947" y="693912"/>
            <a:ext cx="384867" cy="3936278"/>
          </a:xfrm>
        </p:spPr>
        <p:txBody>
          <a:bodyPr/>
          <a:lstStyle/>
          <a:p>
            <a:r>
              <a:rPr lang="zh-CN" altLang="en-US" sz="3600" dirty="0" smtClean="0">
                <a:latin typeface="宋体" pitchFamily="2" charset="-122"/>
                <a:cs typeface="Calibri" pitchFamily="34" charset="0"/>
              </a:rPr>
              <a:t>历史是不能复制的</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7381" y="40810"/>
            <a:ext cx="2036619" cy="75421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3"/>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40963" name="内容占位符 4"/>
          <p:cNvSpPr>
            <a:spLocks noGrp="1"/>
          </p:cNvSpPr>
          <p:nvPr>
            <p:ph idx="1"/>
          </p:nvPr>
        </p:nvSpPr>
        <p:spPr>
          <a:xfrm>
            <a:off x="0" y="971550"/>
            <a:ext cx="8686800" cy="3965575"/>
          </a:xfrm>
        </p:spPr>
        <p:txBody>
          <a:bodyPr/>
          <a:lstStyle/>
          <a:p>
            <a:r>
              <a:rPr lang="zh-CN" altLang="en-US" dirty="0" smtClean="0">
                <a:latin typeface="迷你简启体" pitchFamily="65" charset="-122"/>
                <a:ea typeface="迷你简启体" pitchFamily="65" charset="-122"/>
                <a:cs typeface="Calibri" pitchFamily="34" charset="0"/>
              </a:rPr>
              <a:t>才一百年，我们已经退化到</a:t>
            </a:r>
            <a:endParaRPr lang="en-US" altLang="zh-CN" dirty="0" smtClean="0">
              <a:latin typeface="迷你简启体" pitchFamily="65" charset="-122"/>
              <a:ea typeface="迷你简启体" pitchFamily="65" charset="-122"/>
              <a:cs typeface="Calibri" pitchFamily="34" charset="0"/>
            </a:endParaRPr>
          </a:p>
          <a:p>
            <a:r>
              <a:rPr lang="zh-CN" altLang="en-US" dirty="0" smtClean="0">
                <a:latin typeface="迷你简启体" pitchFamily="65" charset="-122"/>
                <a:ea typeface="迷你简启体" pitchFamily="65" charset="-122"/>
                <a:cs typeface="Calibri" pitchFamily="34" charset="0"/>
              </a:rPr>
              <a:t>从知识面上，连黄帝</a:t>
            </a:r>
            <a:r>
              <a:rPr lang="en-US" altLang="zh-CN" dirty="0" smtClean="0">
                <a:latin typeface="迷你简启体" pitchFamily="65" charset="-122"/>
                <a:ea typeface="迷你简启体" pitchFamily="65" charset="-122"/>
                <a:cs typeface="Calibri" pitchFamily="34" charset="0"/>
              </a:rPr>
              <a:t>/</a:t>
            </a:r>
            <a:r>
              <a:rPr lang="zh-CN" altLang="en-US" dirty="0" smtClean="0">
                <a:latin typeface="迷你简启体" pitchFamily="65" charset="-122"/>
                <a:ea typeface="迷你简启体" pitchFamily="65" charset="-122"/>
                <a:cs typeface="Calibri" pitchFamily="34" charset="0"/>
              </a:rPr>
              <a:t>炎帝姓什么都不知道的地步了，但我们知道那个金什么贤，我们打破脑袋去看美国大片</a:t>
            </a:r>
            <a:r>
              <a:rPr lang="en-US" altLang="zh-CN" dirty="0" smtClean="0">
                <a:latin typeface="迷你简启体" pitchFamily="65" charset="-122"/>
                <a:ea typeface="迷你简启体" pitchFamily="65" charset="-122"/>
                <a:cs typeface="Calibri" pitchFamily="34" charset="0"/>
              </a:rPr>
              <a:t>，</a:t>
            </a:r>
            <a:r>
              <a:rPr lang="zh-CN" altLang="en-US" dirty="0" smtClean="0">
                <a:latin typeface="迷你简启体" pitchFamily="65" charset="-122"/>
                <a:ea typeface="迷你简启体" pitchFamily="65" charset="-122"/>
                <a:cs typeface="Calibri" pitchFamily="34" charset="0"/>
              </a:rPr>
              <a:t>我记不住。</a:t>
            </a:r>
            <a:endParaRPr lang="en-US" altLang="zh-CN" dirty="0" smtClean="0">
              <a:latin typeface="迷你简启体" pitchFamily="65" charset="-122"/>
              <a:ea typeface="迷你简启体" pitchFamily="65" charset="-122"/>
              <a:cs typeface="Calibri" pitchFamily="34" charset="0"/>
            </a:endParaRPr>
          </a:p>
          <a:p>
            <a:r>
              <a:rPr lang="zh-CN" altLang="en-US" dirty="0" smtClean="0">
                <a:latin typeface="迷你简启体" pitchFamily="65" charset="-122"/>
                <a:ea typeface="迷你简启体" pitchFamily="65" charset="-122"/>
                <a:cs typeface="Calibri" pitchFamily="34" charset="0"/>
              </a:rPr>
              <a:t>从文化层面上，我们也不知道儒家和道家是核心价值观是什么的地步。</a:t>
            </a:r>
            <a:endParaRPr lang="en-US" altLang="zh-CN" dirty="0" smtClean="0">
              <a:latin typeface="迷你简启体" pitchFamily="65" charset="-122"/>
              <a:ea typeface="迷你简启体" pitchFamily="65" charset="-122"/>
              <a:cs typeface="Calibri" pitchFamily="34" charset="0"/>
            </a:endParaRPr>
          </a:p>
          <a:p>
            <a:r>
              <a:rPr lang="zh-CN" altLang="en-US" dirty="0" smtClean="0">
                <a:latin typeface="迷你简启体" pitchFamily="65" charset="-122"/>
                <a:ea typeface="迷你简启体" pitchFamily="65" charset="-122"/>
                <a:cs typeface="Calibri" pitchFamily="34" charset="0"/>
              </a:rPr>
              <a:t>我们的五千年文化还要不要传承？靠谁传承</a:t>
            </a:r>
            <a:endParaRPr lang="en-US" altLang="zh-CN" dirty="0" smtClean="0">
              <a:latin typeface="迷你简启体" pitchFamily="65" charset="-122"/>
              <a:ea typeface="迷你简启体" pitchFamily="65" charset="-122"/>
              <a:cs typeface="Calibri" pitchFamily="34" charset="0"/>
            </a:endParaRPr>
          </a:p>
          <a:p>
            <a:endParaRPr lang="zh-CN" altLang="en-US" dirty="0" smtClean="0">
              <a:latin typeface="迷你简启体" pitchFamily="65" charset="-122"/>
              <a:ea typeface="迷你简启体" pitchFamily="65" charset="-122"/>
              <a:cs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41987" name="内容占位符 2"/>
          <p:cNvSpPr>
            <a:spLocks noGrp="1"/>
          </p:cNvSpPr>
          <p:nvPr>
            <p:ph idx="1"/>
          </p:nvPr>
        </p:nvSpPr>
        <p:spPr/>
        <p:txBody>
          <a:bodyPr/>
          <a:lstStyle/>
          <a:p>
            <a:r>
              <a:rPr lang="zh-CN" altLang="en-US" dirty="0" smtClean="0">
                <a:latin typeface="迷你简启体" pitchFamily="65" charset="-122"/>
                <a:ea typeface="迷你简启体" pitchFamily="65" charset="-122"/>
                <a:cs typeface="Calibri" pitchFamily="34" charset="0"/>
              </a:rPr>
              <a:t>儒家：</a:t>
            </a:r>
            <a:endParaRPr lang="en-US" altLang="zh-CN" dirty="0" smtClean="0">
              <a:latin typeface="迷你简启体" pitchFamily="65" charset="-122"/>
              <a:ea typeface="迷你简启体" pitchFamily="65" charset="-122"/>
              <a:cs typeface="Calibri" pitchFamily="34" charset="0"/>
            </a:endParaRPr>
          </a:p>
          <a:p>
            <a:r>
              <a:rPr lang="zh-CN" altLang="en-US" dirty="0" smtClean="0">
                <a:latin typeface="迷你简启体" pitchFamily="65" charset="-122"/>
                <a:ea typeface="迷你简启体" pitchFamily="65" charset="-122"/>
                <a:cs typeface="Calibri" pitchFamily="34" charset="0"/>
              </a:rPr>
              <a:t>天行健君子自强不息</a:t>
            </a:r>
            <a:endParaRPr lang="en-US" altLang="zh-CN" dirty="0" smtClean="0">
              <a:latin typeface="迷你简启体" pitchFamily="65" charset="-122"/>
              <a:ea typeface="迷你简启体" pitchFamily="65" charset="-122"/>
              <a:cs typeface="Calibri" pitchFamily="34" charset="0"/>
            </a:endParaRPr>
          </a:p>
          <a:p>
            <a:r>
              <a:rPr lang="zh-CN" altLang="en-US" dirty="0" smtClean="0">
                <a:latin typeface="迷你简启体" pitchFamily="65" charset="-122"/>
                <a:ea typeface="迷你简启体" pitchFamily="65" charset="-122"/>
                <a:cs typeface="Calibri" pitchFamily="34" charset="0"/>
              </a:rPr>
              <a:t>地势坤君子厚德载物</a:t>
            </a:r>
            <a:endParaRPr lang="en-US" altLang="zh-CN" dirty="0" smtClean="0">
              <a:latin typeface="迷你简启体" pitchFamily="65" charset="-122"/>
              <a:ea typeface="迷你简启体" pitchFamily="65" charset="-122"/>
              <a:cs typeface="Calibri" pitchFamily="34" charset="0"/>
            </a:endParaRPr>
          </a:p>
          <a:p>
            <a:r>
              <a:rPr lang="zh-CN" altLang="en-US" dirty="0" smtClean="0">
                <a:latin typeface="迷你简启体" pitchFamily="65" charset="-122"/>
                <a:ea typeface="迷你简启体" pitchFamily="65" charset="-122"/>
                <a:cs typeface="Calibri" pitchFamily="34" charset="0"/>
              </a:rPr>
              <a:t>修身齐家治国平天下</a:t>
            </a:r>
            <a:endParaRPr lang="en-US" altLang="zh-CN" dirty="0" smtClean="0">
              <a:latin typeface="迷你简启体" pitchFamily="65" charset="-122"/>
              <a:ea typeface="迷你简启体" pitchFamily="65" charset="-122"/>
              <a:cs typeface="Calibri" pitchFamily="34" charset="0"/>
            </a:endParaRPr>
          </a:p>
          <a:p>
            <a:pPr>
              <a:buNone/>
            </a:pPr>
            <a:endParaRPr lang="en-US" altLang="zh-CN" dirty="0" smtClean="0">
              <a:latin typeface="迷你简启体" pitchFamily="65" charset="-122"/>
              <a:ea typeface="迷你简启体" pitchFamily="65" charset="-122"/>
              <a:cs typeface="Calibri" pitchFamily="34" charset="0"/>
            </a:endParaRPr>
          </a:p>
          <a:p>
            <a:pPr>
              <a:buNone/>
            </a:pPr>
            <a:endParaRPr lang="zh-CN" altLang="en-US" dirty="0" smtClean="0">
              <a:latin typeface="迷你简启体" pitchFamily="65" charset="-122"/>
              <a:ea typeface="迷你简启体" pitchFamily="65" charset="-122"/>
              <a:cs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43011" name="内容占位符 2"/>
          <p:cNvSpPr>
            <a:spLocks noGrp="1"/>
          </p:cNvSpPr>
          <p:nvPr>
            <p:ph idx="1"/>
          </p:nvPr>
        </p:nvSpPr>
        <p:spPr>
          <a:xfrm>
            <a:off x="457200" y="1020763"/>
            <a:ext cx="8229600" cy="3800475"/>
          </a:xfrm>
        </p:spPr>
        <p:txBody>
          <a:bodyPr/>
          <a:lstStyle/>
          <a:p>
            <a:r>
              <a:rPr lang="zh-CN" altLang="en-US" smtClean="0">
                <a:latin typeface="迷你简启体" pitchFamily="65" charset="-122"/>
                <a:ea typeface="迷你简启体" pitchFamily="65" charset="-122"/>
                <a:cs typeface="Calibri" pitchFamily="34" charset="0"/>
              </a:rPr>
              <a:t>没有民族精英的自强不息，就没有中华民族的今天。</a:t>
            </a:r>
            <a:endParaRPr lang="en-US" altLang="zh-CN" smtClean="0">
              <a:latin typeface="迷你简启体" pitchFamily="65" charset="-122"/>
              <a:ea typeface="迷你简启体" pitchFamily="65" charset="-122"/>
              <a:cs typeface="Calibri" pitchFamily="34" charset="0"/>
            </a:endParaRPr>
          </a:p>
          <a:p>
            <a:r>
              <a:rPr lang="zh-CN" altLang="en-US" smtClean="0">
                <a:latin typeface="迷你简启体" pitchFamily="65" charset="-122"/>
                <a:ea typeface="迷你简启体" pitchFamily="65" charset="-122"/>
                <a:cs typeface="Calibri" pitchFamily="34" charset="0"/>
              </a:rPr>
              <a:t>没有祖祖辈辈的厚德载物，就没有五千年的灿烂文化。</a:t>
            </a:r>
            <a:endParaRPr lang="en-US" altLang="zh-CN" smtClean="0">
              <a:latin typeface="迷你简启体" pitchFamily="65" charset="-122"/>
              <a:ea typeface="迷你简启体" pitchFamily="65" charset="-122"/>
              <a:cs typeface="Calibri" pitchFamily="34" charset="0"/>
            </a:endParaRPr>
          </a:p>
          <a:p>
            <a:r>
              <a:rPr lang="zh-CN" altLang="en-US" smtClean="0">
                <a:latin typeface="迷你简启体" pitchFamily="65" charset="-122"/>
                <a:ea typeface="迷你简启体" pitchFamily="65" charset="-122"/>
                <a:cs typeface="Calibri" pitchFamily="34" charset="0"/>
              </a:rPr>
              <a:t>中华文明绵在时间上绵延至今，这个不用我来解释，</a:t>
            </a:r>
            <a:endParaRPr lang="en-US" altLang="zh-CN" smtClean="0">
              <a:latin typeface="迷你简启体" pitchFamily="65" charset="-122"/>
              <a:ea typeface="迷你简启体" pitchFamily="65" charset="-122"/>
              <a:cs typeface="Calibri" pitchFamily="34" charset="0"/>
            </a:endParaRPr>
          </a:p>
          <a:p>
            <a:r>
              <a:rPr lang="zh-CN" altLang="en-US" smtClean="0">
                <a:latin typeface="迷你简启体" pitchFamily="65" charset="-122"/>
                <a:ea typeface="迷你简启体" pitchFamily="65" charset="-122"/>
                <a:cs typeface="Calibri" pitchFamily="34" charset="0"/>
              </a:rPr>
              <a:t>中华文明在空间上开疆扩土，我想多说几句。</a:t>
            </a:r>
            <a:endParaRPr lang="en-US" altLang="zh-CN" smtClean="0">
              <a:latin typeface="迷你简启体" pitchFamily="65" charset="-122"/>
              <a:ea typeface="迷你简启体" pitchFamily="65" charset="-122"/>
              <a:cs typeface="Calibri" pitchFamily="34" charset="0"/>
            </a:endParaRPr>
          </a:p>
          <a:p>
            <a:endParaRPr lang="en-US" altLang="zh-CN" smtClean="0">
              <a:latin typeface="迷你简启体" pitchFamily="65" charset="-122"/>
              <a:ea typeface="迷你简启体" pitchFamily="65" charset="-122"/>
              <a:cs typeface="Calibri" pitchFamily="34" charset="0"/>
            </a:endParaRPr>
          </a:p>
          <a:p>
            <a:endParaRPr lang="en-US" altLang="zh-CN" smtClean="0">
              <a:latin typeface="迷你简启体" pitchFamily="65" charset="-122"/>
              <a:ea typeface="迷你简启体" pitchFamily="65" charset="-122"/>
              <a:cs typeface="Calibri" pitchFamily="34" charset="0"/>
            </a:endParaRPr>
          </a:p>
          <a:p>
            <a:endParaRPr lang="zh-CN" altLang="en-US" smtClean="0">
              <a:latin typeface="迷你简启体" pitchFamily="65" charset="-122"/>
              <a:ea typeface="迷你简启体" pitchFamily="65" charset="-122"/>
              <a:cs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6147" name="Rectangle 3"/>
          <p:cNvSpPr>
            <a:spLocks noGrp="1"/>
          </p:cNvSpPr>
          <p:nvPr>
            <p:ph type="body" idx="1"/>
          </p:nvPr>
        </p:nvSpPr>
        <p:spPr/>
        <p:txBody>
          <a:bodyPr/>
          <a:lstStyle/>
          <a:p>
            <a:r>
              <a:rPr lang="zh-CN" altLang="en-US" smtClean="0">
                <a:latin typeface="迷你繁启体" pitchFamily="65" charset="-122"/>
                <a:ea typeface="迷你繁启体" pitchFamily="65" charset="-122"/>
                <a:cs typeface="Calibri" pitchFamily="34" charset="0"/>
              </a:rPr>
              <a:t>黄帝姓什么？</a:t>
            </a:r>
            <a:endParaRPr lang="en-US" altLang="zh-CN" smtClean="0">
              <a:latin typeface="迷你繁启体" pitchFamily="65" charset="-122"/>
              <a:ea typeface="迷你繁启体" pitchFamily="65" charset="-122"/>
              <a:cs typeface="Calibri" pitchFamily="34" charset="0"/>
            </a:endParaRPr>
          </a:p>
          <a:p>
            <a:endParaRPr lang="en-US" altLang="zh-CN" smtClean="0">
              <a:latin typeface="迷你繁启体" pitchFamily="65" charset="-122"/>
              <a:ea typeface="迷你繁启体" pitchFamily="65" charset="-122"/>
              <a:cs typeface="Calibri" pitchFamily="34" charset="0"/>
            </a:endParaRPr>
          </a:p>
          <a:p>
            <a:endParaRPr lang="zh-CN" altLang="en-US"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炎帝姓什么？</a:t>
            </a:r>
          </a:p>
          <a:p>
            <a:endParaRPr lang="zh-CN" altLang="en-US" smtClean="0">
              <a:latin typeface="迷你繁启体" pitchFamily="65" charset="-122"/>
              <a:ea typeface="迷你繁启体" pitchFamily="65" charset="-122"/>
              <a:cs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44035" name="内容占位符 2"/>
          <p:cNvSpPr>
            <a:spLocks noGrp="1"/>
          </p:cNvSpPr>
          <p:nvPr>
            <p:ph idx="1"/>
          </p:nvPr>
        </p:nvSpPr>
        <p:spPr>
          <a:xfrm>
            <a:off x="457200" y="1006475"/>
            <a:ext cx="8229600" cy="3587750"/>
          </a:xfrm>
        </p:spPr>
        <p:txBody>
          <a:bodyPr/>
          <a:lstStyle/>
          <a:p>
            <a:r>
              <a:rPr lang="zh-CN" altLang="en-US" smtClean="0">
                <a:latin typeface="迷你繁启体" pitchFamily="65" charset="-122"/>
                <a:ea typeface="迷你繁启体" pitchFamily="65" charset="-122"/>
                <a:cs typeface="Calibri" pitchFamily="34" charset="0"/>
              </a:rPr>
              <a:t>我们打开古代版图就可以发现，中华文明在地理范围内也发展到了当时所能延伸的极限。北面</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西面是戈壁和沙漠，南面</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东面是汪洋大海，在这样一个广大的空间范围内，华夏文明无所不在。</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日本</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朝鲜半岛</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东南亚半岛</a:t>
            </a:r>
            <a:r>
              <a:rPr lang="en-US" altLang="zh-CN" smtClean="0">
                <a:latin typeface="迷你繁启体" pitchFamily="65" charset="-122"/>
                <a:ea typeface="迷你繁启体" pitchFamily="65" charset="-122"/>
                <a:cs typeface="Calibri" pitchFamily="34" charset="0"/>
              </a:rPr>
              <a:t>/</a:t>
            </a:r>
          </a:p>
          <a:p>
            <a:r>
              <a:rPr lang="zh-CN" altLang="en-US" smtClean="0">
                <a:latin typeface="迷你繁启体" pitchFamily="65" charset="-122"/>
                <a:ea typeface="迷你繁启体" pitchFamily="65" charset="-122"/>
                <a:cs typeface="Calibri" pitchFamily="34" charset="0"/>
              </a:rPr>
              <a:t>还有征服者被征服。</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45059" name="内容占位符 2"/>
          <p:cNvSpPr>
            <a:spLocks noGrp="1"/>
          </p:cNvSpPr>
          <p:nvPr>
            <p:ph idx="1"/>
          </p:nvPr>
        </p:nvSpPr>
        <p:spPr>
          <a:xfrm>
            <a:off x="457200" y="925513"/>
            <a:ext cx="8229600" cy="3943350"/>
          </a:xfrm>
        </p:spPr>
        <p:txBody>
          <a:bodyPr/>
          <a:lstStyle/>
          <a:p>
            <a:r>
              <a:rPr lang="zh-CN" altLang="en-US" smtClean="0">
                <a:latin typeface="迷你繁启体" pitchFamily="65" charset="-122"/>
                <a:ea typeface="迷你繁启体" pitchFamily="65" charset="-122"/>
                <a:cs typeface="Calibri" pitchFamily="34" charset="0"/>
              </a:rPr>
              <a:t>我举两个看上去完全不相干的例子来说明中华文明的无所不在，一个是厚德载物的日本战争遗孤，一个是我们见怪不怪的昭君墓。其实匈奴是不讲什么仁义道德，与儒家文明相去甚远的。冒顿单于。而且匈奴也早灭绝了，蒙古族是没有墓地的，但是昭君墓却保存至今，这不值得人深思么，</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title"/>
          </p:nvPr>
        </p:nvSpPr>
        <p:spPr>
          <a:xfrm>
            <a:off x="457200" y="206375"/>
            <a:ext cx="8229600" cy="615950"/>
          </a:xfrm>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46083" name="内容占位符 2"/>
          <p:cNvSpPr>
            <a:spLocks noGrp="1"/>
          </p:cNvSpPr>
          <p:nvPr>
            <p:ph idx="1"/>
          </p:nvPr>
        </p:nvSpPr>
        <p:spPr>
          <a:xfrm>
            <a:off x="457200" y="800100"/>
            <a:ext cx="8229600" cy="3794125"/>
          </a:xfrm>
        </p:spPr>
        <p:txBody>
          <a:bodyPr/>
          <a:lstStyle/>
          <a:p>
            <a:r>
              <a:rPr lang="zh-CN" altLang="en-US" smtClean="0">
                <a:latin typeface="迷你繁启体" pitchFamily="65" charset="-122"/>
                <a:ea typeface="迷你繁启体" pitchFamily="65" charset="-122"/>
                <a:cs typeface="Calibri" pitchFamily="34" charset="0"/>
              </a:rPr>
              <a:t>请大家和我一起重温一下，我们曾经熟悉却已经陌生了的儒家的追求</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不以物喜，不以己悲</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先天下之忧而忧，后天下之乐而乐</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风声雨声读书声，声声入耳</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家事国事天下事，事事关心</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国家兴亡，匹夫有责（扪心自问一下，别光会念）</a:t>
            </a:r>
            <a:endParaRPr lang="en-US" altLang="zh-CN" smtClean="0">
              <a:latin typeface="迷你繁启体" pitchFamily="65" charset="-122"/>
              <a:ea typeface="迷你繁启体" pitchFamily="65" charset="-122"/>
              <a:cs typeface="Calibri" pitchFamily="34" charset="0"/>
            </a:endParaRPr>
          </a:p>
          <a:p>
            <a:pPr>
              <a:buFont typeface="Arial" charset="0"/>
              <a:buNone/>
            </a:pPr>
            <a:endParaRPr lang="en-US" altLang="zh-CN" smtClean="0">
              <a:latin typeface="迷你繁启体" pitchFamily="65" charset="-122"/>
              <a:ea typeface="迷你繁启体" pitchFamily="65" charset="-122"/>
              <a:cs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3"/>
          <p:cNvSpPr>
            <a:spLocks noGrp="1"/>
          </p:cNvSpPr>
          <p:nvPr>
            <p:ph type="title"/>
          </p:nvPr>
        </p:nvSpPr>
        <p:spPr>
          <a:xfrm>
            <a:off x="457200" y="256251"/>
            <a:ext cx="8229600" cy="857250"/>
          </a:xfrm>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49155" name="内容占位符 4"/>
          <p:cNvSpPr>
            <a:spLocks noGrp="1"/>
          </p:cNvSpPr>
          <p:nvPr>
            <p:ph idx="1"/>
          </p:nvPr>
        </p:nvSpPr>
        <p:spPr/>
        <p:txBody>
          <a:bodyPr/>
          <a:lstStyle/>
          <a:p>
            <a:r>
              <a:rPr lang="zh-CN" altLang="en-US" dirty="0" smtClean="0">
                <a:latin typeface="迷你繁启体" pitchFamily="65" charset="-122"/>
                <a:ea typeface="迷你繁启体" pitchFamily="65" charset="-122"/>
                <a:cs typeface="Calibri" pitchFamily="34" charset="0"/>
              </a:rPr>
              <a:t>我要介绍的是两儒家两道家。正像美学大家李泽厚所说，中国哲学其实是</a:t>
            </a:r>
            <a:endParaRPr lang="en-US" altLang="zh-CN" dirty="0" smtClean="0">
              <a:latin typeface="迷你繁启体" pitchFamily="65" charset="-122"/>
              <a:ea typeface="迷你繁启体" pitchFamily="65" charset="-122"/>
              <a:cs typeface="Calibri" pitchFamily="34" charset="0"/>
            </a:endParaRPr>
          </a:p>
          <a:p>
            <a:r>
              <a:rPr lang="en-US" altLang="zh-CN" dirty="0" smtClean="0">
                <a:latin typeface="迷你繁启体" pitchFamily="65" charset="-122"/>
                <a:ea typeface="迷你繁启体" pitchFamily="65" charset="-122"/>
                <a:cs typeface="Calibri" pitchFamily="34" charset="0"/>
              </a:rPr>
              <a:t>“</a:t>
            </a:r>
            <a:r>
              <a:rPr lang="zh-CN" altLang="en-US" dirty="0" smtClean="0">
                <a:solidFill>
                  <a:srgbClr val="FF0000"/>
                </a:solidFill>
                <a:latin typeface="迷你繁启体" pitchFamily="65" charset="-122"/>
                <a:ea typeface="迷你繁启体" pitchFamily="65" charset="-122"/>
                <a:cs typeface="Calibri" pitchFamily="34" charset="0"/>
              </a:rPr>
              <a:t>儒道互补</a:t>
            </a:r>
            <a:r>
              <a:rPr lang="en-US" altLang="zh-CN" dirty="0" smtClean="0">
                <a:latin typeface="迷你繁启体" pitchFamily="65" charset="-122"/>
                <a:ea typeface="迷你繁启体" pitchFamily="65" charset="-122"/>
                <a:cs typeface="Calibri" pitchFamily="34" charset="0"/>
              </a:rPr>
              <a:t>”。</a:t>
            </a:r>
          </a:p>
          <a:p>
            <a:r>
              <a:rPr lang="zh-CN" altLang="en-US" dirty="0" smtClean="0">
                <a:latin typeface="迷你繁启体" pitchFamily="65" charset="-122"/>
                <a:ea typeface="迷你繁启体" pitchFamily="65" charset="-122"/>
                <a:cs typeface="Calibri" pitchFamily="34" charset="0"/>
              </a:rPr>
              <a:t>他还有四字真言是</a:t>
            </a:r>
            <a:endParaRPr lang="en-US" altLang="zh-CN" dirty="0" smtClean="0">
              <a:latin typeface="迷你繁启体" pitchFamily="65" charset="-122"/>
              <a:ea typeface="迷你繁启体" pitchFamily="65" charset="-122"/>
              <a:cs typeface="Calibri" pitchFamily="34" charset="0"/>
            </a:endParaRPr>
          </a:p>
          <a:p>
            <a:r>
              <a:rPr lang="en-US" altLang="zh-CN" dirty="0" smtClean="0">
                <a:latin typeface="迷你繁启体" pitchFamily="65" charset="-122"/>
                <a:ea typeface="迷你繁启体" pitchFamily="65" charset="-122"/>
                <a:cs typeface="Calibri" pitchFamily="34" charset="0"/>
              </a:rPr>
              <a:t>“</a:t>
            </a:r>
            <a:r>
              <a:rPr lang="zh-CN" altLang="en-US" dirty="0" smtClean="0">
                <a:solidFill>
                  <a:srgbClr val="FF0000"/>
                </a:solidFill>
                <a:latin typeface="迷你繁启体" pitchFamily="65" charset="-122"/>
                <a:ea typeface="迷你繁启体" pitchFamily="65" charset="-122"/>
                <a:cs typeface="Calibri" pitchFamily="34" charset="0"/>
              </a:rPr>
              <a:t>风骚映衬</a:t>
            </a:r>
            <a:r>
              <a:rPr lang="en-US" altLang="zh-CN" dirty="0" smtClean="0">
                <a:latin typeface="迷你繁启体" pitchFamily="65" charset="-122"/>
                <a:ea typeface="迷你繁启体" pitchFamily="65" charset="-122"/>
                <a:cs typeface="Calibri" pitchFamily="34" charset="0"/>
              </a:rPr>
              <a:t>”。</a:t>
            </a:r>
            <a:endParaRPr lang="zh-CN" altLang="en-US" dirty="0" smtClean="0">
              <a:latin typeface="迷你繁启体" pitchFamily="65" charset="-122"/>
              <a:ea typeface="迷你繁启体" pitchFamily="65" charset="-122"/>
              <a:cs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p:cNvSpPr>
          <p:nvPr>
            <p:ph type="title"/>
          </p:nvPr>
        </p:nvSpPr>
        <p:spPr>
          <a:xfrm>
            <a:off x="-216131" y="0"/>
            <a:ext cx="8229600" cy="857250"/>
          </a:xfrm>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r>
              <a:rPr lang="en-US" altLang="zh-CN" b="1" dirty="0">
                <a:solidFill>
                  <a:srgbClr val="FF3300"/>
                </a:solidFill>
                <a:latin typeface="迷你简启体" pitchFamily="65" charset="-122"/>
                <a:ea typeface="迷你简启体" pitchFamily="65" charset="-122"/>
                <a:cs typeface="Calibri" pitchFamily="34" charset="0"/>
              </a:rPr>
              <a:t>-</a:t>
            </a:r>
            <a:r>
              <a:rPr lang="zh-CN" altLang="en-US" b="1" dirty="0">
                <a:solidFill>
                  <a:srgbClr val="FF3300"/>
                </a:solidFill>
                <a:latin typeface="迷你简启体" pitchFamily="65" charset="-122"/>
                <a:ea typeface="迷你简启体" pitchFamily="65" charset="-122"/>
                <a:cs typeface="Calibri" pitchFamily="34" charset="0"/>
              </a:rPr>
              <a:t>孔孟之道</a:t>
            </a:r>
          </a:p>
        </p:txBody>
      </p:sp>
      <p:sp>
        <p:nvSpPr>
          <p:cNvPr id="50179" name="内容占位符 2"/>
          <p:cNvSpPr>
            <a:spLocks noGrp="1"/>
          </p:cNvSpPr>
          <p:nvPr>
            <p:ph idx="1"/>
          </p:nvPr>
        </p:nvSpPr>
        <p:spPr>
          <a:xfrm>
            <a:off x="457200" y="1006475"/>
            <a:ext cx="8229600" cy="3587750"/>
          </a:xfrm>
        </p:spPr>
        <p:txBody>
          <a:bodyPr/>
          <a:lstStyle/>
          <a:p>
            <a:r>
              <a:rPr lang="zh-CN" altLang="en-US" smtClean="0">
                <a:latin typeface="迷你繁启体" pitchFamily="65" charset="-122"/>
                <a:ea typeface="迷你繁启体" pitchFamily="65" charset="-122"/>
                <a:cs typeface="Calibri" pitchFamily="34" charset="0"/>
              </a:rPr>
              <a:t>孔子，名丘，字仲尼（前</a:t>
            </a:r>
            <a:r>
              <a:rPr lang="en-US" altLang="zh-CN" smtClean="0">
                <a:latin typeface="迷你繁启体" pitchFamily="65" charset="-122"/>
                <a:ea typeface="迷你繁启体" pitchFamily="65" charset="-122"/>
                <a:cs typeface="Calibri" pitchFamily="34" charset="0"/>
              </a:rPr>
              <a:t>551-</a:t>
            </a:r>
            <a:r>
              <a:rPr lang="zh-CN" altLang="en-US" smtClean="0">
                <a:latin typeface="迷你繁启体" pitchFamily="65" charset="-122"/>
                <a:ea typeface="迷你繁启体" pitchFamily="65" charset="-122"/>
                <a:cs typeface="Calibri" pitchFamily="34" charset="0"/>
              </a:rPr>
              <a:t>前</a:t>
            </a:r>
            <a:r>
              <a:rPr lang="en-US" altLang="zh-CN" smtClean="0">
                <a:latin typeface="迷你繁启体" pitchFamily="65" charset="-122"/>
                <a:ea typeface="迷你繁启体" pitchFamily="65" charset="-122"/>
                <a:cs typeface="Calibri" pitchFamily="34" charset="0"/>
              </a:rPr>
              <a:t>479）</a:t>
            </a:r>
            <a:r>
              <a:rPr lang="zh-CN" altLang="en-US" smtClean="0">
                <a:latin typeface="迷你繁启体" pitchFamily="65" charset="-122"/>
                <a:ea typeface="迷你繁启体" pitchFamily="65" charset="-122"/>
                <a:cs typeface="Calibri" pitchFamily="34" charset="0"/>
              </a:rPr>
              <a:t>。孔父</a:t>
            </a:r>
            <a:r>
              <a:rPr lang="en-US" altLang="zh-CN" smtClean="0">
                <a:latin typeface="迷你繁启体" pitchFamily="65" charset="-122"/>
                <a:ea typeface="迷你繁启体" pitchFamily="65" charset="-122"/>
                <a:cs typeface="Calibri" pitchFamily="34" charset="0"/>
              </a:rPr>
              <a:t>64</a:t>
            </a:r>
            <a:r>
              <a:rPr lang="zh-CN" altLang="en-US" smtClean="0">
                <a:latin typeface="迷你繁启体" pitchFamily="65" charset="-122"/>
                <a:ea typeface="迷你繁启体" pitchFamily="65" charset="-122"/>
                <a:cs typeface="Calibri" pitchFamily="34" charset="0"/>
              </a:rPr>
              <a:t>岁娶</a:t>
            </a:r>
            <a:r>
              <a:rPr lang="en-US" altLang="zh-CN" smtClean="0">
                <a:latin typeface="迷你繁启体" pitchFamily="65" charset="-122"/>
                <a:ea typeface="迷你繁启体" pitchFamily="65" charset="-122"/>
                <a:cs typeface="Calibri" pitchFamily="34" charset="0"/>
              </a:rPr>
              <a:t>17</a:t>
            </a:r>
            <a:r>
              <a:rPr lang="zh-CN" altLang="en-US" smtClean="0">
                <a:latin typeface="迷你繁启体" pitchFamily="65" charset="-122"/>
                <a:ea typeface="迷你繁启体" pitchFamily="65" charset="-122"/>
                <a:cs typeface="Calibri" pitchFamily="34" charset="0"/>
              </a:rPr>
              <a:t>岁的颜征在为妻，三岁丧父，可以说是相当传奇了。</a:t>
            </a:r>
            <a:endParaRPr lang="en-US" altLang="zh-CN" smtClean="0">
              <a:latin typeface="迷你繁启体" pitchFamily="65" charset="-122"/>
              <a:ea typeface="迷你繁启体" pitchFamily="65" charset="-122"/>
              <a:cs typeface="Calibri" pitchFamily="34" charset="0"/>
            </a:endParaRPr>
          </a:p>
          <a:p>
            <a:r>
              <a:rPr lang="en-US" altLang="zh-CN" smtClean="0">
                <a:latin typeface="迷你繁启体" pitchFamily="65" charset="-122"/>
                <a:ea typeface="迷你繁启体" pitchFamily="65" charset="-122"/>
                <a:cs typeface="Calibri" pitchFamily="34" charset="0"/>
              </a:rPr>
              <a:t>“</a:t>
            </a:r>
            <a:r>
              <a:rPr lang="zh-CN" altLang="en-US" smtClean="0">
                <a:solidFill>
                  <a:srgbClr val="FF0000"/>
                </a:solidFill>
                <a:latin typeface="迷你繁启体" pitchFamily="65" charset="-122"/>
                <a:ea typeface="迷你繁启体" pitchFamily="65" charset="-122"/>
                <a:cs typeface="Calibri" pitchFamily="34" charset="0"/>
              </a:rPr>
              <a:t>仁者爱人</a:t>
            </a:r>
            <a:r>
              <a:rPr lang="en-US" altLang="zh-CN" smtClean="0">
                <a:latin typeface="迷你繁启体" pitchFamily="65" charset="-122"/>
                <a:ea typeface="迷你繁启体" pitchFamily="65" charset="-122"/>
                <a:cs typeface="Calibri" pitchFamily="34" charset="0"/>
              </a:rPr>
              <a:t>”、“</a:t>
            </a:r>
            <a:r>
              <a:rPr lang="zh-CN" altLang="en-US" smtClean="0">
                <a:solidFill>
                  <a:srgbClr val="FF0000"/>
                </a:solidFill>
                <a:latin typeface="迷你繁启体" pitchFamily="65" charset="-122"/>
                <a:ea typeface="迷你繁启体" pitchFamily="65" charset="-122"/>
                <a:cs typeface="Calibri" pitchFamily="34" charset="0"/>
              </a:rPr>
              <a:t>克己复礼为仁</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仁字在</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论语</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中一共出现了</a:t>
            </a:r>
            <a:r>
              <a:rPr lang="en-US" altLang="zh-CN" smtClean="0">
                <a:latin typeface="迷你繁启体" pitchFamily="65" charset="-122"/>
                <a:ea typeface="迷你繁启体" pitchFamily="65" charset="-122"/>
                <a:cs typeface="Calibri" pitchFamily="34" charset="0"/>
              </a:rPr>
              <a:t>109</a:t>
            </a:r>
            <a:r>
              <a:rPr lang="zh-CN" altLang="en-US" smtClean="0">
                <a:latin typeface="迷你繁启体" pitchFamily="65" charset="-122"/>
                <a:ea typeface="迷你繁启体" pitchFamily="65" charset="-122"/>
                <a:cs typeface="Calibri" pitchFamily="34" charset="0"/>
              </a:rPr>
              <a:t>次。</a:t>
            </a:r>
            <a:endParaRPr lang="en-US" altLang="zh-CN" smtClean="0">
              <a:latin typeface="迷你繁启体" pitchFamily="65" charset="-122"/>
              <a:ea typeface="迷你繁启体" pitchFamily="65" charset="-122"/>
              <a:cs typeface="Calibri" pitchFamily="34" charset="0"/>
            </a:endParaRPr>
          </a:p>
          <a:p>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仁</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既是处理人与人之间关系的最高道德标准，又是决定社会生活的普遍原则。</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标题 1"/>
          <p:cNvSpPr>
            <a:spLocks noGrp="1"/>
          </p:cNvSpPr>
          <p:nvPr>
            <p:ph type="title"/>
          </p:nvPr>
        </p:nvSpPr>
        <p:spPr>
          <a:xfrm>
            <a:off x="-432262" y="0"/>
            <a:ext cx="8229600" cy="857250"/>
          </a:xfrm>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r>
              <a:rPr lang="en-US" altLang="zh-CN" b="1" dirty="0">
                <a:solidFill>
                  <a:srgbClr val="FF3300"/>
                </a:solidFill>
                <a:latin typeface="迷你简启体" pitchFamily="65" charset="-122"/>
                <a:ea typeface="迷你简启体" pitchFamily="65" charset="-122"/>
                <a:cs typeface="Calibri" pitchFamily="34" charset="0"/>
              </a:rPr>
              <a:t>-</a:t>
            </a:r>
            <a:r>
              <a:rPr lang="zh-CN" altLang="en-US" b="1" dirty="0">
                <a:solidFill>
                  <a:srgbClr val="FF3300"/>
                </a:solidFill>
                <a:latin typeface="迷你简启体" pitchFamily="65" charset="-122"/>
                <a:ea typeface="迷你简启体" pitchFamily="65" charset="-122"/>
                <a:cs typeface="Calibri" pitchFamily="34" charset="0"/>
              </a:rPr>
              <a:t>孔孟之道</a:t>
            </a:r>
          </a:p>
        </p:txBody>
      </p:sp>
      <p:sp>
        <p:nvSpPr>
          <p:cNvPr id="51203" name="内容占位符 2"/>
          <p:cNvSpPr>
            <a:spLocks noGrp="1"/>
          </p:cNvSpPr>
          <p:nvPr>
            <p:ph idx="1"/>
          </p:nvPr>
        </p:nvSpPr>
        <p:spPr>
          <a:xfrm>
            <a:off x="457200" y="892175"/>
            <a:ext cx="8229600" cy="4251325"/>
          </a:xfrm>
        </p:spPr>
        <p:txBody>
          <a:bodyPr/>
          <a:lstStyle/>
          <a:p>
            <a:r>
              <a:rPr lang="zh-CN" altLang="en-US" smtClean="0">
                <a:latin typeface="迷你繁启体" pitchFamily="65" charset="-122"/>
                <a:ea typeface="迷你繁启体" pitchFamily="65" charset="-122"/>
                <a:cs typeface="Calibri" pitchFamily="34" charset="0"/>
              </a:rPr>
              <a:t>仁者爱人，是仁的主要内容；</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克己复礼，是实现仁的途径。</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爱人就要一以贯之</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忠恕之道</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忠：积极为人；恕：推己及人。</a:t>
            </a:r>
            <a:endParaRPr lang="en-US" altLang="zh-CN" smtClean="0">
              <a:latin typeface="迷你繁启体" pitchFamily="65" charset="-122"/>
              <a:ea typeface="迷你繁启体" pitchFamily="65" charset="-122"/>
              <a:cs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1"/>
          <p:cNvSpPr>
            <a:spLocks noGrp="1"/>
          </p:cNvSpPr>
          <p:nvPr>
            <p:ph type="title"/>
          </p:nvPr>
        </p:nvSpPr>
        <p:spPr/>
        <p:txBody>
          <a:bodyPr/>
          <a:lstStyle/>
          <a:p>
            <a:endParaRPr lang="zh-CN" altLang="en-US" smtClean="0">
              <a:latin typeface="宋体" pitchFamily="2" charset="-122"/>
              <a:cs typeface="Calibri" pitchFamily="34" charset="0"/>
            </a:endParaRPr>
          </a:p>
        </p:txBody>
      </p:sp>
      <p:sp>
        <p:nvSpPr>
          <p:cNvPr id="52227" name="内容占位符 2"/>
          <p:cNvSpPr>
            <a:spLocks noGrp="1"/>
          </p:cNvSpPr>
          <p:nvPr>
            <p:ph idx="1"/>
          </p:nvPr>
        </p:nvSpPr>
        <p:spPr/>
        <p:txBody>
          <a:bodyPr/>
          <a:lstStyle/>
          <a:p>
            <a:r>
              <a:rPr lang="zh-CN" altLang="en-US" smtClean="0">
                <a:latin typeface="迷你繁启体" pitchFamily="65" charset="-122"/>
                <a:ea typeface="迷你繁启体" pitchFamily="65" charset="-122"/>
                <a:cs typeface="Calibri" pitchFamily="34" charset="0"/>
              </a:rPr>
              <a:t>中国自古以来就是礼仪之邦，礼与仁一起构成了中国传统文化的核心所在。既是国家理念，也是百姓行为规范。而我们今天似乎出现了孔子曾痛心疾首的</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礼崩乐坏</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的局面。老人倒了没人敢扶，欺诈电话无时不在，坑蒙拐骗所在多有，假冒伪劣防不胜防，这到底怎么了？</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p:cNvSpPr>
            <a:spLocks noGrp="1"/>
          </p:cNvSpPr>
          <p:nvPr>
            <p:ph type="title"/>
          </p:nvPr>
        </p:nvSpPr>
        <p:spPr>
          <a:xfrm>
            <a:off x="-498764" y="0"/>
            <a:ext cx="8229600" cy="857250"/>
          </a:xfrm>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r>
              <a:rPr lang="en-US" altLang="zh-CN" b="1" dirty="0">
                <a:solidFill>
                  <a:srgbClr val="FF3300"/>
                </a:solidFill>
                <a:latin typeface="迷你简启体" pitchFamily="65" charset="-122"/>
                <a:ea typeface="迷你简启体" pitchFamily="65" charset="-122"/>
                <a:cs typeface="Calibri" pitchFamily="34" charset="0"/>
              </a:rPr>
              <a:t>-</a:t>
            </a:r>
            <a:r>
              <a:rPr lang="zh-CN" altLang="en-US" b="1" dirty="0">
                <a:solidFill>
                  <a:srgbClr val="FF3300"/>
                </a:solidFill>
                <a:latin typeface="迷你简启体" pitchFamily="65" charset="-122"/>
                <a:ea typeface="迷你简启体" pitchFamily="65" charset="-122"/>
                <a:cs typeface="Calibri" pitchFamily="34" charset="0"/>
              </a:rPr>
              <a:t>孔孟之道</a:t>
            </a:r>
          </a:p>
        </p:txBody>
      </p:sp>
      <p:sp>
        <p:nvSpPr>
          <p:cNvPr id="53251" name="内容占位符 2"/>
          <p:cNvSpPr>
            <a:spLocks noGrp="1"/>
          </p:cNvSpPr>
          <p:nvPr>
            <p:ph idx="1"/>
          </p:nvPr>
        </p:nvSpPr>
        <p:spPr/>
        <p:txBody>
          <a:bodyPr/>
          <a:lstStyle/>
          <a:p>
            <a:r>
              <a:rPr lang="zh-CN" altLang="en-US" smtClean="0">
                <a:latin typeface="迷你繁启体" pitchFamily="65" charset="-122"/>
                <a:ea typeface="迷你繁启体" pitchFamily="65" charset="-122"/>
                <a:cs typeface="Calibri" pitchFamily="34" charset="0"/>
              </a:rPr>
              <a:t>大同与小康社会，是原始儒家提出的理想社会</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大道之行也，天下为公</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p:cNvSpPr>
          <p:nvPr>
            <p:ph type="title"/>
          </p:nvPr>
        </p:nvSpPr>
        <p:spPr>
          <a:xfrm>
            <a:off x="-274320" y="0"/>
            <a:ext cx="8229600" cy="857250"/>
          </a:xfrm>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r>
              <a:rPr lang="en-US" altLang="zh-CN" b="1" dirty="0">
                <a:solidFill>
                  <a:srgbClr val="FF3300"/>
                </a:solidFill>
                <a:latin typeface="迷你简启体" pitchFamily="65" charset="-122"/>
                <a:ea typeface="迷你简启体" pitchFamily="65" charset="-122"/>
                <a:cs typeface="Calibri" pitchFamily="34" charset="0"/>
              </a:rPr>
              <a:t>-</a:t>
            </a:r>
            <a:r>
              <a:rPr lang="zh-CN" altLang="en-US" b="1" dirty="0">
                <a:solidFill>
                  <a:srgbClr val="FF3300"/>
                </a:solidFill>
                <a:latin typeface="迷你简启体" pitchFamily="65" charset="-122"/>
                <a:ea typeface="迷你简启体" pitchFamily="65" charset="-122"/>
                <a:cs typeface="Calibri" pitchFamily="34" charset="0"/>
              </a:rPr>
              <a:t>孔孟之道</a:t>
            </a:r>
          </a:p>
        </p:txBody>
      </p:sp>
      <p:sp>
        <p:nvSpPr>
          <p:cNvPr id="54275" name="内容占位符 2"/>
          <p:cNvSpPr>
            <a:spLocks noGrp="1"/>
          </p:cNvSpPr>
          <p:nvPr>
            <p:ph idx="1"/>
          </p:nvPr>
        </p:nvSpPr>
        <p:spPr/>
        <p:txBody>
          <a:bodyPr/>
          <a:lstStyle/>
          <a:p>
            <a:r>
              <a:rPr lang="zh-CN" altLang="en-US" smtClean="0">
                <a:latin typeface="迷你繁启体" pitchFamily="65" charset="-122"/>
                <a:ea typeface="迷你繁启体" pitchFamily="65" charset="-122"/>
                <a:cs typeface="Calibri" pitchFamily="34" charset="0"/>
              </a:rPr>
              <a:t>忠：</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己欲立而立人，己欲达而达人。设身处地为他人着想，我们现在是不是这样行事？</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恕：己所不欲，勿施于人。</a:t>
            </a:r>
            <a:endParaRPr lang="en-US" altLang="zh-CN" smtClean="0">
              <a:latin typeface="迷你繁启体" pitchFamily="65" charset="-122"/>
              <a:ea typeface="迷你繁启体" pitchFamily="65" charset="-122"/>
              <a:cs typeface="Calibri" pitchFamily="34" charset="0"/>
            </a:endParaRPr>
          </a:p>
          <a:p>
            <a:endParaRPr lang="zh-CN" altLang="en-US" smtClean="0">
              <a:latin typeface="宋体" pitchFamily="2" charset="-122"/>
              <a:cs typeface="Calibri"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p:cNvSpPr>
            <a:spLocks noGrp="1"/>
          </p:cNvSpPr>
          <p:nvPr>
            <p:ph type="title"/>
          </p:nvPr>
        </p:nvSpPr>
        <p:spPr>
          <a:xfrm>
            <a:off x="-465512" y="0"/>
            <a:ext cx="8229600" cy="857250"/>
          </a:xfrm>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r>
              <a:rPr lang="en-US" altLang="zh-CN" b="1" dirty="0">
                <a:solidFill>
                  <a:srgbClr val="FF3300"/>
                </a:solidFill>
                <a:latin typeface="迷你简启体" pitchFamily="65" charset="-122"/>
                <a:ea typeface="迷你简启体" pitchFamily="65" charset="-122"/>
                <a:cs typeface="Calibri" pitchFamily="34" charset="0"/>
              </a:rPr>
              <a:t>-</a:t>
            </a:r>
            <a:r>
              <a:rPr lang="zh-CN" altLang="en-US" b="1" dirty="0">
                <a:solidFill>
                  <a:srgbClr val="FF3300"/>
                </a:solidFill>
                <a:latin typeface="迷你简启体" pitchFamily="65" charset="-122"/>
                <a:ea typeface="迷你简启体" pitchFamily="65" charset="-122"/>
                <a:cs typeface="Calibri" pitchFamily="34" charset="0"/>
              </a:rPr>
              <a:t>孔孟之道</a:t>
            </a:r>
          </a:p>
        </p:txBody>
      </p:sp>
      <p:sp>
        <p:nvSpPr>
          <p:cNvPr id="55299" name="内容占位符 2"/>
          <p:cNvSpPr>
            <a:spLocks noGrp="1"/>
          </p:cNvSpPr>
          <p:nvPr>
            <p:ph idx="1"/>
          </p:nvPr>
        </p:nvSpPr>
        <p:spPr>
          <a:xfrm>
            <a:off x="149225" y="1200150"/>
            <a:ext cx="8845550" cy="3394075"/>
          </a:xfrm>
        </p:spPr>
        <p:txBody>
          <a:bodyPr/>
          <a:lstStyle/>
          <a:p>
            <a:r>
              <a:rPr lang="zh-CN" altLang="en-US" smtClean="0">
                <a:latin typeface="迷你繁启体" pitchFamily="65" charset="-122"/>
                <a:ea typeface="迷你繁启体" pitchFamily="65" charset="-122"/>
                <a:cs typeface="Calibri" pitchFamily="34" charset="0"/>
              </a:rPr>
              <a:t>苛政猛于虎</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为仁由己，而由人乎哉</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杀身成仁</a:t>
            </a:r>
          </a:p>
          <a:p>
            <a:r>
              <a:rPr lang="zh-CN" altLang="en-US" smtClean="0">
                <a:latin typeface="迷你繁启体" pitchFamily="65" charset="-122"/>
                <a:ea typeface="迷你繁启体" pitchFamily="65" charset="-122"/>
                <a:cs typeface="Calibri" pitchFamily="34" charset="0"/>
              </a:rPr>
              <a:t>克己复礼为仁，一日克己复礼，天下归仁焉。</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非礼勿视</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非礼勿听</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非礼勿言</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非礼勿动</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君子无终食之间违仁，造次必于是，颠沛必于是。</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7171" name="Rectangle 3"/>
          <p:cNvSpPr>
            <a:spLocks noGrp="1"/>
          </p:cNvSpPr>
          <p:nvPr>
            <p:ph type="body" idx="1"/>
          </p:nvPr>
        </p:nvSpPr>
        <p:spPr/>
        <p:txBody>
          <a:bodyPr/>
          <a:lstStyle/>
          <a:p>
            <a:r>
              <a:rPr lang="zh-CN" altLang="en-US" dirty="0" smtClean="0">
                <a:latin typeface="迷你繁启体" pitchFamily="65" charset="-122"/>
                <a:ea typeface="迷你繁启体" pitchFamily="65" charset="-122"/>
                <a:cs typeface="Calibri" pitchFamily="34" charset="0"/>
              </a:rPr>
              <a:t>如果你连黄帝和炎帝姓什么都不知道，怎么好意思自称是炎黄子孙？</a:t>
            </a:r>
          </a:p>
          <a:p>
            <a:endParaRPr lang="zh-CN" altLang="en-US" dirty="0" smtClean="0">
              <a:latin typeface="迷你繁启体" pitchFamily="65" charset="-122"/>
              <a:ea typeface="迷你繁启体" pitchFamily="65" charset="-122"/>
              <a:cs typeface="Calibri"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a:xfrm>
            <a:off x="-357448" y="0"/>
            <a:ext cx="8229600" cy="857250"/>
          </a:xfrm>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b="1">
                <a:solidFill>
                  <a:srgbClr val="FF3300"/>
                </a:solidFill>
                <a:latin typeface="迷你简启体" pitchFamily="65" charset="-122"/>
                <a:ea typeface="迷你简启体" pitchFamily="65" charset="-122"/>
                <a:cs typeface="Calibri" pitchFamily="34" charset="0"/>
              </a:rPr>
              <a:t>华夏文化大观堂</a:t>
            </a:r>
            <a:r>
              <a:rPr lang="en-US" altLang="zh-CN" b="1">
                <a:solidFill>
                  <a:srgbClr val="FF3300"/>
                </a:solidFill>
                <a:latin typeface="迷你简启体" pitchFamily="65" charset="-122"/>
                <a:ea typeface="迷你简启体" pitchFamily="65" charset="-122"/>
                <a:cs typeface="Calibri" pitchFamily="34" charset="0"/>
              </a:rPr>
              <a:t>-</a:t>
            </a:r>
            <a:r>
              <a:rPr lang="zh-CN" altLang="en-US" b="1">
                <a:solidFill>
                  <a:srgbClr val="FF3300"/>
                </a:solidFill>
                <a:latin typeface="迷你简启体" pitchFamily="65" charset="-122"/>
                <a:ea typeface="迷你简启体" pitchFamily="65" charset="-122"/>
                <a:cs typeface="Calibri" pitchFamily="34" charset="0"/>
              </a:rPr>
              <a:t>孔孟之道</a:t>
            </a:r>
          </a:p>
        </p:txBody>
      </p:sp>
      <p:sp>
        <p:nvSpPr>
          <p:cNvPr id="56323" name="内容占位符 2"/>
          <p:cNvSpPr>
            <a:spLocks noGrp="1"/>
          </p:cNvSpPr>
          <p:nvPr>
            <p:ph idx="1"/>
          </p:nvPr>
        </p:nvSpPr>
        <p:spPr/>
        <p:txBody>
          <a:bodyPr/>
          <a:lstStyle/>
          <a:p>
            <a:r>
              <a:rPr lang="zh-CN" altLang="en-US" smtClean="0">
                <a:latin typeface="迷你繁启体" pitchFamily="65" charset="-122"/>
                <a:ea typeface="迷你繁启体" pitchFamily="65" charset="-122"/>
                <a:cs typeface="Calibri" pitchFamily="34" charset="0"/>
              </a:rPr>
              <a:t>中庸之为德乎，其至矣乎，民鲜久矣。</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凡事要有一个适度的标准，不偏不倚，无过无不及，这叫</a:t>
            </a:r>
            <a:r>
              <a:rPr lang="en-US" altLang="zh-CN" smtClean="0">
                <a:latin typeface="迷你繁启体" pitchFamily="65" charset="-122"/>
                <a:ea typeface="迷你繁启体" pitchFamily="65" charset="-122"/>
                <a:cs typeface="Calibri" pitchFamily="34" charset="0"/>
              </a:rPr>
              <a:t>“</a:t>
            </a:r>
            <a:r>
              <a:rPr lang="zh-CN" altLang="en-US" smtClean="0">
                <a:solidFill>
                  <a:srgbClr val="FF0000"/>
                </a:solidFill>
                <a:latin typeface="迷你繁启体" pitchFamily="65" charset="-122"/>
                <a:ea typeface="迷你繁启体" pitchFamily="65" charset="-122"/>
                <a:cs typeface="Calibri" pitchFamily="34" charset="0"/>
              </a:rPr>
              <a:t>中</a:t>
            </a:r>
            <a:r>
              <a:rPr lang="en-US" altLang="zh-CN" smtClean="0">
                <a:latin typeface="迷你繁启体" pitchFamily="65" charset="-122"/>
                <a:ea typeface="迷你繁启体" pitchFamily="65" charset="-122"/>
                <a:cs typeface="Calibri" pitchFamily="34" charset="0"/>
              </a:rPr>
              <a:t>”；</a:t>
            </a:r>
          </a:p>
          <a:p>
            <a:r>
              <a:rPr lang="zh-CN" altLang="en-US" smtClean="0">
                <a:latin typeface="迷你繁启体" pitchFamily="65" charset="-122"/>
                <a:ea typeface="迷你繁启体" pitchFamily="65" charset="-122"/>
                <a:cs typeface="Calibri" pitchFamily="34" charset="0"/>
              </a:rPr>
              <a:t>这个标准是经常性的（庸就是常），这叫</a:t>
            </a:r>
            <a:r>
              <a:rPr lang="en-US" altLang="zh-CN" smtClean="0">
                <a:latin typeface="迷你繁启体" pitchFamily="65" charset="-122"/>
                <a:ea typeface="迷你繁启体" pitchFamily="65" charset="-122"/>
                <a:cs typeface="Calibri" pitchFamily="34" charset="0"/>
              </a:rPr>
              <a:t>“</a:t>
            </a:r>
            <a:r>
              <a:rPr lang="zh-CN" altLang="en-US" smtClean="0">
                <a:solidFill>
                  <a:srgbClr val="FF0000"/>
                </a:solidFill>
                <a:latin typeface="迷你繁启体" pitchFamily="65" charset="-122"/>
                <a:ea typeface="迷你繁启体" pitchFamily="65" charset="-122"/>
                <a:cs typeface="Calibri" pitchFamily="34" charset="0"/>
              </a:rPr>
              <a:t>庸</a:t>
            </a:r>
            <a:r>
              <a:rPr lang="en-US" altLang="zh-CN" smtClean="0">
                <a:latin typeface="迷你繁启体" pitchFamily="65" charset="-122"/>
                <a:ea typeface="迷你繁启体" pitchFamily="65" charset="-122"/>
                <a:cs typeface="Calibri" pitchFamily="34" charset="0"/>
              </a:rPr>
              <a:t>”。</a:t>
            </a:r>
          </a:p>
          <a:p>
            <a:r>
              <a:rPr lang="zh-CN" altLang="en-US" smtClean="0">
                <a:latin typeface="迷你繁启体" pitchFamily="65" charset="-122"/>
                <a:ea typeface="迷你繁启体" pitchFamily="65" charset="-122"/>
                <a:cs typeface="Calibri" pitchFamily="34" charset="0"/>
              </a:rPr>
              <a:t>我个人以为，中庸是中国人的最高智慧。</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p:cNvSpPr>
          <p:nvPr>
            <p:ph type="title"/>
          </p:nvPr>
        </p:nvSpPr>
        <p:spPr>
          <a:xfrm>
            <a:off x="-565266" y="0"/>
            <a:ext cx="8229600" cy="857250"/>
          </a:xfrm>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r>
              <a:rPr lang="en-US" altLang="zh-CN" b="1" dirty="0">
                <a:solidFill>
                  <a:srgbClr val="FF3300"/>
                </a:solidFill>
                <a:latin typeface="迷你简启体" pitchFamily="65" charset="-122"/>
                <a:ea typeface="迷你简启体" pitchFamily="65" charset="-122"/>
                <a:cs typeface="Calibri" pitchFamily="34" charset="0"/>
              </a:rPr>
              <a:t>-</a:t>
            </a:r>
            <a:r>
              <a:rPr lang="zh-CN" altLang="en-US" b="1" dirty="0">
                <a:solidFill>
                  <a:srgbClr val="FF3300"/>
                </a:solidFill>
                <a:latin typeface="迷你简启体" pitchFamily="65" charset="-122"/>
                <a:ea typeface="迷你简启体" pitchFamily="65" charset="-122"/>
                <a:cs typeface="Calibri" pitchFamily="34" charset="0"/>
              </a:rPr>
              <a:t>孔孟之道</a:t>
            </a:r>
          </a:p>
        </p:txBody>
      </p:sp>
      <p:sp>
        <p:nvSpPr>
          <p:cNvPr id="57347" name="内容占位符 2"/>
          <p:cNvSpPr>
            <a:spLocks noGrp="1"/>
          </p:cNvSpPr>
          <p:nvPr>
            <p:ph idx="1"/>
          </p:nvPr>
        </p:nvSpPr>
        <p:spPr/>
        <p:txBody>
          <a:bodyPr/>
          <a:lstStyle/>
          <a:p>
            <a:r>
              <a:rPr lang="zh-CN" altLang="en-US" smtClean="0">
                <a:latin typeface="迷你繁启体" pitchFamily="65" charset="-122"/>
                <a:ea typeface="迷你繁启体" pitchFamily="65" charset="-122"/>
                <a:cs typeface="Calibri" pitchFamily="34" charset="0"/>
              </a:rPr>
              <a:t>超过这个标准，就是</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过</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没达到这个标准，就是</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不及</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过犹不及</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听说过吧。</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处理任何事情，都要合乎这个标准，这就是</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执中</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所谓</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允执厥中</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就是诚实，认真地把握这个</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中</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1"/>
          <p:cNvSpPr>
            <a:spLocks noGrp="1"/>
          </p:cNvSpPr>
          <p:nvPr>
            <p:ph type="title"/>
          </p:nvPr>
        </p:nvSpPr>
        <p:spPr>
          <a:xfrm>
            <a:off x="-415636" y="0"/>
            <a:ext cx="8229600" cy="857250"/>
          </a:xfrm>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r>
              <a:rPr lang="en-US" altLang="zh-CN" b="1" dirty="0">
                <a:solidFill>
                  <a:srgbClr val="FF3300"/>
                </a:solidFill>
                <a:latin typeface="迷你简启体" pitchFamily="65" charset="-122"/>
                <a:ea typeface="迷你简启体" pitchFamily="65" charset="-122"/>
                <a:cs typeface="Calibri" pitchFamily="34" charset="0"/>
              </a:rPr>
              <a:t>-</a:t>
            </a:r>
            <a:r>
              <a:rPr lang="zh-CN" altLang="en-US" b="1" dirty="0">
                <a:solidFill>
                  <a:srgbClr val="FF3300"/>
                </a:solidFill>
                <a:latin typeface="迷你简启体" pitchFamily="65" charset="-122"/>
                <a:ea typeface="迷你简启体" pitchFamily="65" charset="-122"/>
                <a:cs typeface="Calibri" pitchFamily="34" charset="0"/>
              </a:rPr>
              <a:t>孔孟之道</a:t>
            </a:r>
          </a:p>
        </p:txBody>
      </p:sp>
      <p:sp>
        <p:nvSpPr>
          <p:cNvPr id="58371" name="内容占位符 2"/>
          <p:cNvSpPr>
            <a:spLocks noGrp="1"/>
          </p:cNvSpPr>
          <p:nvPr>
            <p:ph idx="1"/>
          </p:nvPr>
        </p:nvSpPr>
        <p:spPr/>
        <p:txBody>
          <a:bodyPr/>
          <a:lstStyle/>
          <a:p>
            <a:r>
              <a:rPr lang="zh-CN" altLang="en-US" smtClean="0">
                <a:latin typeface="迷你繁启体" pitchFamily="65" charset="-122"/>
                <a:ea typeface="迷你繁启体" pitchFamily="65" charset="-122"/>
                <a:cs typeface="Calibri" pitchFamily="34" charset="0"/>
              </a:rPr>
              <a:t>这样听起来好像很玄乎，其实一点都不难理解。</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文质彬彬，然后君子，大家一定听说过，谁能解释一下。</a:t>
            </a:r>
            <a:endParaRPr lang="en-US" altLang="zh-CN" smtClean="0">
              <a:latin typeface="迷你繁启体" pitchFamily="65" charset="-122"/>
              <a:ea typeface="迷你繁启体" pitchFamily="65" charset="-122"/>
              <a:cs typeface="Calibri"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标题 1"/>
          <p:cNvSpPr>
            <a:spLocks noGrp="1"/>
          </p:cNvSpPr>
          <p:nvPr>
            <p:ph type="title"/>
          </p:nvPr>
        </p:nvSpPr>
        <p:spPr>
          <a:xfrm>
            <a:off x="-515389" y="0"/>
            <a:ext cx="8229600" cy="857250"/>
          </a:xfrm>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b="1">
                <a:solidFill>
                  <a:srgbClr val="FF3300"/>
                </a:solidFill>
                <a:latin typeface="迷你简启体" pitchFamily="65" charset="-122"/>
                <a:ea typeface="迷你简启体" pitchFamily="65" charset="-122"/>
                <a:cs typeface="Calibri" pitchFamily="34" charset="0"/>
              </a:rPr>
              <a:t>华夏文化大观堂</a:t>
            </a:r>
            <a:r>
              <a:rPr lang="en-US" altLang="zh-CN" b="1">
                <a:solidFill>
                  <a:srgbClr val="FF3300"/>
                </a:solidFill>
                <a:latin typeface="迷你简启体" pitchFamily="65" charset="-122"/>
                <a:ea typeface="迷你简启体" pitchFamily="65" charset="-122"/>
                <a:cs typeface="Calibri" pitchFamily="34" charset="0"/>
              </a:rPr>
              <a:t>-</a:t>
            </a:r>
            <a:r>
              <a:rPr lang="zh-CN" altLang="en-US" b="1">
                <a:solidFill>
                  <a:srgbClr val="FF3300"/>
                </a:solidFill>
                <a:latin typeface="迷你简启体" pitchFamily="65" charset="-122"/>
                <a:ea typeface="迷你简启体" pitchFamily="65" charset="-122"/>
                <a:cs typeface="Calibri" pitchFamily="34" charset="0"/>
              </a:rPr>
              <a:t>孔孟之道</a:t>
            </a:r>
          </a:p>
        </p:txBody>
      </p:sp>
      <p:sp>
        <p:nvSpPr>
          <p:cNvPr id="59395" name="内容占位符 2"/>
          <p:cNvSpPr>
            <a:spLocks noGrp="1"/>
          </p:cNvSpPr>
          <p:nvPr>
            <p:ph idx="1"/>
          </p:nvPr>
        </p:nvSpPr>
        <p:spPr>
          <a:xfrm>
            <a:off x="457200" y="993775"/>
            <a:ext cx="8229600" cy="3600450"/>
          </a:xfrm>
        </p:spPr>
        <p:txBody>
          <a:bodyPr/>
          <a:lstStyle/>
          <a:p>
            <a:r>
              <a:rPr lang="zh-CN" altLang="en-US" smtClean="0">
                <a:latin typeface="迷你繁启体" pitchFamily="65" charset="-122"/>
                <a:ea typeface="迷你繁启体" pitchFamily="65" charset="-122"/>
                <a:cs typeface="Calibri" pitchFamily="34" charset="0"/>
              </a:rPr>
              <a:t>所以孔子有一个四勿说</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勿意</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勿必</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勿固</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勿我。</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意是凭空揣测，必是绝对肯定，</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固是拘泥固执，我是唯我独是。</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我们有没有这个毛病？</a:t>
            </a:r>
          </a:p>
          <a:p>
            <a:endParaRPr lang="zh-CN" altLang="en-US" smtClean="0">
              <a:latin typeface="宋体" pitchFamily="2" charset="-122"/>
              <a:cs typeface="Calibr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1"/>
          <p:cNvSpPr>
            <a:spLocks noGrp="1"/>
          </p:cNvSpPr>
          <p:nvPr>
            <p:ph type="title"/>
          </p:nvPr>
        </p:nvSpPr>
        <p:spPr>
          <a:xfrm>
            <a:off x="-340821" y="0"/>
            <a:ext cx="8229600" cy="857250"/>
          </a:xfrm>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b="1">
                <a:solidFill>
                  <a:srgbClr val="FF3300"/>
                </a:solidFill>
                <a:latin typeface="迷你简启体" pitchFamily="65" charset="-122"/>
                <a:ea typeface="迷你简启体" pitchFamily="65" charset="-122"/>
                <a:cs typeface="Calibri" pitchFamily="34" charset="0"/>
              </a:rPr>
              <a:t>华夏文化大观堂</a:t>
            </a:r>
            <a:r>
              <a:rPr lang="en-US" altLang="zh-CN" b="1">
                <a:solidFill>
                  <a:srgbClr val="FF3300"/>
                </a:solidFill>
                <a:latin typeface="迷你简启体" pitchFamily="65" charset="-122"/>
                <a:ea typeface="迷你简启体" pitchFamily="65" charset="-122"/>
                <a:cs typeface="Calibri" pitchFamily="34" charset="0"/>
              </a:rPr>
              <a:t>-</a:t>
            </a:r>
            <a:r>
              <a:rPr lang="zh-CN" altLang="en-US" b="1">
                <a:solidFill>
                  <a:srgbClr val="FF3300"/>
                </a:solidFill>
                <a:latin typeface="迷你简启体" pitchFamily="65" charset="-122"/>
                <a:ea typeface="迷你简启体" pitchFamily="65" charset="-122"/>
                <a:cs typeface="Calibri" pitchFamily="34" charset="0"/>
              </a:rPr>
              <a:t>孔孟之道</a:t>
            </a:r>
          </a:p>
        </p:txBody>
      </p:sp>
      <p:sp>
        <p:nvSpPr>
          <p:cNvPr id="60419" name="内容占位符 2"/>
          <p:cNvSpPr>
            <a:spLocks noGrp="1"/>
          </p:cNvSpPr>
          <p:nvPr>
            <p:ph idx="1"/>
          </p:nvPr>
        </p:nvSpPr>
        <p:spPr>
          <a:xfrm>
            <a:off x="457200" y="1017588"/>
            <a:ext cx="8229600" cy="3576637"/>
          </a:xfrm>
        </p:spPr>
        <p:txBody>
          <a:bodyPr/>
          <a:lstStyle/>
          <a:p>
            <a:r>
              <a:rPr lang="zh-CN" altLang="en-US" smtClean="0">
                <a:latin typeface="迷你繁启体" pitchFamily="65" charset="-122"/>
                <a:ea typeface="迷你繁启体" pitchFamily="65" charset="-122"/>
                <a:cs typeface="Calibri" pitchFamily="34" charset="0"/>
              </a:rPr>
              <a:t>孟子，名轲，字子舆（前</a:t>
            </a:r>
            <a:r>
              <a:rPr lang="en-US" altLang="zh-CN" smtClean="0">
                <a:latin typeface="迷你繁启体" pitchFamily="65" charset="-122"/>
                <a:ea typeface="迷你繁启体" pitchFamily="65" charset="-122"/>
                <a:cs typeface="Calibri" pitchFamily="34" charset="0"/>
              </a:rPr>
              <a:t>372</a:t>
            </a:r>
            <a:r>
              <a:rPr lang="zh-CN" altLang="en-US" smtClean="0">
                <a:latin typeface="迷你繁启体" pitchFamily="65" charset="-122"/>
                <a:ea typeface="迷你繁启体" pitchFamily="65" charset="-122"/>
                <a:cs typeface="Calibri" pitchFamily="34" charset="0"/>
              </a:rPr>
              <a:t>？</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前</a:t>
            </a:r>
            <a:r>
              <a:rPr lang="en-US" altLang="zh-CN" smtClean="0">
                <a:latin typeface="迷你繁启体" pitchFamily="65" charset="-122"/>
                <a:ea typeface="迷你繁启体" pitchFamily="65" charset="-122"/>
                <a:cs typeface="Calibri" pitchFamily="34" charset="0"/>
              </a:rPr>
              <a:t>289）。</a:t>
            </a:r>
            <a:r>
              <a:rPr lang="zh-CN" altLang="en-US" smtClean="0">
                <a:latin typeface="迷你繁启体" pitchFamily="65" charset="-122"/>
                <a:ea typeface="迷你繁启体" pitchFamily="65" charset="-122"/>
                <a:cs typeface="Calibri" pitchFamily="34" charset="0"/>
              </a:rPr>
              <a:t>三岁丧父，与孔子有一拼了。孟母三迁，断杼，可说是家教之典范了，中国的母亲节？</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王道仁政</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民贵君轻</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民为贵，社稷次之，君为轻</a:t>
            </a:r>
            <a:endParaRPr lang="en-US" altLang="zh-CN" smtClean="0">
              <a:latin typeface="迷你繁启体" pitchFamily="65" charset="-122"/>
              <a:ea typeface="迷你繁启体" pitchFamily="65" charset="-122"/>
              <a:cs typeface="Calibri" pitchFamily="34" charset="0"/>
            </a:endParaRPr>
          </a:p>
          <a:p>
            <a:pPr>
              <a:buFont typeface="Arial" charset="0"/>
              <a:buNone/>
            </a:pPr>
            <a:endParaRPr lang="zh-CN" altLang="en-US" smtClean="0">
              <a:latin typeface="迷你繁启体" pitchFamily="65" charset="-122"/>
              <a:ea typeface="迷你繁启体" pitchFamily="65" charset="-122"/>
              <a:cs typeface="Calibri"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标题 1"/>
          <p:cNvSpPr>
            <a:spLocks noGrp="1"/>
          </p:cNvSpPr>
          <p:nvPr>
            <p:ph type="title"/>
          </p:nvPr>
        </p:nvSpPr>
        <p:spPr>
          <a:xfrm>
            <a:off x="-432262" y="0"/>
            <a:ext cx="8229600" cy="857250"/>
          </a:xfrm>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b="1">
                <a:solidFill>
                  <a:srgbClr val="FF3300"/>
                </a:solidFill>
                <a:latin typeface="迷你简启体" pitchFamily="65" charset="-122"/>
                <a:ea typeface="迷你简启体" pitchFamily="65" charset="-122"/>
                <a:cs typeface="Calibri" pitchFamily="34" charset="0"/>
              </a:rPr>
              <a:t>华夏文化大观堂</a:t>
            </a:r>
            <a:r>
              <a:rPr lang="en-US" altLang="zh-CN" b="1">
                <a:solidFill>
                  <a:srgbClr val="FF3300"/>
                </a:solidFill>
                <a:latin typeface="迷你简启体" pitchFamily="65" charset="-122"/>
                <a:ea typeface="迷你简启体" pitchFamily="65" charset="-122"/>
                <a:cs typeface="Calibri" pitchFamily="34" charset="0"/>
              </a:rPr>
              <a:t>-</a:t>
            </a:r>
            <a:r>
              <a:rPr lang="zh-CN" altLang="en-US" b="1">
                <a:solidFill>
                  <a:srgbClr val="FF3300"/>
                </a:solidFill>
                <a:latin typeface="迷你简启体" pitchFamily="65" charset="-122"/>
                <a:ea typeface="迷你简启体" pitchFamily="65" charset="-122"/>
                <a:cs typeface="Calibri" pitchFamily="34" charset="0"/>
              </a:rPr>
              <a:t>孔孟之道</a:t>
            </a:r>
          </a:p>
        </p:txBody>
      </p:sp>
      <p:sp>
        <p:nvSpPr>
          <p:cNvPr id="61443" name="内容占位符 2"/>
          <p:cNvSpPr>
            <a:spLocks noGrp="1"/>
          </p:cNvSpPr>
          <p:nvPr>
            <p:ph idx="1"/>
          </p:nvPr>
        </p:nvSpPr>
        <p:spPr>
          <a:xfrm>
            <a:off x="239713" y="949325"/>
            <a:ext cx="8686800" cy="4057650"/>
          </a:xfrm>
        </p:spPr>
        <p:txBody>
          <a:bodyPr/>
          <a:lstStyle/>
          <a:p>
            <a:r>
              <a:rPr lang="zh-CN" altLang="en-US" smtClean="0">
                <a:latin typeface="迷你繁启体" pitchFamily="65" charset="-122"/>
                <a:ea typeface="迷你繁启体" pitchFamily="65" charset="-122"/>
                <a:cs typeface="Calibri" pitchFamily="34" charset="0"/>
              </a:rPr>
              <a:t>所以，</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得道多助，失道寡助</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天时不如地利，地利不如人和</a:t>
            </a:r>
            <a:r>
              <a:rPr lang="en-US" altLang="zh-CN" smtClean="0">
                <a:latin typeface="迷你繁启体" pitchFamily="65" charset="-122"/>
                <a:ea typeface="迷你繁启体" pitchFamily="65" charset="-122"/>
                <a:cs typeface="Calibri" pitchFamily="34" charset="0"/>
              </a:rPr>
              <a:t>”</a:t>
            </a:r>
          </a:p>
          <a:p>
            <a:r>
              <a:rPr lang="zh-CN" altLang="en-US" smtClean="0">
                <a:latin typeface="迷你繁启体" pitchFamily="65" charset="-122"/>
                <a:ea typeface="迷你繁启体" pitchFamily="65" charset="-122"/>
                <a:cs typeface="Calibri" pitchFamily="34" charset="0"/>
              </a:rPr>
              <a:t>性善论。人的本性到底是善的，还是恶的？</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恻隐之心（同情心，仁的萌芽）人皆有之，</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羞恶之心（羞耻心，义的萌芽）</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恭敬之心（推让心，礼的萌芽）</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是非之心（智的萌芽）</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标题 1"/>
          <p:cNvSpPr>
            <a:spLocks noGrp="1"/>
          </p:cNvSpPr>
          <p:nvPr>
            <p:ph type="title"/>
          </p:nvPr>
        </p:nvSpPr>
        <p:spPr>
          <a:xfrm>
            <a:off x="-290945" y="0"/>
            <a:ext cx="8229600" cy="857250"/>
          </a:xfrm>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b="1">
                <a:solidFill>
                  <a:srgbClr val="FF3300"/>
                </a:solidFill>
                <a:latin typeface="迷你简启体" pitchFamily="65" charset="-122"/>
                <a:ea typeface="迷你简启体" pitchFamily="65" charset="-122"/>
                <a:cs typeface="Calibri" pitchFamily="34" charset="0"/>
              </a:rPr>
              <a:t>华夏文化大观堂</a:t>
            </a:r>
            <a:r>
              <a:rPr lang="en-US" altLang="zh-CN" b="1">
                <a:solidFill>
                  <a:srgbClr val="FF3300"/>
                </a:solidFill>
                <a:latin typeface="迷你简启体" pitchFamily="65" charset="-122"/>
                <a:ea typeface="迷你简启体" pitchFamily="65" charset="-122"/>
                <a:cs typeface="Calibri" pitchFamily="34" charset="0"/>
              </a:rPr>
              <a:t>-</a:t>
            </a:r>
            <a:r>
              <a:rPr lang="zh-CN" altLang="en-US" b="1">
                <a:solidFill>
                  <a:srgbClr val="FF3300"/>
                </a:solidFill>
                <a:latin typeface="迷你简启体" pitchFamily="65" charset="-122"/>
                <a:ea typeface="迷你简启体" pitchFamily="65" charset="-122"/>
                <a:cs typeface="Calibri" pitchFamily="34" charset="0"/>
              </a:rPr>
              <a:t>孔孟之道</a:t>
            </a:r>
          </a:p>
        </p:txBody>
      </p:sp>
      <p:sp>
        <p:nvSpPr>
          <p:cNvPr id="62467" name="内容占位符 2"/>
          <p:cNvSpPr>
            <a:spLocks noGrp="1"/>
          </p:cNvSpPr>
          <p:nvPr>
            <p:ph idx="1"/>
          </p:nvPr>
        </p:nvSpPr>
        <p:spPr/>
        <p:txBody>
          <a:bodyPr/>
          <a:lstStyle/>
          <a:p>
            <a:r>
              <a:rPr lang="zh-CN" altLang="en-US" smtClean="0">
                <a:latin typeface="迷你繁启体" pitchFamily="65" charset="-122"/>
                <a:ea typeface="迷你繁启体" pitchFamily="65" charset="-122"/>
                <a:cs typeface="Calibri" pitchFamily="34" charset="0"/>
              </a:rPr>
              <a:t>生于忧患，死于安乐</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舍生取义</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故天将降大任于是人也，必先苦其心志，劳其筋骨，饿其体肤，空乏其身，行拂乱其所为，所以动心忍性，曾益其所不能。</a:t>
            </a:r>
            <a:endParaRPr lang="en-US" altLang="zh-CN" smtClean="0">
              <a:latin typeface="迷你繁启体" pitchFamily="65" charset="-122"/>
              <a:ea typeface="迷你繁启体" pitchFamily="65" charset="-122"/>
              <a:cs typeface="Calibri" pitchFamily="34" charset="0"/>
            </a:endParaRPr>
          </a:p>
          <a:p>
            <a:r>
              <a:rPr lang="zh-CN" altLang="en-US" smtClean="0">
                <a:latin typeface="迷你繁启体" pitchFamily="65" charset="-122"/>
                <a:ea typeface="迷你繁启体" pitchFamily="65" charset="-122"/>
                <a:cs typeface="Calibri" pitchFamily="34" charset="0"/>
              </a:rPr>
              <a:t>修身之道有二，寡欲</a:t>
            </a:r>
            <a:r>
              <a:rPr lang="en-US" altLang="zh-CN" smtClean="0">
                <a:latin typeface="迷你繁启体" pitchFamily="65" charset="-122"/>
                <a:ea typeface="迷你繁启体" pitchFamily="65" charset="-122"/>
                <a:cs typeface="Calibri" pitchFamily="34" charset="0"/>
              </a:rPr>
              <a:t>/</a:t>
            </a:r>
            <a:r>
              <a:rPr lang="zh-CN" altLang="en-US" smtClean="0">
                <a:latin typeface="迷你繁启体" pitchFamily="65" charset="-122"/>
                <a:ea typeface="迷你繁启体" pitchFamily="65" charset="-122"/>
                <a:cs typeface="Calibri" pitchFamily="34" charset="0"/>
              </a:rPr>
              <a:t>养气</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3"/>
          <p:cNvSpPr>
            <a:spLocks noGrp="1"/>
          </p:cNvSpPr>
          <p:nvPr>
            <p:ph type="title"/>
          </p:nvPr>
        </p:nvSpPr>
        <p:spPr>
          <a:xfrm>
            <a:off x="-382385" y="0"/>
            <a:ext cx="8229600" cy="857250"/>
          </a:xfrm>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b="1">
                <a:solidFill>
                  <a:srgbClr val="FF3300"/>
                </a:solidFill>
                <a:latin typeface="迷你简启体" pitchFamily="65" charset="-122"/>
                <a:ea typeface="迷你简启体" pitchFamily="65" charset="-122"/>
                <a:cs typeface="Calibri" pitchFamily="34" charset="0"/>
              </a:rPr>
              <a:t>华夏文化大观堂</a:t>
            </a:r>
            <a:r>
              <a:rPr lang="en-US" altLang="zh-CN" b="1">
                <a:solidFill>
                  <a:srgbClr val="FF3300"/>
                </a:solidFill>
                <a:latin typeface="迷你简启体" pitchFamily="65" charset="-122"/>
                <a:ea typeface="迷你简启体" pitchFamily="65" charset="-122"/>
                <a:cs typeface="Calibri" pitchFamily="34" charset="0"/>
              </a:rPr>
              <a:t>-</a:t>
            </a:r>
            <a:r>
              <a:rPr lang="zh-CN" altLang="en-US" b="1">
                <a:solidFill>
                  <a:srgbClr val="FF3300"/>
                </a:solidFill>
                <a:latin typeface="迷你简启体" pitchFamily="65" charset="-122"/>
                <a:ea typeface="迷你简启体" pitchFamily="65" charset="-122"/>
                <a:cs typeface="Calibri" pitchFamily="34" charset="0"/>
              </a:rPr>
              <a:t>老庄哲学</a:t>
            </a:r>
          </a:p>
        </p:txBody>
      </p:sp>
      <p:sp>
        <p:nvSpPr>
          <p:cNvPr id="63491" name="内容占位符 4"/>
          <p:cNvSpPr>
            <a:spLocks noGrp="1"/>
          </p:cNvSpPr>
          <p:nvPr>
            <p:ph idx="1"/>
          </p:nvPr>
        </p:nvSpPr>
        <p:spPr/>
        <p:txBody>
          <a:bodyPr/>
          <a:lstStyle/>
          <a:p>
            <a:r>
              <a:rPr lang="zh-CN" altLang="en-US" smtClean="0">
                <a:latin typeface="方正华隶简体" pitchFamily="65" charset="-122"/>
                <a:ea typeface="方正华隶简体" pitchFamily="65" charset="-122"/>
                <a:cs typeface="Calibri" pitchFamily="34" charset="0"/>
              </a:rPr>
              <a:t>道可道，非常道</a:t>
            </a:r>
            <a:endParaRPr lang="en-US" altLang="zh-CN" smtClean="0">
              <a:latin typeface="方正华隶简体" pitchFamily="65" charset="-122"/>
              <a:ea typeface="方正华隶简体" pitchFamily="65" charset="-122"/>
              <a:cs typeface="Calibri" pitchFamily="34" charset="0"/>
            </a:endParaRPr>
          </a:p>
          <a:p>
            <a:r>
              <a:rPr lang="zh-CN" altLang="en-US" smtClean="0">
                <a:latin typeface="方正华隶简体" pitchFamily="65" charset="-122"/>
                <a:ea typeface="方正华隶简体" pitchFamily="65" charset="-122"/>
                <a:cs typeface="Calibri" pitchFamily="34" charset="0"/>
              </a:rPr>
              <a:t>道法自然 </a:t>
            </a:r>
            <a:endParaRPr lang="en-US" altLang="zh-CN" smtClean="0">
              <a:latin typeface="方正华隶简体" pitchFamily="65" charset="-122"/>
              <a:ea typeface="方正华隶简体" pitchFamily="65" charset="-122"/>
              <a:cs typeface="Calibri" pitchFamily="34" charset="0"/>
            </a:endParaRPr>
          </a:p>
          <a:p>
            <a:r>
              <a:rPr lang="zh-CN" altLang="en-US" smtClean="0">
                <a:latin typeface="方正华隶简体" pitchFamily="65" charset="-122"/>
                <a:ea typeface="方正华隶简体" pitchFamily="65" charset="-122"/>
                <a:cs typeface="Calibri" pitchFamily="34" charset="0"/>
              </a:rPr>
              <a:t>道生一 一生二 二生三 三生万物</a:t>
            </a:r>
            <a:endParaRPr lang="en-US" altLang="zh-CN" smtClean="0">
              <a:latin typeface="方正华隶简体" pitchFamily="65" charset="-122"/>
              <a:ea typeface="方正华隶简体" pitchFamily="65" charset="-122"/>
              <a:cs typeface="Calibri" pitchFamily="34" charset="0"/>
            </a:endParaRPr>
          </a:p>
          <a:p>
            <a:r>
              <a:rPr lang="zh-CN" altLang="en-US" smtClean="0">
                <a:latin typeface="方正华隶简体" pitchFamily="65" charset="-122"/>
                <a:ea typeface="方正华隶简体" pitchFamily="65" charset="-122"/>
                <a:cs typeface="Calibri" pitchFamily="34" charset="0"/>
              </a:rPr>
              <a:t>反者道之动</a:t>
            </a:r>
            <a:endParaRPr lang="en-US" altLang="zh-CN" smtClean="0">
              <a:latin typeface="方正华隶简体" pitchFamily="65" charset="-122"/>
              <a:ea typeface="方正华隶简体" pitchFamily="65" charset="-122"/>
              <a:cs typeface="Calibri" pitchFamily="34" charset="0"/>
            </a:endParaRPr>
          </a:p>
          <a:p>
            <a:r>
              <a:rPr lang="zh-CN" altLang="en-US" smtClean="0">
                <a:latin typeface="方正华隶简体" pitchFamily="65" charset="-122"/>
                <a:ea typeface="方正华隶简体" pitchFamily="65" charset="-122"/>
                <a:cs typeface="Calibri" pitchFamily="34" charset="0"/>
              </a:rPr>
              <a:t>无为无不为</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p:cNvSpPr>
            <a:spLocks noGrp="1"/>
          </p:cNvSpPr>
          <p:nvPr>
            <p:ph type="title"/>
          </p:nvPr>
        </p:nvSpPr>
        <p:spPr>
          <a:xfrm>
            <a:off x="-399011" y="0"/>
            <a:ext cx="8229600" cy="857250"/>
          </a:xfrm>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b="1">
                <a:solidFill>
                  <a:srgbClr val="FF3300"/>
                </a:solidFill>
                <a:latin typeface="迷你简启体" pitchFamily="65" charset="-122"/>
                <a:ea typeface="迷你简启体" pitchFamily="65" charset="-122"/>
                <a:cs typeface="Calibri" pitchFamily="34" charset="0"/>
              </a:rPr>
              <a:t>华夏文化大观堂</a:t>
            </a:r>
            <a:r>
              <a:rPr lang="en-US" altLang="zh-CN" b="1">
                <a:solidFill>
                  <a:srgbClr val="FF3300"/>
                </a:solidFill>
                <a:latin typeface="迷你简启体" pitchFamily="65" charset="-122"/>
                <a:ea typeface="迷你简启体" pitchFamily="65" charset="-122"/>
                <a:cs typeface="Calibri" pitchFamily="34" charset="0"/>
              </a:rPr>
              <a:t>-</a:t>
            </a:r>
            <a:r>
              <a:rPr lang="zh-CN" altLang="en-US" b="1">
                <a:solidFill>
                  <a:srgbClr val="FF3300"/>
                </a:solidFill>
                <a:latin typeface="迷你简启体" pitchFamily="65" charset="-122"/>
                <a:ea typeface="迷你简启体" pitchFamily="65" charset="-122"/>
                <a:cs typeface="Calibri" pitchFamily="34" charset="0"/>
              </a:rPr>
              <a:t>老庄哲学</a:t>
            </a:r>
          </a:p>
        </p:txBody>
      </p:sp>
      <p:sp>
        <p:nvSpPr>
          <p:cNvPr id="64515" name="内容占位符 2"/>
          <p:cNvSpPr>
            <a:spLocks noGrp="1"/>
          </p:cNvSpPr>
          <p:nvPr>
            <p:ph idx="1"/>
          </p:nvPr>
        </p:nvSpPr>
        <p:spPr>
          <a:xfrm>
            <a:off x="457200" y="1200150"/>
            <a:ext cx="8229600" cy="3692525"/>
          </a:xfrm>
        </p:spPr>
        <p:txBody>
          <a:bodyPr/>
          <a:lstStyle/>
          <a:p>
            <a:r>
              <a:rPr lang="zh-CN" altLang="en-US" smtClean="0">
                <a:latin typeface="方正华隶简体" pitchFamily="65" charset="-122"/>
                <a:ea typeface="方正华隶简体" pitchFamily="65" charset="-122"/>
                <a:cs typeface="Calibri" pitchFamily="34" charset="0"/>
              </a:rPr>
              <a:t>也许我们对儒家比较了解，不管你是不是儒家，其实，不论你承认与否，你都逃不了李泽厚先生所说的，只要你在中国长大，你就是</a:t>
            </a:r>
            <a:r>
              <a:rPr lang="en-US" altLang="zh-CN" smtClean="0">
                <a:latin typeface="华文隶书"/>
                <a:ea typeface="方正华隶简体" pitchFamily="65" charset="-122"/>
                <a:cs typeface="Calibri" pitchFamily="34" charset="0"/>
              </a:rPr>
              <a:t>“</a:t>
            </a:r>
            <a:r>
              <a:rPr lang="zh-CN" altLang="en-US" smtClean="0">
                <a:latin typeface="方正华隶简体" pitchFamily="65" charset="-122"/>
                <a:ea typeface="方正华隶简体" pitchFamily="65" charset="-122"/>
                <a:cs typeface="Calibri" pitchFamily="34" charset="0"/>
              </a:rPr>
              <a:t>儒道互补</a:t>
            </a:r>
            <a:r>
              <a:rPr lang="en-US" altLang="zh-CN" smtClean="0">
                <a:latin typeface="华文隶书"/>
                <a:ea typeface="方正华隶简体" pitchFamily="65" charset="-122"/>
                <a:cs typeface="Calibri" pitchFamily="34" charset="0"/>
              </a:rPr>
              <a:t>”</a:t>
            </a:r>
            <a:r>
              <a:rPr lang="zh-CN" altLang="en-US" smtClean="0">
                <a:latin typeface="方正华隶简体" pitchFamily="65" charset="-122"/>
                <a:ea typeface="方正华隶简体" pitchFamily="65" charset="-122"/>
                <a:cs typeface="Calibri" pitchFamily="34" charset="0"/>
              </a:rPr>
              <a:t>的人。只是道家不像儒家理论那样让我们一目了然。</a:t>
            </a:r>
            <a:endParaRPr lang="en-US" altLang="zh-CN" smtClean="0">
              <a:latin typeface="方正华隶简体" pitchFamily="65" charset="-122"/>
              <a:ea typeface="方正华隶简体" pitchFamily="65" charset="-122"/>
              <a:cs typeface="Calibri" pitchFamily="34" charset="0"/>
            </a:endParaRPr>
          </a:p>
          <a:p>
            <a:r>
              <a:rPr lang="zh-CN" altLang="en-US" smtClean="0">
                <a:latin typeface="方正华隶简体" pitchFamily="65" charset="-122"/>
                <a:ea typeface="方正华隶简体" pitchFamily="65" charset="-122"/>
                <a:cs typeface="Calibri" pitchFamily="34" charset="0"/>
              </a:rPr>
              <a:t>鉴于水平和时间，我只能就上面的五句话简单地给大家梳理一下了。</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p:cNvSpPr>
            <a:spLocks noGrp="1"/>
          </p:cNvSpPr>
          <p:nvPr>
            <p:ph type="title"/>
          </p:nvPr>
        </p:nvSpPr>
        <p:spPr>
          <a:xfrm>
            <a:off x="-407324" y="0"/>
            <a:ext cx="8229600" cy="857250"/>
          </a:xfrm>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b="1">
                <a:solidFill>
                  <a:srgbClr val="FF3300"/>
                </a:solidFill>
                <a:latin typeface="迷你简启体" pitchFamily="65" charset="-122"/>
                <a:ea typeface="迷你简启体" pitchFamily="65" charset="-122"/>
                <a:cs typeface="Calibri" pitchFamily="34" charset="0"/>
              </a:rPr>
              <a:t>华夏文化大观堂</a:t>
            </a:r>
            <a:r>
              <a:rPr lang="en-US" altLang="zh-CN" b="1">
                <a:solidFill>
                  <a:srgbClr val="FF3300"/>
                </a:solidFill>
                <a:latin typeface="迷你简启体" pitchFamily="65" charset="-122"/>
                <a:ea typeface="迷你简启体" pitchFamily="65" charset="-122"/>
                <a:cs typeface="Calibri" pitchFamily="34" charset="0"/>
              </a:rPr>
              <a:t>-</a:t>
            </a:r>
            <a:r>
              <a:rPr lang="zh-CN" altLang="en-US" b="1">
                <a:solidFill>
                  <a:srgbClr val="FF3300"/>
                </a:solidFill>
                <a:latin typeface="迷你简启体" pitchFamily="65" charset="-122"/>
                <a:ea typeface="迷你简启体" pitchFamily="65" charset="-122"/>
                <a:cs typeface="Calibri" pitchFamily="34" charset="0"/>
              </a:rPr>
              <a:t>老庄哲学</a:t>
            </a:r>
          </a:p>
        </p:txBody>
      </p:sp>
      <p:sp>
        <p:nvSpPr>
          <p:cNvPr id="65539" name="内容占位符 2"/>
          <p:cNvSpPr>
            <a:spLocks noGrp="1"/>
          </p:cNvSpPr>
          <p:nvPr>
            <p:ph idx="1"/>
          </p:nvPr>
        </p:nvSpPr>
        <p:spPr>
          <a:xfrm>
            <a:off x="457200" y="1017588"/>
            <a:ext cx="8229600" cy="3576637"/>
          </a:xfrm>
        </p:spPr>
        <p:txBody>
          <a:bodyPr/>
          <a:lstStyle/>
          <a:p>
            <a:r>
              <a:rPr lang="zh-CN" altLang="en-US" smtClean="0">
                <a:latin typeface="方正华隶_GBK" pitchFamily="65" charset="-122"/>
                <a:ea typeface="方正华隶_GBK" pitchFamily="65" charset="-122"/>
                <a:cs typeface="Calibri" pitchFamily="34" charset="0"/>
              </a:rPr>
              <a:t>李耳，字聃，楚国苦县（今河南鹿邑县东</a:t>
            </a:r>
            <a:r>
              <a:rPr lang="en-US" altLang="zh-CN" smtClean="0">
                <a:latin typeface="方正华隶_GBK" pitchFamily="65" charset="-122"/>
                <a:ea typeface="方正华隶_GBK" pitchFamily="65" charset="-122"/>
                <a:cs typeface="Calibri" pitchFamily="34" charset="0"/>
              </a:rPr>
              <a:t>）</a:t>
            </a:r>
            <a:r>
              <a:rPr lang="zh-CN" altLang="en-US" smtClean="0">
                <a:latin typeface="方正华隶_GBK" pitchFamily="65" charset="-122"/>
                <a:ea typeface="方正华隶_GBK" pitchFamily="65" charset="-122"/>
                <a:cs typeface="Calibri" pitchFamily="34" charset="0"/>
              </a:rPr>
              <a:t>厉乡曲仁里人，约生于公元前</a:t>
            </a:r>
            <a:r>
              <a:rPr lang="en-US" altLang="zh-CN" smtClean="0">
                <a:latin typeface="方正华隶_GBK" pitchFamily="65" charset="-122"/>
                <a:ea typeface="方正华隶_GBK" pitchFamily="65" charset="-122"/>
                <a:cs typeface="Calibri" pitchFamily="34" charset="0"/>
              </a:rPr>
              <a:t>571</a:t>
            </a:r>
            <a:r>
              <a:rPr lang="zh-CN" altLang="en-US" smtClean="0">
                <a:latin typeface="方正华隶_GBK" pitchFamily="65" charset="-122"/>
                <a:ea typeface="方正华隶_GBK" pitchFamily="65" charset="-122"/>
                <a:cs typeface="Calibri" pitchFamily="34" charset="0"/>
              </a:rPr>
              <a:t>年前后，比孔子早二十年左右。曾任东周的守藏室史，孔子曾向他请教过周礼。晚年西出函谷关时，被关令尹喜留住，写下</a:t>
            </a:r>
            <a:r>
              <a:rPr lang="en-US" altLang="zh-CN" smtClean="0">
                <a:latin typeface="方正华隶_GBK" pitchFamily="65" charset="-122"/>
                <a:ea typeface="方正华隶_GBK" pitchFamily="65" charset="-122"/>
                <a:cs typeface="Calibri" pitchFamily="34" charset="0"/>
              </a:rPr>
              <a:t>《</a:t>
            </a:r>
            <a:r>
              <a:rPr lang="zh-CN" altLang="en-US" smtClean="0">
                <a:latin typeface="方正华隶_GBK" pitchFamily="65" charset="-122"/>
                <a:ea typeface="方正华隶_GBK" pitchFamily="65" charset="-122"/>
                <a:cs typeface="Calibri" pitchFamily="34" charset="0"/>
              </a:rPr>
              <a:t>道德经</a:t>
            </a:r>
            <a:r>
              <a:rPr lang="en-US" altLang="zh-CN" smtClean="0">
                <a:latin typeface="方正华隶_GBK" pitchFamily="65" charset="-122"/>
                <a:ea typeface="方正华隶_GBK" pitchFamily="65" charset="-122"/>
                <a:cs typeface="Calibri" pitchFamily="34" charset="0"/>
              </a:rPr>
              <a:t>》</a:t>
            </a:r>
            <a:r>
              <a:rPr lang="zh-CN" altLang="en-US" smtClean="0">
                <a:latin typeface="方正华隶_GBK" pitchFamily="65" charset="-122"/>
                <a:ea typeface="方正华隶_GBK" pitchFamily="65" charset="-122"/>
                <a:cs typeface="Calibri" pitchFamily="34" charset="0"/>
              </a:rPr>
              <a:t>五千言后骑青年飘然出关，不和所终。</a:t>
            </a:r>
            <a:endParaRPr lang="en-US" altLang="zh-CN" smtClean="0">
              <a:latin typeface="方正华隶_GBK" pitchFamily="65" charset="-122"/>
              <a:ea typeface="方正华隶_GBK" pitchFamily="65" charset="-122"/>
              <a:cs typeface="Calibri" pitchFamily="34" charset="0"/>
            </a:endParaRPr>
          </a:p>
          <a:p>
            <a:endParaRPr lang="en-US" altLang="zh-CN" smtClean="0">
              <a:latin typeface="方正华隶_GBK" pitchFamily="65" charset="-122"/>
              <a:ea typeface="方正华隶_GBK" pitchFamily="65" charset="-122"/>
              <a:cs typeface="Calibri" pitchFamily="34" charset="0"/>
            </a:endParaRPr>
          </a:p>
          <a:p>
            <a:endParaRPr lang="zh-CN" altLang="en-US" smtClean="0">
              <a:latin typeface="华文隶书" pitchFamily="2" charset="-122"/>
              <a:ea typeface="华文隶书" pitchFamily="2" charset="-122"/>
              <a:cs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8195" name="Rectangle 5"/>
          <p:cNvSpPr>
            <a:spLocks noGrp="1"/>
          </p:cNvSpPr>
          <p:nvPr>
            <p:ph type="body" sz="half" idx="1"/>
          </p:nvPr>
        </p:nvSpPr>
        <p:spPr>
          <a:xfrm>
            <a:off x="2310939" y="1224907"/>
            <a:ext cx="4038600" cy="3394075"/>
          </a:xfrm>
        </p:spPr>
        <p:txBody>
          <a:bodyPr/>
          <a:lstStyle/>
          <a:p>
            <a:r>
              <a:rPr lang="zh-CN" altLang="en-US" sz="9600" dirty="0" smtClean="0">
                <a:latin typeface="汉仪篆书繁" pitchFamily="49" charset="-122"/>
                <a:ea typeface="汉仪篆书繁" pitchFamily="49" charset="-122"/>
                <a:cs typeface="Calibri" pitchFamily="34" charset="0"/>
              </a:rPr>
              <a:t>姬</a:t>
            </a:r>
          </a:p>
        </p:txBody>
      </p:sp>
      <p:sp>
        <p:nvSpPr>
          <p:cNvPr id="8196" name="Rectangle 6"/>
          <p:cNvSpPr>
            <a:spLocks noGrp="1"/>
          </p:cNvSpPr>
          <p:nvPr>
            <p:ph type="body" sz="half" idx="2"/>
          </p:nvPr>
        </p:nvSpPr>
        <p:spPr>
          <a:xfrm>
            <a:off x="4648200" y="1200150"/>
            <a:ext cx="4038600" cy="3394075"/>
          </a:xfrm>
        </p:spPr>
        <p:txBody>
          <a:bodyPr/>
          <a:lstStyle/>
          <a:p>
            <a:r>
              <a:rPr lang="zh-CN" altLang="en-US" sz="9600" smtClean="0">
                <a:latin typeface="汉仪篆书繁" pitchFamily="49" charset="-122"/>
                <a:ea typeface="汉仪篆书繁" pitchFamily="49" charset="-122"/>
                <a:cs typeface="Calibri" pitchFamily="34" charset="0"/>
              </a:rPr>
              <a:t>姜</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540" y="45093"/>
            <a:ext cx="2036619" cy="754213"/>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1"/>
          <p:cNvSpPr>
            <a:spLocks noGrp="1"/>
          </p:cNvSpPr>
          <p:nvPr>
            <p:ph type="title"/>
          </p:nvPr>
        </p:nvSpPr>
        <p:spPr>
          <a:xfrm>
            <a:off x="-407324" y="0"/>
            <a:ext cx="8229600" cy="857250"/>
          </a:xfrm>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b="1">
                <a:solidFill>
                  <a:srgbClr val="FF3300"/>
                </a:solidFill>
                <a:latin typeface="迷你简启体" pitchFamily="65" charset="-122"/>
                <a:ea typeface="迷你简启体" pitchFamily="65" charset="-122"/>
                <a:cs typeface="Calibri" pitchFamily="34" charset="0"/>
              </a:rPr>
              <a:t>华夏文化大观堂</a:t>
            </a:r>
            <a:r>
              <a:rPr lang="en-US" altLang="zh-CN" b="1">
                <a:solidFill>
                  <a:srgbClr val="FF3300"/>
                </a:solidFill>
                <a:latin typeface="迷你简启体" pitchFamily="65" charset="-122"/>
                <a:ea typeface="迷你简启体" pitchFamily="65" charset="-122"/>
                <a:cs typeface="Calibri" pitchFamily="34" charset="0"/>
              </a:rPr>
              <a:t>-</a:t>
            </a:r>
            <a:r>
              <a:rPr lang="zh-CN" altLang="en-US" b="1">
                <a:solidFill>
                  <a:srgbClr val="FF3300"/>
                </a:solidFill>
                <a:latin typeface="迷你简启体" pitchFamily="65" charset="-122"/>
                <a:ea typeface="迷你简启体" pitchFamily="65" charset="-122"/>
                <a:cs typeface="Calibri" pitchFamily="34" charset="0"/>
              </a:rPr>
              <a:t>老庄哲学</a:t>
            </a:r>
          </a:p>
        </p:txBody>
      </p:sp>
      <p:sp>
        <p:nvSpPr>
          <p:cNvPr id="66563" name="内容占位符 2"/>
          <p:cNvSpPr>
            <a:spLocks noGrp="1"/>
          </p:cNvSpPr>
          <p:nvPr>
            <p:ph idx="1"/>
          </p:nvPr>
        </p:nvSpPr>
        <p:spPr/>
        <p:txBody>
          <a:bodyPr/>
          <a:lstStyle/>
          <a:p>
            <a:r>
              <a:rPr lang="zh-CN" altLang="en-US" smtClean="0">
                <a:solidFill>
                  <a:srgbClr val="FF0000"/>
                </a:solidFill>
                <a:latin typeface="华文隶书" pitchFamily="2" charset="-122"/>
                <a:ea typeface="华文隶书" pitchFamily="2" charset="-122"/>
                <a:cs typeface="Calibri" pitchFamily="34" charset="0"/>
              </a:rPr>
              <a:t>道可道，非常道。</a:t>
            </a:r>
            <a:endParaRPr lang="en-US" altLang="zh-CN" smtClean="0">
              <a:solidFill>
                <a:srgbClr val="FF0000"/>
              </a:solidFill>
              <a:latin typeface="华文隶书" pitchFamily="2" charset="-122"/>
              <a:ea typeface="华文隶书" pitchFamily="2" charset="-122"/>
              <a:cs typeface="Calibri" pitchFamily="34" charset="0"/>
            </a:endParaRPr>
          </a:p>
          <a:p>
            <a:r>
              <a:rPr lang="zh-CN" altLang="en-US" smtClean="0">
                <a:latin typeface="华文隶书" pitchFamily="2" charset="-122"/>
                <a:ea typeface="华文隶书" pitchFamily="2" charset="-122"/>
                <a:cs typeface="Calibri" pitchFamily="34" charset="0"/>
              </a:rPr>
              <a:t>道是世界万物的总起源。</a:t>
            </a:r>
            <a:endParaRPr lang="en-US" altLang="zh-CN" smtClean="0">
              <a:latin typeface="华文隶书" pitchFamily="2" charset="-122"/>
              <a:ea typeface="华文隶书" pitchFamily="2" charset="-122"/>
              <a:cs typeface="Calibri" pitchFamily="34" charset="0"/>
            </a:endParaRPr>
          </a:p>
          <a:p>
            <a:r>
              <a:rPr lang="zh-CN" altLang="en-US" smtClean="0">
                <a:latin typeface="华文隶书" pitchFamily="2" charset="-122"/>
                <a:ea typeface="华文隶书" pitchFamily="2" charset="-122"/>
                <a:cs typeface="Calibri" pitchFamily="34" charset="0"/>
              </a:rPr>
              <a:t>有物混成，先天地生。寂兮寥兮，独立而不改，周行而不殆，可以为天下母，吾不知其名，字之曰道，强名之曰大。</a:t>
            </a:r>
            <a:endParaRPr lang="en-US" altLang="zh-CN" smtClean="0">
              <a:latin typeface="华文隶书" pitchFamily="2" charset="-122"/>
              <a:ea typeface="华文隶书" pitchFamily="2" charset="-122"/>
              <a:cs typeface="Calibri" pitchFamily="34" charset="0"/>
            </a:endParaRPr>
          </a:p>
          <a:p>
            <a:endParaRPr lang="en-US" altLang="zh-CN" smtClean="0">
              <a:latin typeface="华文隶书" pitchFamily="2" charset="-122"/>
              <a:ea typeface="华文隶书" pitchFamily="2" charset="-122"/>
              <a:cs typeface="Calibri" pitchFamily="34" charset="0"/>
            </a:endParaRPr>
          </a:p>
          <a:p>
            <a:endParaRPr lang="en-US" altLang="zh-CN" smtClean="0">
              <a:latin typeface="宋体" pitchFamily="2" charset="-122"/>
              <a:cs typeface="Calibri" pitchFamily="34" charset="0"/>
            </a:endParaRPr>
          </a:p>
          <a:p>
            <a:endParaRPr lang="zh-CN" altLang="en-US" smtClean="0">
              <a:latin typeface="宋体" pitchFamily="2" charset="-122"/>
              <a:cs typeface="Calibri"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标题 1"/>
          <p:cNvSpPr>
            <a:spLocks noGrp="1"/>
          </p:cNvSpPr>
          <p:nvPr>
            <p:ph type="title"/>
          </p:nvPr>
        </p:nvSpPr>
        <p:spPr>
          <a:xfrm>
            <a:off x="-432262" y="0"/>
            <a:ext cx="8229600" cy="857250"/>
          </a:xfrm>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r>
              <a:rPr lang="en-US" altLang="zh-CN" b="1" dirty="0">
                <a:solidFill>
                  <a:srgbClr val="FF3300"/>
                </a:solidFill>
                <a:latin typeface="迷你简启体" pitchFamily="65" charset="-122"/>
                <a:ea typeface="迷你简启体" pitchFamily="65" charset="-122"/>
                <a:cs typeface="Calibri" pitchFamily="34" charset="0"/>
              </a:rPr>
              <a:t>-</a:t>
            </a:r>
            <a:r>
              <a:rPr lang="zh-CN" altLang="en-US" b="1" dirty="0">
                <a:solidFill>
                  <a:srgbClr val="FF3300"/>
                </a:solidFill>
                <a:latin typeface="迷你简启体" pitchFamily="65" charset="-122"/>
                <a:ea typeface="迷你简启体" pitchFamily="65" charset="-122"/>
                <a:cs typeface="Calibri" pitchFamily="34" charset="0"/>
              </a:rPr>
              <a:t>老庄哲学</a:t>
            </a:r>
          </a:p>
        </p:txBody>
      </p:sp>
      <p:sp>
        <p:nvSpPr>
          <p:cNvPr id="67587" name="内容占位符 2"/>
          <p:cNvSpPr>
            <a:spLocks noGrp="1"/>
          </p:cNvSpPr>
          <p:nvPr>
            <p:ph idx="1"/>
          </p:nvPr>
        </p:nvSpPr>
        <p:spPr>
          <a:xfrm>
            <a:off x="457200" y="960438"/>
            <a:ext cx="8229600" cy="3633787"/>
          </a:xfrm>
        </p:spPr>
        <p:txBody>
          <a:bodyPr/>
          <a:lstStyle/>
          <a:p>
            <a:r>
              <a:rPr lang="zh-CN" altLang="en-US" smtClean="0">
                <a:solidFill>
                  <a:srgbClr val="FF0000"/>
                </a:solidFill>
                <a:latin typeface="华文隶书" pitchFamily="2" charset="-122"/>
                <a:ea typeface="华文隶书" pitchFamily="2" charset="-122"/>
                <a:cs typeface="Calibri" pitchFamily="34" charset="0"/>
              </a:rPr>
              <a:t>道生一</a:t>
            </a:r>
            <a:r>
              <a:rPr lang="en-US" altLang="zh-CN" smtClean="0">
                <a:solidFill>
                  <a:srgbClr val="FF0000"/>
                </a:solidFill>
                <a:latin typeface="华文隶书" pitchFamily="2" charset="-122"/>
                <a:ea typeface="华文隶书" pitchFamily="2" charset="-122"/>
                <a:cs typeface="Calibri" pitchFamily="34" charset="0"/>
              </a:rPr>
              <a:t>/</a:t>
            </a:r>
            <a:r>
              <a:rPr lang="zh-CN" altLang="en-US" smtClean="0">
                <a:solidFill>
                  <a:srgbClr val="FF0000"/>
                </a:solidFill>
                <a:latin typeface="华文隶书" pitchFamily="2" charset="-122"/>
                <a:ea typeface="华文隶书" pitchFamily="2" charset="-122"/>
                <a:cs typeface="Calibri" pitchFamily="34" charset="0"/>
              </a:rPr>
              <a:t>一生二</a:t>
            </a:r>
            <a:r>
              <a:rPr lang="en-US" altLang="zh-CN" smtClean="0">
                <a:solidFill>
                  <a:srgbClr val="FF0000"/>
                </a:solidFill>
                <a:latin typeface="华文隶书" pitchFamily="2" charset="-122"/>
                <a:ea typeface="华文隶书" pitchFamily="2" charset="-122"/>
                <a:cs typeface="Calibri" pitchFamily="34" charset="0"/>
              </a:rPr>
              <a:t>/</a:t>
            </a:r>
            <a:r>
              <a:rPr lang="zh-CN" altLang="en-US" smtClean="0">
                <a:solidFill>
                  <a:srgbClr val="FF0000"/>
                </a:solidFill>
                <a:latin typeface="华文隶书" pitchFamily="2" charset="-122"/>
                <a:ea typeface="华文隶书" pitchFamily="2" charset="-122"/>
                <a:cs typeface="Calibri" pitchFamily="34" charset="0"/>
              </a:rPr>
              <a:t>二生三</a:t>
            </a:r>
            <a:r>
              <a:rPr lang="en-US" altLang="zh-CN" smtClean="0">
                <a:solidFill>
                  <a:srgbClr val="FF0000"/>
                </a:solidFill>
                <a:latin typeface="华文隶书" pitchFamily="2" charset="-122"/>
                <a:ea typeface="华文隶书" pitchFamily="2" charset="-122"/>
                <a:cs typeface="Calibri" pitchFamily="34" charset="0"/>
              </a:rPr>
              <a:t>/</a:t>
            </a:r>
            <a:r>
              <a:rPr lang="zh-CN" altLang="en-US" smtClean="0">
                <a:solidFill>
                  <a:srgbClr val="FF0000"/>
                </a:solidFill>
                <a:latin typeface="华文隶书" pitchFamily="2" charset="-122"/>
                <a:ea typeface="华文隶书" pitchFamily="2" charset="-122"/>
                <a:cs typeface="Calibri" pitchFamily="34" charset="0"/>
              </a:rPr>
              <a:t>三生万物</a:t>
            </a:r>
            <a:endParaRPr lang="en-US" altLang="zh-CN" smtClean="0">
              <a:solidFill>
                <a:srgbClr val="FF0000"/>
              </a:solidFill>
              <a:latin typeface="华文隶书" pitchFamily="2" charset="-122"/>
              <a:ea typeface="华文隶书" pitchFamily="2" charset="-122"/>
              <a:cs typeface="Calibri" pitchFamily="34" charset="0"/>
            </a:endParaRPr>
          </a:p>
          <a:p>
            <a:r>
              <a:rPr lang="zh-CN" altLang="en-US" smtClean="0">
                <a:solidFill>
                  <a:srgbClr val="FF0000"/>
                </a:solidFill>
                <a:latin typeface="华文隶书" pitchFamily="2" charset="-122"/>
                <a:ea typeface="华文隶书" pitchFamily="2" charset="-122"/>
                <a:cs typeface="Calibri" pitchFamily="34" charset="0"/>
              </a:rPr>
              <a:t>道法自然</a:t>
            </a:r>
            <a:r>
              <a:rPr lang="zh-CN" altLang="en-US" smtClean="0">
                <a:latin typeface="华文隶书" pitchFamily="2" charset="-122"/>
                <a:ea typeface="华文隶书" pitchFamily="2" charset="-122"/>
                <a:cs typeface="Calibri" pitchFamily="34" charset="0"/>
              </a:rPr>
              <a:t>，那么，自然又是以何种形态存在并运动的呢？</a:t>
            </a:r>
            <a:endParaRPr lang="en-US" altLang="zh-CN" smtClean="0">
              <a:latin typeface="华文隶书" pitchFamily="2" charset="-122"/>
              <a:ea typeface="华文隶书" pitchFamily="2" charset="-122"/>
              <a:cs typeface="Calibri" pitchFamily="34" charset="0"/>
            </a:endParaRPr>
          </a:p>
          <a:p>
            <a:r>
              <a:rPr lang="zh-CN" altLang="en-US" smtClean="0">
                <a:solidFill>
                  <a:srgbClr val="FF0000"/>
                </a:solidFill>
                <a:latin typeface="华文隶书" pitchFamily="2" charset="-122"/>
                <a:ea typeface="华文隶书" pitchFamily="2" charset="-122"/>
                <a:cs typeface="Calibri" pitchFamily="34" charset="0"/>
              </a:rPr>
              <a:t>反者道之动</a:t>
            </a:r>
            <a:r>
              <a:rPr lang="zh-CN" altLang="en-US" smtClean="0">
                <a:latin typeface="华文隶书" pitchFamily="2" charset="-122"/>
                <a:ea typeface="华文隶书" pitchFamily="2" charset="-122"/>
                <a:cs typeface="Calibri" pitchFamily="34" charset="0"/>
              </a:rPr>
              <a:t>。任何事物内部都存在着正反两方面。大</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小，多</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少，高</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下，等等不一而足。，在人类社会也一样，美</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丑，善</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恶，强</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弱，祸</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福，吉</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凶，贵</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贱，贫</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富</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标题 1"/>
          <p:cNvSpPr>
            <a:spLocks noGrp="1"/>
          </p:cNvSpPr>
          <p:nvPr>
            <p:ph type="title"/>
          </p:nvPr>
        </p:nvSpPr>
        <p:spPr>
          <a:xfrm>
            <a:off x="-523702" y="0"/>
            <a:ext cx="8229600" cy="857250"/>
          </a:xfrm>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b="1">
                <a:solidFill>
                  <a:srgbClr val="FF3300"/>
                </a:solidFill>
                <a:latin typeface="迷你简启体" pitchFamily="65" charset="-122"/>
                <a:ea typeface="迷你简启体" pitchFamily="65" charset="-122"/>
                <a:cs typeface="Calibri" pitchFamily="34" charset="0"/>
              </a:rPr>
              <a:t>华夏文化大观堂</a:t>
            </a:r>
            <a:r>
              <a:rPr lang="en-US" altLang="zh-CN" b="1">
                <a:solidFill>
                  <a:srgbClr val="FF3300"/>
                </a:solidFill>
                <a:latin typeface="迷你简启体" pitchFamily="65" charset="-122"/>
                <a:ea typeface="迷你简启体" pitchFamily="65" charset="-122"/>
                <a:cs typeface="Calibri" pitchFamily="34" charset="0"/>
              </a:rPr>
              <a:t>-</a:t>
            </a:r>
            <a:r>
              <a:rPr lang="zh-CN" altLang="en-US" b="1">
                <a:solidFill>
                  <a:srgbClr val="FF3300"/>
                </a:solidFill>
                <a:latin typeface="迷你简启体" pitchFamily="65" charset="-122"/>
                <a:ea typeface="迷你简启体" pitchFamily="65" charset="-122"/>
                <a:cs typeface="Calibri" pitchFamily="34" charset="0"/>
              </a:rPr>
              <a:t>老庄哲学</a:t>
            </a:r>
          </a:p>
        </p:txBody>
      </p:sp>
      <p:sp>
        <p:nvSpPr>
          <p:cNvPr id="68611" name="内容占位符 2"/>
          <p:cNvSpPr>
            <a:spLocks noGrp="1"/>
          </p:cNvSpPr>
          <p:nvPr>
            <p:ph idx="1"/>
          </p:nvPr>
        </p:nvSpPr>
        <p:spPr/>
        <p:txBody>
          <a:bodyPr/>
          <a:lstStyle/>
          <a:p>
            <a:r>
              <a:rPr lang="zh-CN" altLang="en-US" smtClean="0">
                <a:latin typeface="华文隶书" pitchFamily="2" charset="-122"/>
                <a:ea typeface="华文隶书" pitchFamily="2" charset="-122"/>
                <a:cs typeface="Calibri" pitchFamily="34" charset="0"/>
              </a:rPr>
              <a:t>这些现象都是相反相成，相互依存的，你们怎么知道我老</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丑</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穷，因为你们年青美丽富裕。</a:t>
            </a:r>
            <a:endParaRPr lang="en-US" altLang="zh-CN" smtClean="0">
              <a:latin typeface="华文隶书" pitchFamily="2" charset="-122"/>
              <a:ea typeface="华文隶书" pitchFamily="2" charset="-122"/>
              <a:cs typeface="Calibri" pitchFamily="34" charset="0"/>
            </a:endParaRPr>
          </a:p>
          <a:p>
            <a:r>
              <a:rPr lang="zh-CN" altLang="en-US" smtClean="0">
                <a:latin typeface="华文隶书" pitchFamily="2" charset="-122"/>
                <a:ea typeface="华文隶书" pitchFamily="2" charset="-122"/>
                <a:cs typeface="Calibri" pitchFamily="34" charset="0"/>
              </a:rPr>
              <a:t>事物矛盾的两个方面是相互联系的，共处于一个对立统一体中。没有美，就没有丑，没有贫就没有富。</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标题 1"/>
          <p:cNvSpPr>
            <a:spLocks noGrp="1"/>
          </p:cNvSpPr>
          <p:nvPr>
            <p:ph type="title"/>
          </p:nvPr>
        </p:nvSpPr>
        <p:spPr>
          <a:xfrm>
            <a:off x="-432262" y="0"/>
            <a:ext cx="8229600" cy="857250"/>
          </a:xfrm>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b="1">
                <a:solidFill>
                  <a:srgbClr val="FF3300"/>
                </a:solidFill>
                <a:latin typeface="迷你简启体" pitchFamily="65" charset="-122"/>
                <a:ea typeface="迷你简启体" pitchFamily="65" charset="-122"/>
                <a:cs typeface="Calibri" pitchFamily="34" charset="0"/>
              </a:rPr>
              <a:t>华夏文化大观堂</a:t>
            </a:r>
            <a:r>
              <a:rPr lang="en-US" altLang="zh-CN" b="1">
                <a:solidFill>
                  <a:srgbClr val="FF3300"/>
                </a:solidFill>
                <a:latin typeface="迷你简启体" pitchFamily="65" charset="-122"/>
                <a:ea typeface="迷你简启体" pitchFamily="65" charset="-122"/>
                <a:cs typeface="Calibri" pitchFamily="34" charset="0"/>
              </a:rPr>
              <a:t>-</a:t>
            </a:r>
            <a:r>
              <a:rPr lang="zh-CN" altLang="en-US" b="1">
                <a:solidFill>
                  <a:srgbClr val="FF3300"/>
                </a:solidFill>
                <a:latin typeface="迷你简启体" pitchFamily="65" charset="-122"/>
                <a:ea typeface="迷你简启体" pitchFamily="65" charset="-122"/>
                <a:cs typeface="Calibri" pitchFamily="34" charset="0"/>
              </a:rPr>
              <a:t>老庄哲学</a:t>
            </a:r>
          </a:p>
        </p:txBody>
      </p:sp>
      <p:sp>
        <p:nvSpPr>
          <p:cNvPr id="69635" name="内容占位符 2"/>
          <p:cNvSpPr>
            <a:spLocks noGrp="1"/>
          </p:cNvSpPr>
          <p:nvPr>
            <p:ph idx="1"/>
          </p:nvPr>
        </p:nvSpPr>
        <p:spPr>
          <a:xfrm>
            <a:off x="457200" y="1017588"/>
            <a:ext cx="8229600" cy="3576637"/>
          </a:xfrm>
        </p:spPr>
        <p:txBody>
          <a:bodyPr/>
          <a:lstStyle/>
          <a:p>
            <a:r>
              <a:rPr lang="zh-CN" altLang="en-US" dirty="0" smtClean="0">
                <a:solidFill>
                  <a:srgbClr val="FF0000"/>
                </a:solidFill>
                <a:latin typeface="华文隶书" pitchFamily="2" charset="-122"/>
                <a:ea typeface="华文隶书" pitchFamily="2" charset="-122"/>
                <a:cs typeface="Calibri" pitchFamily="34" charset="0"/>
              </a:rPr>
              <a:t>反者道之动。</a:t>
            </a:r>
            <a:endParaRPr lang="en-US" altLang="zh-CN" dirty="0" smtClean="0">
              <a:solidFill>
                <a:srgbClr val="FF0000"/>
              </a:solidFill>
              <a:latin typeface="华文隶书" pitchFamily="2" charset="-122"/>
              <a:ea typeface="华文隶书" pitchFamily="2" charset="-122"/>
              <a:cs typeface="Calibri" pitchFamily="34" charset="0"/>
            </a:endParaRPr>
          </a:p>
          <a:p>
            <a:r>
              <a:rPr lang="zh-CN" altLang="en-US" dirty="0" smtClean="0">
                <a:latin typeface="华文隶书" pitchFamily="2" charset="-122"/>
                <a:ea typeface="华文隶书" pitchFamily="2" charset="-122"/>
                <a:cs typeface="Calibri" pitchFamily="34" charset="0"/>
              </a:rPr>
              <a:t>物极必反。这个道理非常重要，如果真心接受了，终身受益。祸兮福之所倚，福兮祸之所伏。</a:t>
            </a:r>
            <a:endParaRPr lang="en-US" altLang="zh-CN" dirty="0" smtClean="0">
              <a:latin typeface="华文隶书" pitchFamily="2" charset="-122"/>
              <a:ea typeface="华文隶书" pitchFamily="2" charset="-122"/>
              <a:cs typeface="Calibri" pitchFamily="34" charset="0"/>
            </a:endParaRPr>
          </a:p>
          <a:p>
            <a:r>
              <a:rPr lang="zh-CN" altLang="en-US" dirty="0" smtClean="0">
                <a:latin typeface="华文隶书" pitchFamily="2" charset="-122"/>
                <a:ea typeface="华文隶书" pitchFamily="2" charset="-122"/>
                <a:cs typeface="Calibri" pitchFamily="34" charset="0"/>
              </a:rPr>
              <a:t>滨海新区大爆炸，是祸，这必须承认，但是，我们不能就此趴下，爆炸发生后，新房子盖起来，新生活又开始了。</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title"/>
          </p:nvPr>
        </p:nvSpPr>
        <p:spPr>
          <a:xfrm>
            <a:off x="-374072" y="0"/>
            <a:ext cx="8229600" cy="857250"/>
          </a:xfrm>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b="1">
                <a:solidFill>
                  <a:srgbClr val="FF3300"/>
                </a:solidFill>
                <a:latin typeface="迷你简启体" pitchFamily="65" charset="-122"/>
                <a:ea typeface="迷你简启体" pitchFamily="65" charset="-122"/>
                <a:cs typeface="Calibri" pitchFamily="34" charset="0"/>
              </a:rPr>
              <a:t>华夏文化大观堂</a:t>
            </a:r>
            <a:r>
              <a:rPr lang="en-US" altLang="zh-CN" b="1">
                <a:solidFill>
                  <a:srgbClr val="FF3300"/>
                </a:solidFill>
                <a:latin typeface="迷你简启体" pitchFamily="65" charset="-122"/>
                <a:ea typeface="迷你简启体" pitchFamily="65" charset="-122"/>
                <a:cs typeface="Calibri" pitchFamily="34" charset="0"/>
              </a:rPr>
              <a:t>-</a:t>
            </a:r>
            <a:r>
              <a:rPr lang="zh-CN" altLang="en-US" b="1">
                <a:solidFill>
                  <a:srgbClr val="FF3300"/>
                </a:solidFill>
                <a:latin typeface="迷你简启体" pitchFamily="65" charset="-122"/>
                <a:ea typeface="迷你简启体" pitchFamily="65" charset="-122"/>
                <a:cs typeface="Calibri" pitchFamily="34" charset="0"/>
              </a:rPr>
              <a:t>老庄哲学</a:t>
            </a:r>
          </a:p>
        </p:txBody>
      </p:sp>
      <p:sp>
        <p:nvSpPr>
          <p:cNvPr id="70659" name="内容占位符 2"/>
          <p:cNvSpPr>
            <a:spLocks noGrp="1"/>
          </p:cNvSpPr>
          <p:nvPr>
            <p:ph idx="1"/>
          </p:nvPr>
        </p:nvSpPr>
        <p:spPr>
          <a:xfrm>
            <a:off x="457200" y="914400"/>
            <a:ext cx="8229600" cy="3978275"/>
          </a:xfrm>
        </p:spPr>
        <p:txBody>
          <a:bodyPr/>
          <a:lstStyle/>
          <a:p>
            <a:r>
              <a:rPr lang="zh-CN" altLang="en-US" smtClean="0">
                <a:latin typeface="华文隶书" pitchFamily="2" charset="-122"/>
                <a:ea typeface="华文隶书" pitchFamily="2" charset="-122"/>
                <a:cs typeface="Calibri" pitchFamily="34" charset="0"/>
              </a:rPr>
              <a:t>所以，你得意时，不要得意忘形，因为你不可能永远得意的。同理，你穷困时不必潦倒，因为不会永远潦倒的。没有什么东西是一程不变的。而且在老子看来，只能向反面变化。这是不是很可怕，但这是事实，比如，你们现在一个个很美丽，很强壮，但别太得意，因为你们每一个人或早或晚，都会变得比我还老，比我还难看。</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标题 1"/>
          <p:cNvSpPr>
            <a:spLocks noGrp="1"/>
          </p:cNvSpPr>
          <p:nvPr>
            <p:ph type="title"/>
          </p:nvPr>
        </p:nvSpPr>
        <p:spPr>
          <a:xfrm>
            <a:off x="-490451" y="0"/>
            <a:ext cx="8229600" cy="857250"/>
          </a:xfrm>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r>
              <a:rPr lang="en-US" altLang="zh-CN" b="1" dirty="0">
                <a:solidFill>
                  <a:srgbClr val="FF3300"/>
                </a:solidFill>
                <a:latin typeface="迷你简启体" pitchFamily="65" charset="-122"/>
                <a:ea typeface="迷你简启体" pitchFamily="65" charset="-122"/>
                <a:cs typeface="Calibri" pitchFamily="34" charset="0"/>
              </a:rPr>
              <a:t>-</a:t>
            </a:r>
            <a:r>
              <a:rPr lang="zh-CN" altLang="en-US" b="1" dirty="0">
                <a:solidFill>
                  <a:srgbClr val="FF3300"/>
                </a:solidFill>
                <a:latin typeface="迷你简启体" pitchFamily="65" charset="-122"/>
                <a:ea typeface="迷你简启体" pitchFamily="65" charset="-122"/>
                <a:cs typeface="Calibri" pitchFamily="34" charset="0"/>
              </a:rPr>
              <a:t>老庄</a:t>
            </a:r>
            <a:r>
              <a:rPr lang="zh-CN" altLang="en-US" b="1" dirty="0" smtClean="0">
                <a:solidFill>
                  <a:srgbClr val="FF3300"/>
                </a:solidFill>
                <a:latin typeface="迷你简启体" pitchFamily="65" charset="-122"/>
                <a:ea typeface="迷你简启体" pitchFamily="65" charset="-122"/>
                <a:cs typeface="Calibri" pitchFamily="34" charset="0"/>
              </a:rPr>
              <a:t>哲学</a:t>
            </a:r>
            <a:endParaRPr lang="zh-CN" altLang="en-US" b="1" dirty="0">
              <a:solidFill>
                <a:srgbClr val="FF3300"/>
              </a:solidFill>
              <a:latin typeface="迷你简启体" pitchFamily="65" charset="-122"/>
              <a:ea typeface="迷你简启体" pitchFamily="65" charset="-122"/>
              <a:cs typeface="Calibri" pitchFamily="34" charset="0"/>
            </a:endParaRPr>
          </a:p>
        </p:txBody>
      </p:sp>
      <p:sp>
        <p:nvSpPr>
          <p:cNvPr id="71683" name="内容占位符 2"/>
          <p:cNvSpPr>
            <a:spLocks noGrp="1"/>
          </p:cNvSpPr>
          <p:nvPr>
            <p:ph idx="1"/>
          </p:nvPr>
        </p:nvSpPr>
        <p:spPr/>
        <p:txBody>
          <a:bodyPr/>
          <a:lstStyle/>
          <a:p>
            <a:r>
              <a:rPr lang="zh-CN" altLang="en-US" smtClean="0">
                <a:latin typeface="华文隶书" pitchFamily="2" charset="-122"/>
                <a:ea typeface="华文隶书" pitchFamily="2" charset="-122"/>
                <a:cs typeface="Calibri" pitchFamily="34" charset="0"/>
              </a:rPr>
              <a:t>你们不可能永远比我现在还年青，还漂亮，那我们怎么办，难道我们就坐在这间会场里，等着我们一天天老态龙钟么，当然不是。为了延缓不利的变化，或者促成利的变化，我们怎么办呢，让我们来仔细想一想，用道家的哲学想。</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标题 1"/>
          <p:cNvSpPr>
            <a:spLocks noGrp="1"/>
          </p:cNvSpPr>
          <p:nvPr>
            <p:ph type="title"/>
          </p:nvPr>
        </p:nvSpPr>
        <p:spPr>
          <a:xfrm>
            <a:off x="-507077" y="0"/>
            <a:ext cx="8229600" cy="857250"/>
          </a:xfrm>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b="1">
                <a:solidFill>
                  <a:srgbClr val="FF3300"/>
                </a:solidFill>
                <a:latin typeface="迷你简启体" pitchFamily="65" charset="-122"/>
                <a:ea typeface="迷你简启体" pitchFamily="65" charset="-122"/>
                <a:cs typeface="Calibri" pitchFamily="34" charset="0"/>
              </a:rPr>
              <a:t>华夏文化大观堂</a:t>
            </a:r>
            <a:r>
              <a:rPr lang="en-US" altLang="zh-CN" b="1">
                <a:solidFill>
                  <a:srgbClr val="FF3300"/>
                </a:solidFill>
                <a:latin typeface="迷你简启体" pitchFamily="65" charset="-122"/>
                <a:ea typeface="迷你简启体" pitchFamily="65" charset="-122"/>
                <a:cs typeface="Calibri" pitchFamily="34" charset="0"/>
              </a:rPr>
              <a:t>-</a:t>
            </a:r>
            <a:r>
              <a:rPr lang="zh-CN" altLang="en-US" b="1">
                <a:solidFill>
                  <a:srgbClr val="FF3300"/>
                </a:solidFill>
                <a:latin typeface="迷你简启体" pitchFamily="65" charset="-122"/>
                <a:ea typeface="迷你简启体" pitchFamily="65" charset="-122"/>
                <a:cs typeface="Calibri" pitchFamily="34" charset="0"/>
              </a:rPr>
              <a:t>老庄哲学</a:t>
            </a:r>
          </a:p>
        </p:txBody>
      </p:sp>
      <p:sp>
        <p:nvSpPr>
          <p:cNvPr id="72707" name="内容占位符 2"/>
          <p:cNvSpPr>
            <a:spLocks noGrp="1"/>
          </p:cNvSpPr>
          <p:nvPr>
            <p:ph idx="1"/>
          </p:nvPr>
        </p:nvSpPr>
        <p:spPr/>
        <p:txBody>
          <a:bodyPr/>
          <a:lstStyle/>
          <a:p>
            <a:r>
              <a:rPr lang="zh-CN" altLang="en-US" smtClean="0">
                <a:latin typeface="华文隶书" pitchFamily="2" charset="-122"/>
                <a:ea typeface="华文隶书" pitchFamily="2" charset="-122"/>
                <a:cs typeface="Calibri" pitchFamily="34" charset="0"/>
              </a:rPr>
              <a:t>不好的变化如何避免或延缓？</a:t>
            </a:r>
            <a:endParaRPr lang="en-US" altLang="zh-CN" smtClean="0">
              <a:latin typeface="华文隶书" pitchFamily="2" charset="-122"/>
              <a:ea typeface="华文隶书" pitchFamily="2" charset="-122"/>
              <a:cs typeface="Calibri" pitchFamily="34" charset="0"/>
            </a:endParaRPr>
          </a:p>
          <a:p>
            <a:r>
              <a:rPr lang="zh-CN" altLang="en-US" smtClean="0">
                <a:latin typeface="华文隶书" pitchFamily="2" charset="-122"/>
                <a:ea typeface="华文隶书" pitchFamily="2" charset="-122"/>
                <a:cs typeface="Calibri" pitchFamily="34" charset="0"/>
              </a:rPr>
              <a:t>老子提倡</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不争</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以柔克刚。</a:t>
            </a:r>
            <a:endParaRPr lang="en-US" altLang="zh-CN" smtClean="0">
              <a:latin typeface="华文隶书" pitchFamily="2" charset="-122"/>
              <a:ea typeface="华文隶书" pitchFamily="2" charset="-122"/>
              <a:cs typeface="Calibri" pitchFamily="34" charset="0"/>
            </a:endParaRPr>
          </a:p>
          <a:p>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天下莫柔于水，而攻坚强者莫之能胜</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所以，</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天下莫能下之争</a:t>
            </a:r>
            <a:r>
              <a:rPr lang="en-US" altLang="zh-CN" smtClean="0">
                <a:latin typeface="华文隶书" pitchFamily="2" charset="-122"/>
                <a:ea typeface="华文隶书" pitchFamily="2" charset="-122"/>
                <a:cs typeface="Calibri" pitchFamily="34" charset="0"/>
              </a:rPr>
              <a:t>”。</a:t>
            </a:r>
            <a:endParaRPr lang="zh-CN" altLang="en-US" smtClean="0">
              <a:latin typeface="华文隶书" pitchFamily="2" charset="-122"/>
              <a:ea typeface="华文隶书" pitchFamily="2" charset="-122"/>
              <a:cs typeface="Calibri"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标题 1"/>
          <p:cNvSpPr>
            <a:spLocks noGrp="1"/>
          </p:cNvSpPr>
          <p:nvPr>
            <p:ph type="title"/>
          </p:nvPr>
        </p:nvSpPr>
        <p:spPr>
          <a:xfrm>
            <a:off x="-548640" y="0"/>
            <a:ext cx="8229600" cy="857250"/>
          </a:xfrm>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b="1">
                <a:solidFill>
                  <a:srgbClr val="FF3300"/>
                </a:solidFill>
                <a:latin typeface="迷你简启体" pitchFamily="65" charset="-122"/>
                <a:ea typeface="迷你简启体" pitchFamily="65" charset="-122"/>
                <a:cs typeface="Calibri" pitchFamily="34" charset="0"/>
              </a:rPr>
              <a:t>华夏文化大观堂</a:t>
            </a:r>
            <a:r>
              <a:rPr lang="en-US" altLang="zh-CN" b="1">
                <a:solidFill>
                  <a:srgbClr val="FF3300"/>
                </a:solidFill>
                <a:latin typeface="迷你简启体" pitchFamily="65" charset="-122"/>
                <a:ea typeface="迷你简启体" pitchFamily="65" charset="-122"/>
                <a:cs typeface="Calibri" pitchFamily="34" charset="0"/>
              </a:rPr>
              <a:t>-</a:t>
            </a:r>
            <a:r>
              <a:rPr lang="zh-CN" altLang="en-US" b="1">
                <a:solidFill>
                  <a:srgbClr val="FF3300"/>
                </a:solidFill>
                <a:latin typeface="迷你简启体" pitchFamily="65" charset="-122"/>
                <a:ea typeface="迷你简启体" pitchFamily="65" charset="-122"/>
                <a:cs typeface="Calibri" pitchFamily="34" charset="0"/>
              </a:rPr>
              <a:t>老庄哲学</a:t>
            </a:r>
          </a:p>
        </p:txBody>
      </p:sp>
      <p:sp>
        <p:nvSpPr>
          <p:cNvPr id="73731" name="内容占位符 2"/>
          <p:cNvSpPr>
            <a:spLocks noGrp="1"/>
          </p:cNvSpPr>
          <p:nvPr>
            <p:ph idx="1"/>
          </p:nvPr>
        </p:nvSpPr>
        <p:spPr/>
        <p:txBody>
          <a:bodyPr/>
          <a:lstStyle/>
          <a:p>
            <a:r>
              <a:rPr lang="zh-CN" altLang="en-US" smtClean="0">
                <a:latin typeface="华文隶书" pitchFamily="2" charset="-122"/>
                <a:ea typeface="华文隶书" pitchFamily="2" charset="-122"/>
                <a:cs typeface="Calibri" pitchFamily="34" charset="0"/>
              </a:rPr>
              <a:t>好的变化如何产生或推动？</a:t>
            </a:r>
            <a:endParaRPr lang="en-US" altLang="zh-CN" smtClean="0">
              <a:latin typeface="华文隶书" pitchFamily="2" charset="-122"/>
              <a:ea typeface="华文隶书" pitchFamily="2" charset="-122"/>
              <a:cs typeface="Calibri" pitchFamily="34" charset="0"/>
            </a:endParaRPr>
          </a:p>
          <a:p>
            <a:r>
              <a:rPr lang="zh-CN" altLang="en-US" smtClean="0">
                <a:latin typeface="华文隶书" pitchFamily="2" charset="-122"/>
                <a:ea typeface="华文隶书" pitchFamily="2" charset="-122"/>
                <a:cs typeface="Calibri" pitchFamily="34" charset="0"/>
              </a:rPr>
              <a:t>老子认为，要达到某种积极的结果，先要从它的对立面做起。困难的事，先从容易的地方入手。要成大事，先干小事。</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合抱之木，生于毫末；九层之台，起于累土；千里之行，始于足下。</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所以我不喜欢李宇春。</a:t>
            </a:r>
            <a:endParaRPr lang="en-US" altLang="zh-CN" smtClean="0">
              <a:latin typeface="华文隶书" pitchFamily="2" charset="-122"/>
              <a:ea typeface="华文隶书" pitchFamily="2" charset="-122"/>
              <a:cs typeface="Calibri" pitchFamily="34" charset="0"/>
            </a:endParaRPr>
          </a:p>
          <a:p>
            <a:endParaRPr lang="zh-CN" altLang="en-US" smtClean="0">
              <a:latin typeface="华文隶书" pitchFamily="2" charset="-122"/>
              <a:ea typeface="华文隶书" pitchFamily="2" charset="-122"/>
              <a:cs typeface="Calibri"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标题 1"/>
          <p:cNvSpPr>
            <a:spLocks noGrp="1"/>
          </p:cNvSpPr>
          <p:nvPr>
            <p:ph type="title"/>
          </p:nvPr>
        </p:nvSpPr>
        <p:spPr>
          <a:xfrm>
            <a:off x="-324196" y="0"/>
            <a:ext cx="8229600" cy="857250"/>
          </a:xfrm>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b="1">
                <a:solidFill>
                  <a:srgbClr val="FF3300"/>
                </a:solidFill>
                <a:latin typeface="迷你简启体" pitchFamily="65" charset="-122"/>
                <a:ea typeface="迷你简启体" pitchFamily="65" charset="-122"/>
                <a:cs typeface="Calibri" pitchFamily="34" charset="0"/>
              </a:rPr>
              <a:t>华夏文化大观堂</a:t>
            </a:r>
            <a:r>
              <a:rPr lang="en-US" altLang="zh-CN" b="1">
                <a:solidFill>
                  <a:srgbClr val="FF3300"/>
                </a:solidFill>
                <a:latin typeface="迷你简启体" pitchFamily="65" charset="-122"/>
                <a:ea typeface="迷你简启体" pitchFamily="65" charset="-122"/>
                <a:cs typeface="Calibri" pitchFamily="34" charset="0"/>
              </a:rPr>
              <a:t>-</a:t>
            </a:r>
            <a:r>
              <a:rPr lang="zh-CN" altLang="en-US" b="1">
                <a:solidFill>
                  <a:srgbClr val="FF3300"/>
                </a:solidFill>
                <a:latin typeface="迷你简启体" pitchFamily="65" charset="-122"/>
                <a:ea typeface="迷你简启体" pitchFamily="65" charset="-122"/>
                <a:cs typeface="Calibri" pitchFamily="34" charset="0"/>
              </a:rPr>
              <a:t>老庄哲学</a:t>
            </a:r>
          </a:p>
        </p:txBody>
      </p:sp>
      <p:sp>
        <p:nvSpPr>
          <p:cNvPr id="74755" name="内容占位符 2"/>
          <p:cNvSpPr>
            <a:spLocks noGrp="1"/>
          </p:cNvSpPr>
          <p:nvPr>
            <p:ph idx="1"/>
          </p:nvPr>
        </p:nvSpPr>
        <p:spPr/>
        <p:txBody>
          <a:bodyPr/>
          <a:lstStyle/>
          <a:p>
            <a:r>
              <a:rPr lang="zh-CN" altLang="en-US" smtClean="0">
                <a:solidFill>
                  <a:srgbClr val="FF0000"/>
                </a:solidFill>
                <a:latin typeface="华文隶书" pitchFamily="2" charset="-122"/>
                <a:ea typeface="华文隶书" pitchFamily="2" charset="-122"/>
                <a:cs typeface="Calibri" pitchFamily="34" charset="0"/>
              </a:rPr>
              <a:t>无为而治</a:t>
            </a:r>
            <a:endParaRPr lang="en-US" altLang="zh-CN" smtClean="0">
              <a:solidFill>
                <a:srgbClr val="FF0000"/>
              </a:solidFill>
              <a:latin typeface="华文隶书" pitchFamily="2" charset="-122"/>
              <a:ea typeface="华文隶书" pitchFamily="2" charset="-122"/>
              <a:cs typeface="Calibri" pitchFamily="34" charset="0"/>
            </a:endParaRPr>
          </a:p>
          <a:p>
            <a:r>
              <a:rPr lang="zh-CN" altLang="en-US" smtClean="0">
                <a:latin typeface="华文隶书" pitchFamily="2" charset="-122"/>
                <a:ea typeface="华文隶书" pitchFamily="2" charset="-122"/>
                <a:cs typeface="Calibri" pitchFamily="34" charset="0"/>
              </a:rPr>
              <a:t>什么叫无为？对于一切事物，都应该因任自然的状态，随顺其自然的趋势，而不以人的意志左右其间。这就叫</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无为</a:t>
            </a:r>
            <a:r>
              <a:rPr lang="en-US" altLang="zh-CN" smtClean="0">
                <a:latin typeface="华文隶书" pitchFamily="2" charset="-122"/>
                <a:ea typeface="华文隶书" pitchFamily="2" charset="-122"/>
                <a:cs typeface="Calibri" pitchFamily="34" charset="0"/>
              </a:rPr>
              <a:t>”。</a:t>
            </a:r>
          </a:p>
          <a:p>
            <a:r>
              <a:rPr lang="zh-CN" altLang="en-US" smtClean="0">
                <a:latin typeface="华文隶书" pitchFamily="2" charset="-122"/>
                <a:ea typeface="华文隶书" pitchFamily="2" charset="-122"/>
                <a:cs typeface="Calibri" pitchFamily="34" charset="0"/>
              </a:rPr>
              <a:t>那么，无为，能不能治。</a:t>
            </a:r>
            <a:endParaRPr lang="en-US" altLang="zh-CN" smtClean="0">
              <a:latin typeface="华文隶书" pitchFamily="2" charset="-122"/>
              <a:ea typeface="华文隶书" pitchFamily="2" charset="-122"/>
              <a:cs typeface="Calibri" pitchFamily="34" charset="0"/>
            </a:endParaRPr>
          </a:p>
          <a:p>
            <a:r>
              <a:rPr lang="zh-CN" altLang="en-US" smtClean="0">
                <a:latin typeface="华文隶书" pitchFamily="2" charset="-122"/>
                <a:ea typeface="华文隶书" pitchFamily="2" charset="-122"/>
                <a:cs typeface="Calibri" pitchFamily="34" charset="0"/>
              </a:rPr>
              <a:t>首先，我们搞清楚，无为不是不为。</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标题 1"/>
          <p:cNvSpPr>
            <a:spLocks noGrp="1"/>
          </p:cNvSpPr>
          <p:nvPr>
            <p:ph type="title"/>
          </p:nvPr>
        </p:nvSpPr>
        <p:spPr>
          <a:xfrm>
            <a:off x="-482138" y="0"/>
            <a:ext cx="8229600" cy="857250"/>
          </a:xfrm>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b="1">
                <a:solidFill>
                  <a:srgbClr val="FF3300"/>
                </a:solidFill>
                <a:latin typeface="迷你简启体" pitchFamily="65" charset="-122"/>
                <a:ea typeface="迷你简启体" pitchFamily="65" charset="-122"/>
                <a:cs typeface="Calibri" pitchFamily="34" charset="0"/>
              </a:rPr>
              <a:t>华夏文化大观堂</a:t>
            </a:r>
            <a:r>
              <a:rPr lang="en-US" altLang="zh-CN" b="1">
                <a:solidFill>
                  <a:srgbClr val="FF3300"/>
                </a:solidFill>
                <a:latin typeface="迷你简启体" pitchFamily="65" charset="-122"/>
                <a:ea typeface="迷你简启体" pitchFamily="65" charset="-122"/>
                <a:cs typeface="Calibri" pitchFamily="34" charset="0"/>
              </a:rPr>
              <a:t>-</a:t>
            </a:r>
            <a:r>
              <a:rPr lang="zh-CN" altLang="en-US" b="1">
                <a:solidFill>
                  <a:srgbClr val="FF3300"/>
                </a:solidFill>
                <a:latin typeface="迷你简启体" pitchFamily="65" charset="-122"/>
                <a:ea typeface="迷你简启体" pitchFamily="65" charset="-122"/>
                <a:cs typeface="Calibri" pitchFamily="34" charset="0"/>
              </a:rPr>
              <a:t>老庄哲学</a:t>
            </a:r>
          </a:p>
        </p:txBody>
      </p:sp>
      <p:sp>
        <p:nvSpPr>
          <p:cNvPr id="75779" name="内容占位符 2"/>
          <p:cNvSpPr>
            <a:spLocks noGrp="1"/>
          </p:cNvSpPr>
          <p:nvPr>
            <p:ph idx="1"/>
          </p:nvPr>
        </p:nvSpPr>
        <p:spPr/>
        <p:txBody>
          <a:bodyPr/>
          <a:lstStyle/>
          <a:p>
            <a:r>
              <a:rPr lang="zh-CN" altLang="en-US" smtClean="0">
                <a:latin typeface="华文隶书" pitchFamily="2" charset="-122"/>
                <a:ea typeface="华文隶书" pitchFamily="2" charset="-122"/>
                <a:cs typeface="Calibri" pitchFamily="34" charset="0"/>
              </a:rPr>
              <a:t>庄子（前</a:t>
            </a:r>
            <a:r>
              <a:rPr lang="en-US" altLang="zh-CN" smtClean="0">
                <a:latin typeface="华文隶书" pitchFamily="2" charset="-122"/>
                <a:ea typeface="华文隶书" pitchFamily="2" charset="-122"/>
                <a:cs typeface="Calibri" pitchFamily="34" charset="0"/>
              </a:rPr>
              <a:t>369？-</a:t>
            </a:r>
            <a:r>
              <a:rPr lang="zh-CN" altLang="en-US" smtClean="0">
                <a:latin typeface="华文隶书" pitchFamily="2" charset="-122"/>
                <a:ea typeface="华文隶书" pitchFamily="2" charset="-122"/>
                <a:cs typeface="Calibri" pitchFamily="34" charset="0"/>
              </a:rPr>
              <a:t>前</a:t>
            </a:r>
            <a:r>
              <a:rPr lang="en-US" altLang="zh-CN" smtClean="0">
                <a:latin typeface="华文隶书" pitchFamily="2" charset="-122"/>
                <a:ea typeface="华文隶书" pitchFamily="2" charset="-122"/>
                <a:cs typeface="Calibri" pitchFamily="34" charset="0"/>
              </a:rPr>
              <a:t>286</a:t>
            </a:r>
            <a:r>
              <a:rPr lang="zh-CN" altLang="en-US" smtClean="0">
                <a:latin typeface="华文隶书" pitchFamily="2" charset="-122"/>
                <a:ea typeface="华文隶书" pitchFamily="2" charset="-122"/>
                <a:cs typeface="Calibri" pitchFamily="34" charset="0"/>
              </a:rPr>
              <a:t>），名周，字子休，战国宋国蒙（今河南商丘县东北）人，与孟子同时则稍晚。</a:t>
            </a:r>
            <a:endParaRPr lang="en-US" altLang="zh-CN" smtClean="0">
              <a:latin typeface="华文隶书" pitchFamily="2" charset="-122"/>
              <a:ea typeface="华文隶书" pitchFamily="2" charset="-122"/>
              <a:cs typeface="Calibri" pitchFamily="34" charset="0"/>
            </a:endParaRPr>
          </a:p>
          <a:p>
            <a:r>
              <a:rPr lang="zh-CN" altLang="en-US" smtClean="0">
                <a:latin typeface="华文隶书" pitchFamily="2" charset="-122"/>
                <a:ea typeface="华文隶书" pitchFamily="2" charset="-122"/>
                <a:cs typeface="Calibri" pitchFamily="34" charset="0"/>
              </a:rPr>
              <a:t>濠梁之辨</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曹商出使</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不做牺牛</a:t>
            </a:r>
            <a:endParaRPr lang="en-US" altLang="zh-CN" smtClean="0">
              <a:latin typeface="华文隶书" pitchFamily="2" charset="-122"/>
              <a:ea typeface="华文隶书" pitchFamily="2" charset="-122"/>
              <a:cs typeface="Calibri" pitchFamily="34" charset="0"/>
            </a:endParaRPr>
          </a:p>
          <a:p>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庄子</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现存</a:t>
            </a:r>
            <a:r>
              <a:rPr lang="en-US" altLang="zh-CN" smtClean="0">
                <a:latin typeface="华文隶书" pitchFamily="2" charset="-122"/>
                <a:ea typeface="华文隶书" pitchFamily="2" charset="-122"/>
                <a:cs typeface="Calibri" pitchFamily="34" charset="0"/>
              </a:rPr>
              <a:t>33</a:t>
            </a:r>
            <a:r>
              <a:rPr lang="zh-CN" altLang="en-US" smtClean="0">
                <a:latin typeface="华文隶书" pitchFamily="2" charset="-122"/>
                <a:ea typeface="华文隶书" pitchFamily="2" charset="-122"/>
                <a:cs typeface="Calibri" pitchFamily="34" charset="0"/>
              </a:rPr>
              <a:t>篇，内篇七，外篇十五，杂篇十一。（</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9219" name="Rectangle 3"/>
          <p:cNvSpPr>
            <a:spLocks noGrp="1"/>
          </p:cNvSpPr>
          <p:nvPr>
            <p:ph type="body" idx="1"/>
          </p:nvPr>
        </p:nvSpPr>
        <p:spPr/>
        <p:txBody>
          <a:bodyPr/>
          <a:lstStyle/>
          <a:p>
            <a:pPr>
              <a:buNone/>
            </a:pPr>
            <a:endParaRPr lang="zh-CN" altLang="en-US"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黄帝姓姬     炎帝姓姜</a:t>
            </a:r>
          </a:p>
          <a:p>
            <a:r>
              <a:rPr lang="zh-CN" altLang="en-US" dirty="0" smtClean="0">
                <a:latin typeface="迷你繁启体" pitchFamily="65" charset="-122"/>
                <a:ea typeface="迷你繁启体" pitchFamily="65" charset="-122"/>
                <a:cs typeface="Calibri" pitchFamily="34" charset="0"/>
              </a:rPr>
              <a:t>这两个姓中都带一个</a:t>
            </a:r>
            <a:r>
              <a:rPr lang="zh-CN" altLang="en-US" dirty="0" smtClean="0">
                <a:latin typeface="宋体" pitchFamily="2" charset="-122"/>
                <a:ea typeface="迷你繁启体" pitchFamily="65" charset="-122"/>
                <a:cs typeface="Calibri" pitchFamily="34" charset="0"/>
              </a:rPr>
              <a:t>“</a:t>
            </a:r>
            <a:r>
              <a:rPr lang="zh-CN" altLang="en-US" dirty="0" smtClean="0">
                <a:latin typeface="迷你繁启体" pitchFamily="65" charset="-122"/>
                <a:ea typeface="迷你繁启体" pitchFamily="65" charset="-122"/>
                <a:cs typeface="Calibri" pitchFamily="34" charset="0"/>
              </a:rPr>
              <a:t>女</a:t>
            </a:r>
            <a:r>
              <a:rPr lang="zh-CN" altLang="en-US" dirty="0" smtClean="0">
                <a:latin typeface="宋体" pitchFamily="2" charset="-122"/>
                <a:ea typeface="迷你繁启体" pitchFamily="65" charset="-122"/>
                <a:cs typeface="Calibri" pitchFamily="34" charset="0"/>
              </a:rPr>
              <a:t>”</a:t>
            </a:r>
            <a:r>
              <a:rPr lang="zh-CN" altLang="en-US" dirty="0" smtClean="0">
                <a:latin typeface="迷你繁启体" pitchFamily="65" charset="-122"/>
                <a:ea typeface="迷你繁启体" pitchFamily="65" charset="-122"/>
                <a:cs typeface="Calibri" pitchFamily="34" charset="0"/>
              </a:rPr>
              <a:t>字旁，谁能告诉我为什么？</a:t>
            </a:r>
            <a:endParaRPr lang="en-US" altLang="zh-CN" dirty="0" smtClean="0">
              <a:latin typeface="迷你繁启体" pitchFamily="65" charset="-122"/>
              <a:ea typeface="迷你繁启体" pitchFamily="65" charset="-122"/>
              <a:cs typeface="Calibri" pitchFamily="34" charset="0"/>
            </a:endParaRPr>
          </a:p>
          <a:p>
            <a:r>
              <a:rPr lang="zh-CN" altLang="en-US" dirty="0" smtClean="0">
                <a:latin typeface="迷你繁启体" pitchFamily="65" charset="-122"/>
                <a:ea typeface="迷你繁启体" pitchFamily="65" charset="-122"/>
                <a:cs typeface="Calibri" pitchFamily="34" charset="0"/>
              </a:rPr>
              <a:t>其实一举手，一投足间，华夏文明无处不在</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标题 1"/>
          <p:cNvSpPr>
            <a:spLocks noGrp="1"/>
          </p:cNvSpPr>
          <p:nvPr>
            <p:ph type="title"/>
          </p:nvPr>
        </p:nvSpPr>
        <p:spPr>
          <a:xfrm>
            <a:off x="-357447" y="0"/>
            <a:ext cx="8229600" cy="857250"/>
          </a:xfrm>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b="1">
                <a:solidFill>
                  <a:srgbClr val="FF3300"/>
                </a:solidFill>
                <a:latin typeface="迷你简启体" pitchFamily="65" charset="-122"/>
                <a:ea typeface="迷你简启体" pitchFamily="65" charset="-122"/>
                <a:cs typeface="Calibri" pitchFamily="34" charset="0"/>
              </a:rPr>
              <a:t>华夏文化大观堂</a:t>
            </a:r>
            <a:r>
              <a:rPr lang="en-US" altLang="zh-CN" b="1">
                <a:solidFill>
                  <a:srgbClr val="FF3300"/>
                </a:solidFill>
                <a:latin typeface="迷你简启体" pitchFamily="65" charset="-122"/>
                <a:ea typeface="迷你简启体" pitchFamily="65" charset="-122"/>
                <a:cs typeface="Calibri" pitchFamily="34" charset="0"/>
              </a:rPr>
              <a:t>-</a:t>
            </a:r>
            <a:r>
              <a:rPr lang="zh-CN" altLang="en-US" b="1">
                <a:solidFill>
                  <a:srgbClr val="FF3300"/>
                </a:solidFill>
                <a:latin typeface="迷你简启体" pitchFamily="65" charset="-122"/>
                <a:ea typeface="迷你简启体" pitchFamily="65" charset="-122"/>
                <a:cs typeface="Calibri" pitchFamily="34" charset="0"/>
              </a:rPr>
              <a:t>老庄哲学</a:t>
            </a:r>
          </a:p>
        </p:txBody>
      </p:sp>
      <p:sp>
        <p:nvSpPr>
          <p:cNvPr id="76803" name="内容占位符 2"/>
          <p:cNvSpPr>
            <a:spLocks noGrp="1"/>
          </p:cNvSpPr>
          <p:nvPr>
            <p:ph idx="1"/>
          </p:nvPr>
        </p:nvSpPr>
        <p:spPr/>
        <p:txBody>
          <a:bodyPr/>
          <a:lstStyle/>
          <a:p>
            <a:r>
              <a:rPr lang="zh-CN" altLang="en-US" dirty="0" smtClean="0">
                <a:latin typeface="华文隶书" pitchFamily="2" charset="-122"/>
                <a:ea typeface="华文隶书" pitchFamily="2" charset="-122"/>
                <a:cs typeface="Calibri" pitchFamily="34" charset="0"/>
              </a:rPr>
              <a:t>中国人一定要读</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庄子</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如果没时间，读内篇，如果还没时间，读</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逍遥游</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如果没时间，读前半段，如果还没时间，回家抱孩子去吧。</a:t>
            </a:r>
            <a:endParaRPr lang="en-US" altLang="zh-CN" dirty="0" smtClean="0">
              <a:latin typeface="华文隶书" pitchFamily="2" charset="-122"/>
              <a:ea typeface="华文隶书" pitchFamily="2" charset="-122"/>
              <a:cs typeface="Calibri" pitchFamily="34" charset="0"/>
            </a:endParaRPr>
          </a:p>
          <a:p>
            <a:r>
              <a:rPr lang="zh-CN" altLang="en-US" dirty="0" smtClean="0">
                <a:latin typeface="华文隶书" pitchFamily="2" charset="-122"/>
                <a:ea typeface="华文隶书" pitchFamily="2" charset="-122"/>
                <a:cs typeface="Calibri" pitchFamily="34" charset="0"/>
              </a:rPr>
              <a:t>我还是想带大家读一下</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逍遥游</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和</a:t>
            </a:r>
            <a:r>
              <a:rPr lang="en-US" altLang="zh-CN" dirty="0" smtClean="0">
                <a:latin typeface="华文隶书" pitchFamily="2" charset="-122"/>
                <a:ea typeface="华文隶书" pitchFamily="2" charset="-122"/>
                <a:cs typeface="Calibri" pitchFamily="34" charset="0"/>
              </a:rPr>
              <a:t>《</a:t>
            </a:r>
            <a:r>
              <a:rPr lang="zh-CN" altLang="en-US" dirty="0" smtClean="0">
                <a:latin typeface="华文隶书" pitchFamily="2" charset="-122"/>
                <a:ea typeface="华文隶书" pitchFamily="2" charset="-122"/>
                <a:cs typeface="Calibri" pitchFamily="34" charset="0"/>
              </a:rPr>
              <a:t>庖丁解牛</a:t>
            </a:r>
            <a:r>
              <a:rPr lang="en-US" altLang="zh-CN" dirty="0" smtClean="0">
                <a:latin typeface="华文隶书" pitchFamily="2" charset="-122"/>
                <a:ea typeface="华文隶书" pitchFamily="2" charset="-122"/>
                <a:cs typeface="Calibri" pitchFamily="34" charset="0"/>
              </a:rPr>
              <a:t>》 。</a:t>
            </a:r>
            <a:endParaRPr lang="zh-CN" altLang="en-US" dirty="0" smtClean="0">
              <a:latin typeface="华文隶书" pitchFamily="2" charset="-122"/>
              <a:ea typeface="华文隶书" pitchFamily="2" charset="-122"/>
              <a:cs typeface="Calibri"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标题 1"/>
          <p:cNvSpPr>
            <a:spLocks noGrp="1"/>
          </p:cNvSpPr>
          <p:nvPr>
            <p:ph type="title"/>
          </p:nvPr>
        </p:nvSpPr>
        <p:spPr>
          <a:xfrm>
            <a:off x="-349135" y="0"/>
            <a:ext cx="8229600" cy="857250"/>
          </a:xfrm>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b="1">
                <a:solidFill>
                  <a:srgbClr val="FF3300"/>
                </a:solidFill>
                <a:latin typeface="迷你简启体" pitchFamily="65" charset="-122"/>
                <a:ea typeface="迷你简启体" pitchFamily="65" charset="-122"/>
                <a:cs typeface="Calibri" pitchFamily="34" charset="0"/>
              </a:rPr>
              <a:t>华夏文化大观堂</a:t>
            </a:r>
            <a:r>
              <a:rPr lang="en-US" altLang="zh-CN" b="1">
                <a:solidFill>
                  <a:srgbClr val="FF3300"/>
                </a:solidFill>
                <a:latin typeface="迷你简启体" pitchFamily="65" charset="-122"/>
                <a:ea typeface="迷你简启体" pitchFamily="65" charset="-122"/>
                <a:cs typeface="Calibri" pitchFamily="34" charset="0"/>
              </a:rPr>
              <a:t>-</a:t>
            </a:r>
            <a:r>
              <a:rPr lang="zh-CN" altLang="en-US" b="1">
                <a:solidFill>
                  <a:srgbClr val="FF3300"/>
                </a:solidFill>
                <a:latin typeface="迷你简启体" pitchFamily="65" charset="-122"/>
                <a:ea typeface="迷你简启体" pitchFamily="65" charset="-122"/>
                <a:cs typeface="Calibri" pitchFamily="34" charset="0"/>
              </a:rPr>
              <a:t>老庄哲学</a:t>
            </a:r>
          </a:p>
        </p:txBody>
      </p:sp>
      <p:sp>
        <p:nvSpPr>
          <p:cNvPr id="77827" name="内容占位符 2"/>
          <p:cNvSpPr>
            <a:spLocks noGrp="1"/>
          </p:cNvSpPr>
          <p:nvPr>
            <p:ph idx="1"/>
          </p:nvPr>
        </p:nvSpPr>
        <p:spPr/>
        <p:txBody>
          <a:bodyPr/>
          <a:lstStyle/>
          <a:p>
            <a:r>
              <a:rPr lang="zh-CN" altLang="en-US" smtClean="0">
                <a:latin typeface="华文隶书" pitchFamily="2" charset="-122"/>
                <a:ea typeface="华文隶书" pitchFamily="2" charset="-122"/>
                <a:cs typeface="Calibri" pitchFamily="34" charset="0"/>
              </a:rPr>
              <a:t>庄子是相对论者，庄周梦蝶，大家都听说过吧。</a:t>
            </a:r>
            <a:endParaRPr lang="en-US" altLang="zh-CN" smtClean="0">
              <a:latin typeface="华文隶书" pitchFamily="2" charset="-122"/>
              <a:ea typeface="华文隶书" pitchFamily="2" charset="-122"/>
              <a:cs typeface="Calibri" pitchFamily="34" charset="0"/>
            </a:endParaRPr>
          </a:p>
          <a:p>
            <a:r>
              <a:rPr lang="zh-CN" altLang="en-US" smtClean="0">
                <a:latin typeface="华文隶书" pitchFamily="2" charset="-122"/>
                <a:ea typeface="华文隶书" pitchFamily="2" charset="-122"/>
                <a:cs typeface="Calibri" pitchFamily="34" charset="0"/>
              </a:rPr>
              <a:t>庄子认为一切都是相对的。一是非，哪个是对的，没有；哪个是错的，没有，这就是</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朝三暮四</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的含义。</a:t>
            </a:r>
            <a:endParaRPr lang="en-US" altLang="zh-CN" smtClean="0">
              <a:latin typeface="华文隶书" pitchFamily="2" charset="-122"/>
              <a:ea typeface="华文隶书" pitchFamily="2" charset="-122"/>
              <a:cs typeface="Calibri"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标题 1"/>
          <p:cNvSpPr>
            <a:spLocks noGrp="1"/>
          </p:cNvSpPr>
          <p:nvPr>
            <p:ph type="title"/>
          </p:nvPr>
        </p:nvSpPr>
        <p:spPr>
          <a:xfrm>
            <a:off x="-340822" y="0"/>
            <a:ext cx="8229600" cy="857250"/>
          </a:xfrm>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b="1">
                <a:solidFill>
                  <a:srgbClr val="FF3300"/>
                </a:solidFill>
                <a:latin typeface="迷你简启体" pitchFamily="65" charset="-122"/>
                <a:ea typeface="迷你简启体" pitchFamily="65" charset="-122"/>
                <a:cs typeface="Calibri" pitchFamily="34" charset="0"/>
              </a:rPr>
              <a:t>华夏文化大观堂</a:t>
            </a:r>
            <a:r>
              <a:rPr lang="en-US" altLang="zh-CN" b="1">
                <a:solidFill>
                  <a:srgbClr val="FF3300"/>
                </a:solidFill>
                <a:latin typeface="迷你简启体" pitchFamily="65" charset="-122"/>
                <a:ea typeface="迷你简启体" pitchFamily="65" charset="-122"/>
                <a:cs typeface="Calibri" pitchFamily="34" charset="0"/>
              </a:rPr>
              <a:t>-</a:t>
            </a:r>
            <a:r>
              <a:rPr lang="zh-CN" altLang="en-US" b="1">
                <a:solidFill>
                  <a:srgbClr val="FF3300"/>
                </a:solidFill>
                <a:latin typeface="迷你简启体" pitchFamily="65" charset="-122"/>
                <a:ea typeface="迷你简启体" pitchFamily="65" charset="-122"/>
                <a:cs typeface="Calibri" pitchFamily="34" charset="0"/>
              </a:rPr>
              <a:t>老庄哲学</a:t>
            </a:r>
          </a:p>
        </p:txBody>
      </p:sp>
      <p:sp>
        <p:nvSpPr>
          <p:cNvPr id="78851" name="内容占位符 2"/>
          <p:cNvSpPr>
            <a:spLocks noGrp="1"/>
          </p:cNvSpPr>
          <p:nvPr>
            <p:ph idx="1"/>
          </p:nvPr>
        </p:nvSpPr>
        <p:spPr>
          <a:xfrm>
            <a:off x="457200" y="960438"/>
            <a:ext cx="8229600" cy="4183062"/>
          </a:xfrm>
        </p:spPr>
        <p:txBody>
          <a:bodyPr/>
          <a:lstStyle/>
          <a:p>
            <a:r>
              <a:rPr lang="zh-CN" altLang="en-US" smtClean="0">
                <a:latin typeface="华文隶书" pitchFamily="2" charset="-122"/>
                <a:ea typeface="华文隶书" pitchFamily="2" charset="-122"/>
                <a:cs typeface="Calibri" pitchFamily="34" charset="0"/>
              </a:rPr>
              <a:t>既然一切都是相对的，齐生死，不知悦生，不知恶死。红白喜事</a:t>
            </a:r>
            <a:r>
              <a:rPr lang="en-US" altLang="zh-CN" smtClean="0">
                <a:latin typeface="华文隶书" pitchFamily="2" charset="-122"/>
                <a:ea typeface="华文隶书" pitchFamily="2" charset="-122"/>
                <a:cs typeface="Calibri" pitchFamily="34" charset="0"/>
              </a:rPr>
              <a:t>/</a:t>
            </a:r>
            <a:r>
              <a:rPr lang="zh-CN" altLang="en-US" smtClean="0">
                <a:latin typeface="华文隶书" pitchFamily="2" charset="-122"/>
                <a:ea typeface="华文隶书" pitchFamily="2" charset="-122"/>
                <a:cs typeface="Calibri" pitchFamily="34" charset="0"/>
              </a:rPr>
              <a:t>喜丧</a:t>
            </a:r>
            <a:endParaRPr lang="en-US" altLang="zh-CN" smtClean="0">
              <a:latin typeface="华文隶书" pitchFamily="2" charset="-122"/>
              <a:ea typeface="华文隶书" pitchFamily="2" charset="-122"/>
              <a:cs typeface="Calibri" pitchFamily="34" charset="0"/>
            </a:endParaRPr>
          </a:p>
          <a:p>
            <a:r>
              <a:rPr lang="zh-CN" altLang="en-US" smtClean="0">
                <a:latin typeface="华文隶书" pitchFamily="2" charset="-122"/>
                <a:ea typeface="华文隶书" pitchFamily="2" charset="-122"/>
                <a:cs typeface="Calibri" pitchFamily="34" charset="0"/>
              </a:rPr>
              <a:t>如果能做到连生死都置之度外，喜怒哀乐，丢失荣辱还重要么？精神上达到这种境界，也就获得了极大的自由。无欲则刚。你所以不自由，就是因为你有无尽的追求，而且有许多是不可能得到的追求。只要努力就能成功，这是一句不折不扣的屁话</a:t>
            </a:r>
          </a:p>
          <a:p>
            <a:endParaRPr lang="zh-CN" altLang="en-US" smtClean="0">
              <a:latin typeface="宋体" pitchFamily="2" charset="-122"/>
              <a:cs typeface="Calibri"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标题 1"/>
          <p:cNvSpPr>
            <a:spLocks noGrp="1"/>
          </p:cNvSpPr>
          <p:nvPr>
            <p:ph type="title"/>
          </p:nvPr>
        </p:nvSpPr>
        <p:spPr>
          <a:xfrm>
            <a:off x="-440575" y="0"/>
            <a:ext cx="8229600" cy="857250"/>
          </a:xfrm>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r>
              <a:rPr lang="en-US" altLang="zh-CN" b="1" dirty="0">
                <a:solidFill>
                  <a:srgbClr val="FF3300"/>
                </a:solidFill>
                <a:latin typeface="迷你简启体" pitchFamily="65" charset="-122"/>
                <a:ea typeface="迷你简启体" pitchFamily="65" charset="-122"/>
                <a:cs typeface="Calibri" pitchFamily="34" charset="0"/>
              </a:rPr>
              <a:t>-</a:t>
            </a:r>
            <a:r>
              <a:rPr lang="zh-CN" altLang="en-US" b="1" dirty="0">
                <a:solidFill>
                  <a:srgbClr val="FF3300"/>
                </a:solidFill>
                <a:latin typeface="迷你简启体" pitchFamily="65" charset="-122"/>
                <a:ea typeface="迷你简启体" pitchFamily="65" charset="-122"/>
                <a:cs typeface="Calibri" pitchFamily="34" charset="0"/>
              </a:rPr>
              <a:t>老庄哲学</a:t>
            </a:r>
          </a:p>
        </p:txBody>
      </p:sp>
      <p:sp>
        <p:nvSpPr>
          <p:cNvPr id="79875" name="内容占位符 2"/>
          <p:cNvSpPr>
            <a:spLocks noGrp="1"/>
          </p:cNvSpPr>
          <p:nvPr>
            <p:ph idx="1"/>
          </p:nvPr>
        </p:nvSpPr>
        <p:spPr/>
        <p:txBody>
          <a:bodyPr/>
          <a:lstStyle/>
          <a:p>
            <a:r>
              <a:rPr lang="zh-CN" altLang="en-US" sz="4800" dirty="0" smtClean="0">
                <a:latin typeface="迷你繁启体" pitchFamily="65" charset="-122"/>
                <a:ea typeface="迷你繁启体" pitchFamily="65" charset="-122"/>
                <a:cs typeface="Calibri" pitchFamily="34" charset="0"/>
              </a:rPr>
              <a:t>少年中国说</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图片 6" descr="3.png"/>
          <p:cNvPicPr>
            <a:picLocks noChangeAspect="1"/>
          </p:cNvPicPr>
          <p:nvPr/>
        </p:nvPicPr>
        <p:blipFill>
          <a:blip r:embed="rId3" cstate="print"/>
          <a:srcRect/>
          <a:stretch>
            <a:fillRect/>
          </a:stretch>
        </p:blipFill>
        <p:spPr bwMode="auto">
          <a:xfrm>
            <a:off x="1588" y="0"/>
            <a:ext cx="9140825" cy="5143500"/>
          </a:xfrm>
          <a:prstGeom prst="rect">
            <a:avLst/>
          </a:prstGeom>
          <a:noFill/>
          <a:ln w="9525">
            <a:noFill/>
            <a:miter lim="800000"/>
            <a:headEnd/>
            <a:tailEnd/>
          </a:ln>
        </p:spPr>
      </p:pic>
      <p:pic>
        <p:nvPicPr>
          <p:cNvPr id="23" name="图片 22" descr="28.png"/>
          <p:cNvPicPr>
            <a:picLocks noChangeAspect="1"/>
          </p:cNvPicPr>
          <p:nvPr/>
        </p:nvPicPr>
        <p:blipFill>
          <a:blip r:embed="rId4" cstate="print"/>
          <a:srcRect/>
          <a:stretch>
            <a:fillRect/>
          </a:stretch>
        </p:blipFill>
        <p:spPr bwMode="auto">
          <a:xfrm>
            <a:off x="1630363" y="3378200"/>
            <a:ext cx="619125" cy="619125"/>
          </a:xfrm>
          <a:prstGeom prst="rect">
            <a:avLst/>
          </a:prstGeom>
          <a:noFill/>
          <a:ln w="9525">
            <a:noFill/>
            <a:miter lim="800000"/>
            <a:headEnd/>
            <a:tailEnd/>
          </a:ln>
        </p:spPr>
      </p:pic>
      <p:pic>
        <p:nvPicPr>
          <p:cNvPr id="25" name="图片 24" descr="25.png"/>
          <p:cNvPicPr>
            <a:picLocks noChangeAspect="1"/>
          </p:cNvPicPr>
          <p:nvPr/>
        </p:nvPicPr>
        <p:blipFill>
          <a:blip r:embed="rId5" cstate="print"/>
          <a:srcRect/>
          <a:stretch>
            <a:fillRect/>
          </a:stretch>
        </p:blipFill>
        <p:spPr bwMode="auto">
          <a:xfrm>
            <a:off x="2581275" y="3160713"/>
            <a:ext cx="495300" cy="495300"/>
          </a:xfrm>
          <a:prstGeom prst="rect">
            <a:avLst/>
          </a:prstGeom>
          <a:noFill/>
          <a:ln w="9525">
            <a:noFill/>
            <a:miter lim="800000"/>
            <a:headEnd/>
            <a:tailEnd/>
          </a:ln>
        </p:spPr>
      </p:pic>
      <p:pic>
        <p:nvPicPr>
          <p:cNvPr id="26" name="图片 25" descr="30.png"/>
          <p:cNvPicPr>
            <a:picLocks noChangeAspect="1"/>
          </p:cNvPicPr>
          <p:nvPr/>
        </p:nvPicPr>
        <p:blipFill>
          <a:blip r:embed="rId6" cstate="print"/>
          <a:srcRect/>
          <a:stretch>
            <a:fillRect/>
          </a:stretch>
        </p:blipFill>
        <p:spPr bwMode="auto">
          <a:xfrm>
            <a:off x="2359025" y="2254250"/>
            <a:ext cx="914400" cy="914400"/>
          </a:xfrm>
          <a:prstGeom prst="rect">
            <a:avLst/>
          </a:prstGeom>
          <a:noFill/>
          <a:ln w="9525">
            <a:noFill/>
            <a:miter lim="800000"/>
            <a:headEnd/>
            <a:tailEnd/>
          </a:ln>
        </p:spPr>
      </p:pic>
      <p:pic>
        <p:nvPicPr>
          <p:cNvPr id="36" name="图片 35" descr="26.png"/>
          <p:cNvPicPr>
            <a:picLocks noChangeAspect="1"/>
          </p:cNvPicPr>
          <p:nvPr/>
        </p:nvPicPr>
        <p:blipFill>
          <a:blip r:embed="rId7" cstate="print"/>
          <a:srcRect/>
          <a:stretch>
            <a:fillRect/>
          </a:stretch>
        </p:blipFill>
        <p:spPr bwMode="auto">
          <a:xfrm>
            <a:off x="1700213" y="2332038"/>
            <a:ext cx="600075" cy="600075"/>
          </a:xfrm>
          <a:prstGeom prst="rect">
            <a:avLst/>
          </a:prstGeom>
          <a:noFill/>
          <a:ln w="9525">
            <a:noFill/>
            <a:miter lim="800000"/>
            <a:headEnd/>
            <a:tailEnd/>
          </a:ln>
        </p:spPr>
      </p:pic>
      <p:pic>
        <p:nvPicPr>
          <p:cNvPr id="13" name="图片 4" descr="7.png"/>
          <p:cNvPicPr>
            <a:picLocks noChangeAspect="1"/>
          </p:cNvPicPr>
          <p:nvPr/>
        </p:nvPicPr>
        <p:blipFill>
          <a:blip r:embed="rId8" cstate="print"/>
          <a:srcRect/>
          <a:stretch>
            <a:fillRect/>
          </a:stretch>
        </p:blipFill>
        <p:spPr bwMode="auto">
          <a:xfrm>
            <a:off x="7138988" y="2717800"/>
            <a:ext cx="2005012" cy="2425700"/>
          </a:xfrm>
          <a:prstGeom prst="rect">
            <a:avLst/>
          </a:prstGeom>
          <a:noFill/>
          <a:ln w="9525">
            <a:noFill/>
            <a:miter lim="800000"/>
            <a:headEnd/>
            <a:tailEnd/>
          </a:ln>
        </p:spPr>
      </p:pic>
      <p:pic>
        <p:nvPicPr>
          <p:cNvPr id="3075" name="图片 5" descr="6.png"/>
          <p:cNvPicPr>
            <a:picLocks noChangeAspect="1"/>
          </p:cNvPicPr>
          <p:nvPr/>
        </p:nvPicPr>
        <p:blipFill>
          <a:blip r:embed="rId9" cstate="print"/>
          <a:srcRect r="-2138"/>
          <a:stretch>
            <a:fillRect/>
          </a:stretch>
        </p:blipFill>
        <p:spPr bwMode="auto">
          <a:xfrm>
            <a:off x="6286500" y="0"/>
            <a:ext cx="4929188" cy="5143500"/>
          </a:xfrm>
          <a:prstGeom prst="rect">
            <a:avLst/>
          </a:prstGeom>
          <a:noFill/>
          <a:ln w="9525">
            <a:noFill/>
            <a:miter lim="800000"/>
            <a:headEnd/>
            <a:tailEnd/>
          </a:ln>
        </p:spPr>
      </p:pic>
      <p:sp>
        <p:nvSpPr>
          <p:cNvPr id="9" name="标题 1"/>
          <p:cNvSpPr txBox="1">
            <a:spLocks/>
          </p:cNvSpPr>
          <p:nvPr/>
        </p:nvSpPr>
        <p:spPr bwMode="auto">
          <a:xfrm>
            <a:off x="457200" y="206375"/>
            <a:ext cx="8229600" cy="857250"/>
          </a:xfrm>
          <a:prstGeom prst="rect">
            <a:avLst/>
          </a:prstGeom>
          <a:noFill/>
          <a:ln w="9525">
            <a:noFill/>
            <a:miter lim="800000"/>
            <a:headEnd/>
            <a:tailEnd/>
          </a:ln>
        </p:spPr>
        <p:txBody>
          <a:bodyPr anchor="ctr"/>
          <a:lstStyle/>
          <a:p>
            <a:pPr algn="ctr" eaLnBrk="0" hangingPunct="0">
              <a:defRPr/>
            </a:pPr>
            <a:r>
              <a:rPr kumimoji="1" lang="zh-CN" altLang="en-US" sz="4400">
                <a:latin typeface="宋体" pitchFamily="2" charset="-122"/>
                <a:ea typeface="+mj-ea"/>
                <a:cs typeface="Calibri" charset="0"/>
              </a:rPr>
              <a:t>开卷有益</a:t>
            </a:r>
            <a:endParaRPr kumimoji="1" lang="zh-CN" altLang="en-US" sz="4400" dirty="0">
              <a:latin typeface="宋体" pitchFamily="2" charset="-122"/>
              <a:ea typeface="+mj-ea"/>
              <a:cs typeface="Calibri" charset="0"/>
            </a:endParaRPr>
          </a:p>
        </p:txBody>
      </p:sp>
      <p:sp>
        <p:nvSpPr>
          <p:cNvPr id="10" name="内容占位符 2"/>
          <p:cNvSpPr txBox="1">
            <a:spLocks/>
          </p:cNvSpPr>
          <p:nvPr/>
        </p:nvSpPr>
        <p:spPr bwMode="auto">
          <a:xfrm>
            <a:off x="450321" y="1186392"/>
            <a:ext cx="8229600" cy="3394075"/>
          </a:xfrm>
          <a:prstGeom prst="rect">
            <a:avLst/>
          </a:prstGeom>
          <a:noFill/>
          <a:ln w="9525">
            <a:noFill/>
            <a:miter lim="800000"/>
            <a:headEnd/>
            <a:tailEnd/>
          </a:ln>
        </p:spPr>
        <p:txBody>
          <a:bodyPr/>
          <a:lstStyle/>
          <a:p>
            <a:pPr algn="ctr" eaLnBrk="0" hangingPunct="0">
              <a:spcBef>
                <a:spcPct val="20000"/>
              </a:spcBef>
              <a:buFont typeface="Arial" pitchFamily="34" charset="0"/>
              <a:buNone/>
              <a:defRPr/>
            </a:pPr>
            <a:r>
              <a:rPr kumimoji="1" lang="zh-CN" altLang="en-US" sz="3200">
                <a:solidFill>
                  <a:schemeClr val="tx1">
                    <a:tint val="75000"/>
                  </a:schemeClr>
                </a:solidFill>
                <a:latin typeface="宋体" pitchFamily="2" charset="-122"/>
                <a:ea typeface="+mn-ea"/>
                <a:cs typeface="Calibri" charset="0"/>
              </a:rPr>
              <a:t>他山之石</a:t>
            </a:r>
            <a:endParaRPr kumimoji="1" lang="en-US" altLang="zh-CN" sz="3200">
              <a:solidFill>
                <a:schemeClr val="tx1">
                  <a:tint val="75000"/>
                </a:schemeClr>
              </a:solidFill>
              <a:latin typeface="宋体" pitchFamily="2" charset="-122"/>
              <a:ea typeface="+mn-ea"/>
              <a:cs typeface="Calibri" charset="0"/>
            </a:endParaRPr>
          </a:p>
          <a:p>
            <a:pPr algn="ctr" eaLnBrk="0" hangingPunct="0">
              <a:spcBef>
                <a:spcPct val="20000"/>
              </a:spcBef>
              <a:buFont typeface="Arial" pitchFamily="34" charset="0"/>
              <a:buNone/>
              <a:defRPr/>
            </a:pPr>
            <a:endParaRPr kumimoji="1" lang="zh-CN" altLang="en-US" sz="3200" dirty="0">
              <a:solidFill>
                <a:schemeClr val="tx1">
                  <a:tint val="75000"/>
                </a:schemeClr>
              </a:solidFill>
              <a:latin typeface="宋体" pitchFamily="2" charset="-122"/>
              <a:ea typeface="+mn-ea"/>
              <a:cs typeface="Calibri" charset="0"/>
            </a:endParaRPr>
          </a:p>
        </p:txBody>
      </p:sp>
      <p:pic>
        <p:nvPicPr>
          <p:cNvPr id="11" name="图片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04987" y="0"/>
            <a:ext cx="2036619" cy="754213"/>
          </a:xfrm>
          <a:prstGeom prst="rect">
            <a:avLst/>
          </a:prstGeom>
        </p:spPr>
      </p:pic>
    </p:spTree>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par>
                                <p:cTn id="9" presetID="0" presetClass="path" presetSubtype="0" accel="50000" decel="50000" fill="hold" nodeType="withEffect">
                                  <p:stCondLst>
                                    <p:cond delay="0"/>
                                  </p:stCondLst>
                                  <p:childTnLst>
                                    <p:animMotion origin="layout" path="M 0 0 L -0.69688 0.88333 " pathEditMode="relative" rAng="0" ptsTypes="AA">
                                      <p:cBhvr>
                                        <p:cTn id="10" dur="1000" fill="hold"/>
                                        <p:tgtEl>
                                          <p:spTgt spid="23"/>
                                        </p:tgtEl>
                                        <p:attrNameLst>
                                          <p:attrName>ppt_x</p:attrName>
                                          <p:attrName>ppt_y</p:attrName>
                                        </p:attrNameLst>
                                      </p:cBhvr>
                                      <p:rCtr x="-34800" y="44200"/>
                                    </p:animMotion>
                                  </p:childTnLst>
                                </p:cTn>
                              </p:par>
                              <p:par>
                                <p:cTn id="11" presetID="23" presetClass="exit" presetSubtype="32" fill="hold" nodeType="withEffect">
                                  <p:stCondLst>
                                    <p:cond delay="500"/>
                                  </p:stCondLst>
                                  <p:childTnLst>
                                    <p:anim calcmode="lin" valueType="num">
                                      <p:cBhvr>
                                        <p:cTn id="12" dur="500"/>
                                        <p:tgtEl>
                                          <p:spTgt spid="23"/>
                                        </p:tgtEl>
                                        <p:attrNameLst>
                                          <p:attrName>ppt_w</p:attrName>
                                        </p:attrNameLst>
                                      </p:cBhvr>
                                      <p:tavLst>
                                        <p:tav tm="0">
                                          <p:val>
                                            <p:strVal val="ppt_w"/>
                                          </p:val>
                                        </p:tav>
                                        <p:tav tm="100000">
                                          <p:val>
                                            <p:fltVal val="0"/>
                                          </p:val>
                                        </p:tav>
                                      </p:tavLst>
                                    </p:anim>
                                    <p:anim calcmode="lin" valueType="num">
                                      <p:cBhvr>
                                        <p:cTn id="13" dur="500"/>
                                        <p:tgtEl>
                                          <p:spTgt spid="23"/>
                                        </p:tgtEl>
                                        <p:attrNameLst>
                                          <p:attrName>ppt_h</p:attrName>
                                        </p:attrNameLst>
                                      </p:cBhvr>
                                      <p:tavLst>
                                        <p:tav tm="0">
                                          <p:val>
                                            <p:strVal val="ppt_h"/>
                                          </p:val>
                                        </p:tav>
                                        <p:tav tm="100000">
                                          <p:val>
                                            <p:fltVal val="0"/>
                                          </p:val>
                                        </p:tav>
                                      </p:tavLst>
                                    </p:anim>
                                    <p:set>
                                      <p:cBhvr>
                                        <p:cTn id="14" dur="1" fill="hold">
                                          <p:stCondLst>
                                            <p:cond delay="499"/>
                                          </p:stCondLst>
                                        </p:cTn>
                                        <p:tgtEl>
                                          <p:spTgt spid="23"/>
                                        </p:tgtEl>
                                        <p:attrNameLst>
                                          <p:attrName>style.visibility</p:attrName>
                                        </p:attrNameLst>
                                      </p:cBhvr>
                                      <p:to>
                                        <p:strVal val="hidden"/>
                                      </p:to>
                                    </p:set>
                                  </p:childTnLst>
                                </p:cTn>
                              </p:par>
                              <p:par>
                                <p:cTn id="15" presetID="23" presetClass="entr" presetSubtype="16" fill="hold" nodeType="withEffect">
                                  <p:stCondLst>
                                    <p:cond delay="40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childTnLst>
                                </p:cTn>
                              </p:par>
                              <p:par>
                                <p:cTn id="19" presetID="0" presetClass="path" presetSubtype="0" accel="50000" decel="50000" fill="hold" nodeType="withEffect">
                                  <p:stCondLst>
                                    <p:cond delay="400"/>
                                  </p:stCondLst>
                                  <p:childTnLst>
                                    <p:animMotion origin="layout" path="M 0 0 L -0.39375 0.93333 " pathEditMode="relative" rAng="0" ptsTypes="AA">
                                      <p:cBhvr>
                                        <p:cTn id="20" dur="1000" fill="hold"/>
                                        <p:tgtEl>
                                          <p:spTgt spid="25"/>
                                        </p:tgtEl>
                                        <p:attrNameLst>
                                          <p:attrName>ppt_x</p:attrName>
                                          <p:attrName>ppt_y</p:attrName>
                                        </p:attrNameLst>
                                      </p:cBhvr>
                                      <p:rCtr x="-19700" y="46700"/>
                                    </p:animMotion>
                                  </p:childTnLst>
                                </p:cTn>
                              </p:par>
                              <p:par>
                                <p:cTn id="21" presetID="23" presetClass="exit" presetSubtype="32" fill="hold" nodeType="withEffect">
                                  <p:stCondLst>
                                    <p:cond delay="800"/>
                                  </p:stCondLst>
                                  <p:childTnLst>
                                    <p:anim calcmode="lin" valueType="num">
                                      <p:cBhvr>
                                        <p:cTn id="22" dur="500"/>
                                        <p:tgtEl>
                                          <p:spTgt spid="25"/>
                                        </p:tgtEl>
                                        <p:attrNameLst>
                                          <p:attrName>ppt_w</p:attrName>
                                        </p:attrNameLst>
                                      </p:cBhvr>
                                      <p:tavLst>
                                        <p:tav tm="0">
                                          <p:val>
                                            <p:strVal val="ppt_w"/>
                                          </p:val>
                                        </p:tav>
                                        <p:tav tm="100000">
                                          <p:val>
                                            <p:fltVal val="0"/>
                                          </p:val>
                                        </p:tav>
                                      </p:tavLst>
                                    </p:anim>
                                    <p:anim calcmode="lin" valueType="num">
                                      <p:cBhvr>
                                        <p:cTn id="23" dur="500"/>
                                        <p:tgtEl>
                                          <p:spTgt spid="25"/>
                                        </p:tgtEl>
                                        <p:attrNameLst>
                                          <p:attrName>ppt_h</p:attrName>
                                        </p:attrNameLst>
                                      </p:cBhvr>
                                      <p:tavLst>
                                        <p:tav tm="0">
                                          <p:val>
                                            <p:strVal val="ppt_h"/>
                                          </p:val>
                                        </p:tav>
                                        <p:tav tm="100000">
                                          <p:val>
                                            <p:fltVal val="0"/>
                                          </p:val>
                                        </p:tav>
                                      </p:tavLst>
                                    </p:anim>
                                    <p:set>
                                      <p:cBhvr>
                                        <p:cTn id="24" dur="1" fill="hold">
                                          <p:stCondLst>
                                            <p:cond delay="499"/>
                                          </p:stCondLst>
                                        </p:cTn>
                                        <p:tgtEl>
                                          <p:spTgt spid="25"/>
                                        </p:tgtEl>
                                        <p:attrNameLst>
                                          <p:attrName>style.visibility</p:attrName>
                                        </p:attrNameLst>
                                      </p:cBhvr>
                                      <p:to>
                                        <p:strVal val="hidden"/>
                                      </p:to>
                                    </p:set>
                                  </p:childTnLst>
                                </p:cTn>
                              </p:par>
                              <p:par>
                                <p:cTn id="25" presetID="23" presetClass="entr" presetSubtype="16" fill="hold" nodeType="withEffect">
                                  <p:stCondLst>
                                    <p:cond delay="60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0" presetClass="path" presetSubtype="0" accel="50000" decel="50000" fill="hold" nodeType="withEffect">
                                  <p:stCondLst>
                                    <p:cond delay="600"/>
                                  </p:stCondLst>
                                  <p:childTnLst>
                                    <p:animMotion origin="layout" path="M 3.88889E-6 2.15983E-6 L -0.15903 0.56186 " pathEditMode="relative" rAng="0" ptsTypes="AA">
                                      <p:cBhvr>
                                        <p:cTn id="30" dur="1000" fill="hold"/>
                                        <p:tgtEl>
                                          <p:spTgt spid="26"/>
                                        </p:tgtEl>
                                        <p:attrNameLst>
                                          <p:attrName>ppt_x</p:attrName>
                                          <p:attrName>ppt_y</p:attrName>
                                        </p:attrNameLst>
                                      </p:cBhvr>
                                      <p:rCtr x="-8000" y="28100"/>
                                    </p:animMotion>
                                  </p:childTnLst>
                                </p:cTn>
                              </p:par>
                              <p:par>
                                <p:cTn id="31" presetID="23" presetClass="exit" presetSubtype="32" fill="hold" nodeType="withEffect">
                                  <p:stCondLst>
                                    <p:cond delay="1100"/>
                                  </p:stCondLst>
                                  <p:childTnLst>
                                    <p:anim calcmode="lin" valueType="num">
                                      <p:cBhvr>
                                        <p:cTn id="32" dur="500"/>
                                        <p:tgtEl>
                                          <p:spTgt spid="26"/>
                                        </p:tgtEl>
                                        <p:attrNameLst>
                                          <p:attrName>ppt_w</p:attrName>
                                        </p:attrNameLst>
                                      </p:cBhvr>
                                      <p:tavLst>
                                        <p:tav tm="0">
                                          <p:val>
                                            <p:strVal val="ppt_w"/>
                                          </p:val>
                                        </p:tav>
                                        <p:tav tm="100000">
                                          <p:val>
                                            <p:fltVal val="0"/>
                                          </p:val>
                                        </p:tav>
                                      </p:tavLst>
                                    </p:anim>
                                    <p:anim calcmode="lin" valueType="num">
                                      <p:cBhvr>
                                        <p:cTn id="33" dur="500"/>
                                        <p:tgtEl>
                                          <p:spTgt spid="26"/>
                                        </p:tgtEl>
                                        <p:attrNameLst>
                                          <p:attrName>ppt_h</p:attrName>
                                        </p:attrNameLst>
                                      </p:cBhvr>
                                      <p:tavLst>
                                        <p:tav tm="0">
                                          <p:val>
                                            <p:strVal val="ppt_h"/>
                                          </p:val>
                                        </p:tav>
                                        <p:tav tm="100000">
                                          <p:val>
                                            <p:fltVal val="0"/>
                                          </p:val>
                                        </p:tav>
                                      </p:tavLst>
                                    </p:anim>
                                    <p:set>
                                      <p:cBhvr>
                                        <p:cTn id="34" dur="1" fill="hold">
                                          <p:stCondLst>
                                            <p:cond delay="499"/>
                                          </p:stCondLst>
                                        </p:cTn>
                                        <p:tgtEl>
                                          <p:spTgt spid="26"/>
                                        </p:tgtEl>
                                        <p:attrNameLst>
                                          <p:attrName>style.visibility</p:attrName>
                                        </p:attrNameLst>
                                      </p:cBhvr>
                                      <p:to>
                                        <p:strVal val="hidden"/>
                                      </p:to>
                                    </p:set>
                                  </p:childTnLst>
                                </p:cTn>
                              </p:par>
                              <p:par>
                                <p:cTn id="35" presetID="23" presetClass="entr" presetSubtype="16" fill="hold" nodeType="withEffect">
                                  <p:stCondLst>
                                    <p:cond delay="90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childTnLst>
                                </p:cTn>
                              </p:par>
                              <p:par>
                                <p:cTn id="39" presetID="0" presetClass="path" presetSubtype="0" accel="50000" decel="50000" fill="hold" nodeType="withEffect">
                                  <p:stCondLst>
                                    <p:cond delay="900"/>
                                  </p:stCondLst>
                                  <p:childTnLst>
                                    <p:animMotion origin="layout" path="M 0 0 L -0.5375 0.90556 " pathEditMode="relative" rAng="0" ptsTypes="AA">
                                      <p:cBhvr>
                                        <p:cTn id="40" dur="1000" fill="hold"/>
                                        <p:tgtEl>
                                          <p:spTgt spid="36"/>
                                        </p:tgtEl>
                                        <p:attrNameLst>
                                          <p:attrName>ppt_x</p:attrName>
                                          <p:attrName>ppt_y</p:attrName>
                                        </p:attrNameLst>
                                      </p:cBhvr>
                                      <p:rCtr x="-26900" y="45300"/>
                                    </p:animMotion>
                                  </p:childTnLst>
                                </p:cTn>
                              </p:par>
                              <p:par>
                                <p:cTn id="41" presetID="23" presetClass="exit" presetSubtype="32" fill="hold" nodeType="withEffect">
                                  <p:stCondLst>
                                    <p:cond delay="1400"/>
                                  </p:stCondLst>
                                  <p:childTnLst>
                                    <p:anim calcmode="lin" valueType="num">
                                      <p:cBhvr>
                                        <p:cTn id="42" dur="500"/>
                                        <p:tgtEl>
                                          <p:spTgt spid="36"/>
                                        </p:tgtEl>
                                        <p:attrNameLst>
                                          <p:attrName>ppt_w</p:attrName>
                                        </p:attrNameLst>
                                      </p:cBhvr>
                                      <p:tavLst>
                                        <p:tav tm="0">
                                          <p:val>
                                            <p:strVal val="ppt_w"/>
                                          </p:val>
                                        </p:tav>
                                        <p:tav tm="100000">
                                          <p:val>
                                            <p:fltVal val="0"/>
                                          </p:val>
                                        </p:tav>
                                      </p:tavLst>
                                    </p:anim>
                                    <p:anim calcmode="lin" valueType="num">
                                      <p:cBhvr>
                                        <p:cTn id="43" dur="500"/>
                                        <p:tgtEl>
                                          <p:spTgt spid="36"/>
                                        </p:tgtEl>
                                        <p:attrNameLst>
                                          <p:attrName>ppt_h</p:attrName>
                                        </p:attrNameLst>
                                      </p:cBhvr>
                                      <p:tavLst>
                                        <p:tav tm="0">
                                          <p:val>
                                            <p:strVal val="ppt_h"/>
                                          </p:val>
                                        </p:tav>
                                        <p:tav tm="100000">
                                          <p:val>
                                            <p:fltVal val="0"/>
                                          </p:val>
                                        </p:tav>
                                      </p:tavLst>
                                    </p:anim>
                                    <p:set>
                                      <p:cBhvr>
                                        <p:cTn id="44" dur="1" fill="hold">
                                          <p:stCondLst>
                                            <p:cond delay="499"/>
                                          </p:stCondLst>
                                        </p:cTn>
                                        <p:tgtEl>
                                          <p:spTgt spid="36"/>
                                        </p:tgtEl>
                                        <p:attrNameLst>
                                          <p:attrName>style.visibility</p:attrName>
                                        </p:attrNameLst>
                                      </p:cBhvr>
                                      <p:to>
                                        <p:strVal val="hidden"/>
                                      </p:to>
                                    </p:set>
                                  </p:childTnLst>
                                </p:cTn>
                              </p:par>
                            </p:childTnLst>
                          </p:cTn>
                        </p:par>
                        <p:par>
                          <p:cTn id="45" fill="hold" nodeType="afterGroup">
                            <p:stCondLst>
                              <p:cond delay="1900"/>
                            </p:stCondLst>
                            <p:childTnLst>
                              <p:par>
                                <p:cTn id="46" presetID="42" presetClass="entr" presetSubtype="0"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3075"/>
                                        </p:tgtEl>
                                        <p:attrNameLst>
                                          <p:attrName>style.visibility</p:attrName>
                                        </p:attrNameLst>
                                      </p:cBhvr>
                                      <p:to>
                                        <p:strVal val="visible"/>
                                      </p:to>
                                    </p:set>
                                    <p:anim calcmode="lin" valueType="num">
                                      <p:cBhvr additive="base">
                                        <p:cTn id="53" dur="500" fill="hold"/>
                                        <p:tgtEl>
                                          <p:spTgt spid="3075"/>
                                        </p:tgtEl>
                                        <p:attrNameLst>
                                          <p:attrName>ppt_x</p:attrName>
                                        </p:attrNameLst>
                                      </p:cBhvr>
                                      <p:tavLst>
                                        <p:tav tm="0">
                                          <p:val>
                                            <p:strVal val="1+#ppt_w/2"/>
                                          </p:val>
                                        </p:tav>
                                        <p:tav tm="100000">
                                          <p:val>
                                            <p:strVal val="#ppt_x"/>
                                          </p:val>
                                        </p:tav>
                                      </p:tavLst>
                                    </p:anim>
                                    <p:anim calcmode="lin" valueType="num">
                                      <p:cBhvr additive="base">
                                        <p:cTn id="54"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图片 4" descr="4.png"/>
          <p:cNvPicPr>
            <a:picLocks noChangeAspect="1"/>
          </p:cNvPicPr>
          <p:nvPr/>
        </p:nvPicPr>
        <p:blipFill>
          <a:blip r:embed="rId3" cstate="print"/>
          <a:srcRect/>
          <a:stretch>
            <a:fillRect/>
          </a:stretch>
        </p:blipFill>
        <p:spPr bwMode="auto">
          <a:xfrm>
            <a:off x="3175" y="0"/>
            <a:ext cx="9140825" cy="5143500"/>
          </a:xfrm>
          <a:prstGeom prst="rect">
            <a:avLst/>
          </a:prstGeom>
          <a:noFill/>
          <a:ln w="9525">
            <a:noFill/>
            <a:miter lim="800000"/>
            <a:headEnd/>
            <a:tailEnd/>
          </a:ln>
        </p:spPr>
      </p:pic>
      <p:pic>
        <p:nvPicPr>
          <p:cNvPr id="3075" name="图片 5" descr="6.png"/>
          <p:cNvPicPr>
            <a:picLocks noChangeAspect="1"/>
          </p:cNvPicPr>
          <p:nvPr/>
        </p:nvPicPr>
        <p:blipFill>
          <a:blip r:embed="rId4" cstate="print"/>
          <a:srcRect r="-2138"/>
          <a:stretch>
            <a:fillRect/>
          </a:stretch>
        </p:blipFill>
        <p:spPr bwMode="auto">
          <a:xfrm>
            <a:off x="6286500" y="0"/>
            <a:ext cx="4929188" cy="5143500"/>
          </a:xfrm>
          <a:prstGeom prst="rect">
            <a:avLst/>
          </a:prstGeom>
          <a:noFill/>
          <a:ln w="9525">
            <a:noFill/>
            <a:miter lim="800000"/>
            <a:headEnd/>
            <a:tailEnd/>
          </a:ln>
        </p:spPr>
      </p:pic>
      <p:sp>
        <p:nvSpPr>
          <p:cNvPr id="5" name="标题 1"/>
          <p:cNvSpPr txBox="1">
            <a:spLocks/>
          </p:cNvSpPr>
          <p:nvPr/>
        </p:nvSpPr>
        <p:spPr>
          <a:xfrm>
            <a:off x="457200" y="206375"/>
            <a:ext cx="8229600" cy="857250"/>
          </a:xfrm>
          <a:prstGeom prst="rect">
            <a:avLst/>
          </a:prstGeom>
        </p:spPr>
        <p:txBody>
          <a:bodyPr/>
          <a:lstStyle/>
          <a:p>
            <a:pPr algn="ctr" eaLnBrk="0" hangingPunct="0">
              <a:defRPr/>
            </a:pPr>
            <a:r>
              <a:rPr kumimoji="1" lang="zh-CN" altLang="en-US" sz="4400">
                <a:latin typeface="宋体" pitchFamily="2" charset="-122"/>
                <a:ea typeface="+mj-ea"/>
                <a:cs typeface="Calibri" charset="0"/>
              </a:rPr>
              <a:t>含英咀华</a:t>
            </a:r>
            <a:endParaRPr kumimoji="1" lang="zh-CN" altLang="en-US" sz="4400" dirty="0">
              <a:latin typeface="宋体" pitchFamily="2" charset="-122"/>
              <a:ea typeface="+mj-ea"/>
              <a:cs typeface="Calibri" charset="0"/>
            </a:endParaRPr>
          </a:p>
        </p:txBody>
      </p:sp>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4248" y="0"/>
            <a:ext cx="2036619" cy="754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1+#ppt_w/2"/>
                                          </p:val>
                                        </p:tav>
                                        <p:tav tm="100000">
                                          <p:val>
                                            <p:strVal val="#ppt_x"/>
                                          </p:val>
                                        </p:tav>
                                      </p:tavLst>
                                    </p:anim>
                                    <p:anim calcmode="lin" valueType="num">
                                      <p:cBhvr additive="base">
                                        <p:cTn id="8"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图片 5" descr="6.png"/>
          <p:cNvPicPr>
            <a:picLocks noChangeAspect="1"/>
          </p:cNvPicPr>
          <p:nvPr/>
        </p:nvPicPr>
        <p:blipFill>
          <a:blip r:embed="rId3" cstate="print"/>
          <a:srcRect r="-2138"/>
          <a:stretch>
            <a:fillRect/>
          </a:stretch>
        </p:blipFill>
        <p:spPr bwMode="auto">
          <a:xfrm>
            <a:off x="5648325" y="0"/>
            <a:ext cx="4929188" cy="5143500"/>
          </a:xfrm>
          <a:prstGeom prst="rect">
            <a:avLst/>
          </a:prstGeom>
          <a:noFill/>
          <a:ln w="9525">
            <a:noFill/>
            <a:miter lim="800000"/>
            <a:headEnd/>
            <a:tailEnd/>
          </a:ln>
        </p:spPr>
      </p:pic>
      <p:pic>
        <p:nvPicPr>
          <p:cNvPr id="13" name="图片 4" descr="7.png"/>
          <p:cNvPicPr>
            <a:picLocks noChangeAspect="1"/>
          </p:cNvPicPr>
          <p:nvPr/>
        </p:nvPicPr>
        <p:blipFill>
          <a:blip r:embed="rId4" cstate="print"/>
          <a:srcRect/>
          <a:stretch>
            <a:fillRect/>
          </a:stretch>
        </p:blipFill>
        <p:spPr bwMode="auto">
          <a:xfrm>
            <a:off x="7138988" y="2717800"/>
            <a:ext cx="2005012" cy="2425700"/>
          </a:xfrm>
          <a:prstGeom prst="rect">
            <a:avLst/>
          </a:prstGeom>
          <a:noFill/>
          <a:ln w="9525">
            <a:noFill/>
            <a:miter lim="800000"/>
            <a:headEnd/>
            <a:tailEnd/>
          </a:ln>
        </p:spPr>
      </p:pic>
      <p:pic>
        <p:nvPicPr>
          <p:cNvPr id="4" name="图片 3" descr="25.png"/>
          <p:cNvPicPr>
            <a:picLocks noChangeAspect="1"/>
          </p:cNvPicPr>
          <p:nvPr/>
        </p:nvPicPr>
        <p:blipFill>
          <a:blip r:embed="rId5" cstate="print"/>
          <a:srcRect/>
          <a:stretch>
            <a:fillRect/>
          </a:stretch>
        </p:blipFill>
        <p:spPr bwMode="auto">
          <a:xfrm>
            <a:off x="0" y="0"/>
            <a:ext cx="4845050" cy="4832350"/>
          </a:xfrm>
          <a:prstGeom prst="rect">
            <a:avLst/>
          </a:prstGeom>
          <a:noFill/>
          <a:ln w="9525">
            <a:noFill/>
            <a:miter lim="800000"/>
            <a:headEnd/>
            <a:tailEnd/>
          </a:ln>
        </p:spPr>
      </p:pic>
      <p:pic>
        <p:nvPicPr>
          <p:cNvPr id="5" name="图片 4" descr="26.png"/>
          <p:cNvPicPr>
            <a:picLocks noChangeAspect="1"/>
          </p:cNvPicPr>
          <p:nvPr/>
        </p:nvPicPr>
        <p:blipFill>
          <a:blip r:embed="rId6" cstate="print"/>
          <a:srcRect/>
          <a:stretch>
            <a:fillRect/>
          </a:stretch>
        </p:blipFill>
        <p:spPr bwMode="auto">
          <a:xfrm>
            <a:off x="1438275" y="1363663"/>
            <a:ext cx="3000375" cy="3000375"/>
          </a:xfrm>
          <a:prstGeom prst="rect">
            <a:avLst/>
          </a:prstGeom>
          <a:noFill/>
          <a:ln w="9525">
            <a:noFill/>
            <a:miter lim="800000"/>
            <a:headEnd/>
            <a:tailEnd/>
          </a:ln>
        </p:spPr>
      </p:pic>
      <p:pic>
        <p:nvPicPr>
          <p:cNvPr id="6" name="图片 5" descr="28.png"/>
          <p:cNvPicPr>
            <a:picLocks noChangeAspect="1"/>
          </p:cNvPicPr>
          <p:nvPr/>
        </p:nvPicPr>
        <p:blipFill>
          <a:blip r:embed="rId7" cstate="print"/>
          <a:srcRect/>
          <a:stretch>
            <a:fillRect/>
          </a:stretch>
        </p:blipFill>
        <p:spPr bwMode="auto">
          <a:xfrm>
            <a:off x="2643188" y="2192338"/>
            <a:ext cx="1857375" cy="1857375"/>
          </a:xfrm>
          <a:prstGeom prst="rect">
            <a:avLst/>
          </a:prstGeom>
          <a:noFill/>
          <a:ln w="9525">
            <a:noFill/>
            <a:miter lim="800000"/>
            <a:headEnd/>
            <a:tailEnd/>
          </a:ln>
        </p:spPr>
      </p:pic>
      <p:pic>
        <p:nvPicPr>
          <p:cNvPr id="7" name="图片 6" descr="30.png"/>
          <p:cNvPicPr>
            <a:picLocks noChangeAspect="1"/>
          </p:cNvPicPr>
          <p:nvPr/>
        </p:nvPicPr>
        <p:blipFill>
          <a:blip r:embed="rId8" cstate="print"/>
          <a:srcRect/>
          <a:stretch>
            <a:fillRect/>
          </a:stretch>
        </p:blipFill>
        <p:spPr bwMode="auto">
          <a:xfrm>
            <a:off x="3725863" y="2628900"/>
            <a:ext cx="1571625" cy="1571625"/>
          </a:xfrm>
          <a:prstGeom prst="rect">
            <a:avLst/>
          </a:prstGeom>
          <a:noFill/>
          <a:ln w="9525">
            <a:noFill/>
            <a:miter lim="800000"/>
            <a:headEnd/>
            <a:tailEnd/>
          </a:ln>
        </p:spPr>
      </p:pic>
      <p:pic>
        <p:nvPicPr>
          <p:cNvPr id="8" name="图片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71914" y="0"/>
            <a:ext cx="2036619" cy="754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xit" presetSubtype="2" fill="hold" nodeType="afterEffect">
                                  <p:stCondLst>
                                    <p:cond delay="0"/>
                                  </p:stCondLst>
                                  <p:childTnLst>
                                    <p:anim calcmode="lin" valueType="num">
                                      <p:cBhvr additive="base">
                                        <p:cTn id="6" dur="500"/>
                                        <p:tgtEl>
                                          <p:spTgt spid="3075"/>
                                        </p:tgtEl>
                                        <p:attrNameLst>
                                          <p:attrName>ppt_x</p:attrName>
                                        </p:attrNameLst>
                                      </p:cBhvr>
                                      <p:tavLst>
                                        <p:tav tm="0">
                                          <p:val>
                                            <p:strVal val="ppt_x"/>
                                          </p:val>
                                        </p:tav>
                                        <p:tav tm="100000">
                                          <p:val>
                                            <p:strVal val="1+ppt_w/2"/>
                                          </p:val>
                                        </p:tav>
                                      </p:tavLst>
                                    </p:anim>
                                    <p:anim calcmode="lin" valueType="num">
                                      <p:cBhvr additive="base">
                                        <p:cTn id="7" dur="500"/>
                                        <p:tgtEl>
                                          <p:spTgt spid="3075"/>
                                        </p:tgtEl>
                                        <p:attrNameLst>
                                          <p:attrName>ppt_y</p:attrName>
                                        </p:attrNameLst>
                                      </p:cBhvr>
                                      <p:tavLst>
                                        <p:tav tm="0">
                                          <p:val>
                                            <p:strVal val="ppt_y"/>
                                          </p:val>
                                        </p:tav>
                                        <p:tav tm="100000">
                                          <p:val>
                                            <p:strVal val="ppt_y"/>
                                          </p:val>
                                        </p:tav>
                                      </p:tavLst>
                                    </p:anim>
                                    <p:set>
                                      <p:cBhvr>
                                        <p:cTn id="8" dur="1" fill="hold">
                                          <p:stCondLst>
                                            <p:cond delay="499"/>
                                          </p:stCondLst>
                                        </p:cTn>
                                        <p:tgtEl>
                                          <p:spTgt spid="3075"/>
                                        </p:tgtEl>
                                        <p:attrNameLst>
                                          <p:attrName>style.visibility</p:attrName>
                                        </p:attrNameLst>
                                      </p:cBhvr>
                                      <p:to>
                                        <p:strVal val="hidden"/>
                                      </p:to>
                                    </p:set>
                                  </p:childTnLst>
                                </p:cTn>
                              </p:par>
                            </p:childTnLst>
                          </p:cTn>
                        </p:par>
                        <p:par>
                          <p:cTn id="9" fill="hold" nodeType="afterGroup">
                            <p:stCondLst>
                              <p:cond delay="500"/>
                            </p:stCondLst>
                            <p:childTnLst>
                              <p:par>
                                <p:cTn id="10" presetID="42"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21"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400"/>
                                        <p:tgtEl>
                                          <p:spTgt spid="4"/>
                                        </p:tgtEl>
                                      </p:cBhvr>
                                    </p:animEffect>
                                  </p:childTnLst>
                                </p:cTn>
                              </p:par>
                              <p:par>
                                <p:cTn id="18" presetID="8" presetClass="emph" presetSubtype="0" repeatCount="4000" fill="hold" nodeType="withEffect">
                                  <p:stCondLst>
                                    <p:cond delay="1400"/>
                                  </p:stCondLst>
                                  <p:childTnLst>
                                    <p:animRot by="-10800000">
                                      <p:cBhvr>
                                        <p:cTn id="19" dur="2000" fill="hold"/>
                                        <p:tgtEl>
                                          <p:spTgt spid="4"/>
                                        </p:tgtEl>
                                        <p:attrNameLst>
                                          <p:attrName>r</p:attrName>
                                        </p:attrNameLst>
                                      </p:cBhvr>
                                    </p:animRot>
                                  </p:childTnLst>
                                </p:cTn>
                              </p:par>
                              <p:par>
                                <p:cTn id="20" presetID="21" presetClass="entr" presetSubtype="1"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1200"/>
                                        <p:tgtEl>
                                          <p:spTgt spid="5"/>
                                        </p:tgtEl>
                                      </p:cBhvr>
                                    </p:animEffect>
                                  </p:childTnLst>
                                </p:cTn>
                              </p:par>
                              <p:par>
                                <p:cTn id="23" presetID="8" presetClass="emph" presetSubtype="0" repeatCount="3000" fill="hold" nodeType="withEffect">
                                  <p:stCondLst>
                                    <p:cond delay="1200"/>
                                  </p:stCondLst>
                                  <p:childTnLst>
                                    <p:animRot by="-21600000">
                                      <p:cBhvr>
                                        <p:cTn id="24" dur="2000" fill="hold"/>
                                        <p:tgtEl>
                                          <p:spTgt spid="5"/>
                                        </p:tgtEl>
                                        <p:attrNameLst>
                                          <p:attrName>r</p:attrName>
                                        </p:attrNameLst>
                                      </p:cBhvr>
                                    </p:animRot>
                                  </p:childTnLst>
                                </p:cTn>
                              </p:par>
                              <p:par>
                                <p:cTn id="25" presetID="21" presetClass="entr" presetSubtype="1"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1000"/>
                                        <p:tgtEl>
                                          <p:spTgt spid="6"/>
                                        </p:tgtEl>
                                      </p:cBhvr>
                                    </p:animEffect>
                                  </p:childTnLst>
                                </p:cTn>
                              </p:par>
                              <p:par>
                                <p:cTn id="28" presetID="8" presetClass="emph" presetSubtype="0" repeatCount="3000" fill="hold" nodeType="withEffect">
                                  <p:stCondLst>
                                    <p:cond delay="1000"/>
                                  </p:stCondLst>
                                  <p:childTnLst>
                                    <p:animRot by="21600000">
                                      <p:cBhvr>
                                        <p:cTn id="29" dur="2000" fill="hold"/>
                                        <p:tgtEl>
                                          <p:spTgt spid="6"/>
                                        </p:tgtEl>
                                        <p:attrNameLst>
                                          <p:attrName>r</p:attrName>
                                        </p:attrNameLst>
                                      </p:cBhvr>
                                    </p:animRot>
                                  </p:childTnLst>
                                </p:cTn>
                              </p:par>
                              <p:par>
                                <p:cTn id="30" presetID="21" presetClass="entr" presetSubtype="1"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800"/>
                                        <p:tgtEl>
                                          <p:spTgt spid="7"/>
                                        </p:tgtEl>
                                      </p:cBhvr>
                                    </p:animEffect>
                                  </p:childTnLst>
                                </p:cTn>
                              </p:par>
                              <p:par>
                                <p:cTn id="33" presetID="8" presetClass="emph" presetSubtype="0" repeatCount="3000" fill="hold" nodeType="withEffect">
                                  <p:stCondLst>
                                    <p:cond delay="800"/>
                                  </p:stCondLst>
                                  <p:childTnLst>
                                    <p:animRot by="-21600000">
                                      <p:cBhvr>
                                        <p:cTn id="34" dur="2000" fill="hold"/>
                                        <p:tgtEl>
                                          <p:spTgt spid="7"/>
                                        </p:tgtEl>
                                        <p:attrNameLst>
                                          <p:attrName>r</p:attrName>
                                        </p:attrNameLst>
                                      </p:cBhvr>
                                    </p:animRot>
                                  </p:childTnLst>
                                </p:cTn>
                              </p:par>
                              <p:par>
                                <p:cTn id="35" presetID="23" presetClass="exit" presetSubtype="32" fill="hold" nodeType="withEffect">
                                  <p:stCondLst>
                                    <p:cond delay="3000"/>
                                  </p:stCondLst>
                                  <p:childTnLst>
                                    <p:anim calcmode="lin" valueType="num">
                                      <p:cBhvr>
                                        <p:cTn id="36" dur="1000"/>
                                        <p:tgtEl>
                                          <p:spTgt spid="7"/>
                                        </p:tgtEl>
                                        <p:attrNameLst>
                                          <p:attrName>ppt_w</p:attrName>
                                        </p:attrNameLst>
                                      </p:cBhvr>
                                      <p:tavLst>
                                        <p:tav tm="0">
                                          <p:val>
                                            <p:strVal val="ppt_w"/>
                                          </p:val>
                                        </p:tav>
                                        <p:tav tm="100000">
                                          <p:val>
                                            <p:fltVal val="0"/>
                                          </p:val>
                                        </p:tav>
                                      </p:tavLst>
                                    </p:anim>
                                    <p:anim calcmode="lin" valueType="num">
                                      <p:cBhvr>
                                        <p:cTn id="37" dur="1000"/>
                                        <p:tgtEl>
                                          <p:spTgt spid="7"/>
                                        </p:tgtEl>
                                        <p:attrNameLst>
                                          <p:attrName>ppt_h</p:attrName>
                                        </p:attrNameLst>
                                      </p:cBhvr>
                                      <p:tavLst>
                                        <p:tav tm="0">
                                          <p:val>
                                            <p:strVal val="ppt_h"/>
                                          </p:val>
                                        </p:tav>
                                        <p:tav tm="100000">
                                          <p:val>
                                            <p:fltVal val="0"/>
                                          </p:val>
                                        </p:tav>
                                      </p:tavLst>
                                    </p:anim>
                                    <p:set>
                                      <p:cBhvr>
                                        <p:cTn id="38" dur="1" fill="hold">
                                          <p:stCondLst>
                                            <p:cond delay="999"/>
                                          </p:stCondLst>
                                        </p:cTn>
                                        <p:tgtEl>
                                          <p:spTgt spid="7"/>
                                        </p:tgtEl>
                                        <p:attrNameLst>
                                          <p:attrName>style.visibility</p:attrName>
                                        </p:attrNameLst>
                                      </p:cBhvr>
                                      <p:to>
                                        <p:strVal val="hidden"/>
                                      </p:to>
                                    </p:set>
                                  </p:childTnLst>
                                </p:cTn>
                              </p:par>
                              <p:par>
                                <p:cTn id="39" presetID="23" presetClass="exit" presetSubtype="32" fill="hold" nodeType="withEffect">
                                  <p:stCondLst>
                                    <p:cond delay="3200"/>
                                  </p:stCondLst>
                                  <p:childTnLst>
                                    <p:anim calcmode="lin" valueType="num">
                                      <p:cBhvr>
                                        <p:cTn id="40" dur="1000"/>
                                        <p:tgtEl>
                                          <p:spTgt spid="6"/>
                                        </p:tgtEl>
                                        <p:attrNameLst>
                                          <p:attrName>ppt_w</p:attrName>
                                        </p:attrNameLst>
                                      </p:cBhvr>
                                      <p:tavLst>
                                        <p:tav tm="0">
                                          <p:val>
                                            <p:strVal val="ppt_w"/>
                                          </p:val>
                                        </p:tav>
                                        <p:tav tm="100000">
                                          <p:val>
                                            <p:fltVal val="0"/>
                                          </p:val>
                                        </p:tav>
                                      </p:tavLst>
                                    </p:anim>
                                    <p:anim calcmode="lin" valueType="num">
                                      <p:cBhvr>
                                        <p:cTn id="41" dur="1000"/>
                                        <p:tgtEl>
                                          <p:spTgt spid="6"/>
                                        </p:tgtEl>
                                        <p:attrNameLst>
                                          <p:attrName>ppt_h</p:attrName>
                                        </p:attrNameLst>
                                      </p:cBhvr>
                                      <p:tavLst>
                                        <p:tav tm="0">
                                          <p:val>
                                            <p:strVal val="ppt_h"/>
                                          </p:val>
                                        </p:tav>
                                        <p:tav tm="100000">
                                          <p:val>
                                            <p:fltVal val="0"/>
                                          </p:val>
                                        </p:tav>
                                      </p:tavLst>
                                    </p:anim>
                                    <p:set>
                                      <p:cBhvr>
                                        <p:cTn id="42" dur="1" fill="hold">
                                          <p:stCondLst>
                                            <p:cond delay="999"/>
                                          </p:stCondLst>
                                        </p:cTn>
                                        <p:tgtEl>
                                          <p:spTgt spid="6"/>
                                        </p:tgtEl>
                                        <p:attrNameLst>
                                          <p:attrName>style.visibility</p:attrName>
                                        </p:attrNameLst>
                                      </p:cBhvr>
                                      <p:to>
                                        <p:strVal val="hidden"/>
                                      </p:to>
                                    </p:set>
                                  </p:childTnLst>
                                </p:cTn>
                              </p:par>
                              <p:par>
                                <p:cTn id="43" presetID="23" presetClass="exit" presetSubtype="32" fill="hold" nodeType="withEffect">
                                  <p:stCondLst>
                                    <p:cond delay="3400"/>
                                  </p:stCondLst>
                                  <p:childTnLst>
                                    <p:anim calcmode="lin" valueType="num">
                                      <p:cBhvr>
                                        <p:cTn id="44" dur="1000"/>
                                        <p:tgtEl>
                                          <p:spTgt spid="5"/>
                                        </p:tgtEl>
                                        <p:attrNameLst>
                                          <p:attrName>ppt_w</p:attrName>
                                        </p:attrNameLst>
                                      </p:cBhvr>
                                      <p:tavLst>
                                        <p:tav tm="0">
                                          <p:val>
                                            <p:strVal val="ppt_w"/>
                                          </p:val>
                                        </p:tav>
                                        <p:tav tm="100000">
                                          <p:val>
                                            <p:fltVal val="0"/>
                                          </p:val>
                                        </p:tav>
                                      </p:tavLst>
                                    </p:anim>
                                    <p:anim calcmode="lin" valueType="num">
                                      <p:cBhvr>
                                        <p:cTn id="45" dur="1000"/>
                                        <p:tgtEl>
                                          <p:spTgt spid="5"/>
                                        </p:tgtEl>
                                        <p:attrNameLst>
                                          <p:attrName>ppt_h</p:attrName>
                                        </p:attrNameLst>
                                      </p:cBhvr>
                                      <p:tavLst>
                                        <p:tav tm="0">
                                          <p:val>
                                            <p:strVal val="ppt_h"/>
                                          </p:val>
                                        </p:tav>
                                        <p:tav tm="100000">
                                          <p:val>
                                            <p:fltVal val="0"/>
                                          </p:val>
                                        </p:tav>
                                      </p:tavLst>
                                    </p:anim>
                                    <p:set>
                                      <p:cBhvr>
                                        <p:cTn id="46" dur="1" fill="hold">
                                          <p:stCondLst>
                                            <p:cond delay="999"/>
                                          </p:stCondLst>
                                        </p:cTn>
                                        <p:tgtEl>
                                          <p:spTgt spid="5"/>
                                        </p:tgtEl>
                                        <p:attrNameLst>
                                          <p:attrName>style.visibility</p:attrName>
                                        </p:attrNameLst>
                                      </p:cBhvr>
                                      <p:to>
                                        <p:strVal val="hidden"/>
                                      </p:to>
                                    </p:set>
                                  </p:childTnLst>
                                </p:cTn>
                              </p:par>
                              <p:par>
                                <p:cTn id="47" presetID="23" presetClass="exit" presetSubtype="16" fill="hold" nodeType="withEffect">
                                  <p:stCondLst>
                                    <p:cond delay="6600"/>
                                  </p:stCondLst>
                                  <p:childTnLst>
                                    <p:anim calcmode="lin" valueType="num">
                                      <p:cBhvr>
                                        <p:cTn id="48" dur="2000"/>
                                        <p:tgtEl>
                                          <p:spTgt spid="4"/>
                                        </p:tgtEl>
                                        <p:attrNameLst>
                                          <p:attrName>ppt_w</p:attrName>
                                        </p:attrNameLst>
                                      </p:cBhvr>
                                      <p:tavLst>
                                        <p:tav tm="0">
                                          <p:val>
                                            <p:strVal val="ppt_w"/>
                                          </p:val>
                                        </p:tav>
                                        <p:tav tm="100000">
                                          <p:val>
                                            <p:strVal val="4*ppt_w"/>
                                          </p:val>
                                        </p:tav>
                                      </p:tavLst>
                                    </p:anim>
                                    <p:anim calcmode="lin" valueType="num">
                                      <p:cBhvr>
                                        <p:cTn id="49" dur="2000"/>
                                        <p:tgtEl>
                                          <p:spTgt spid="4"/>
                                        </p:tgtEl>
                                        <p:attrNameLst>
                                          <p:attrName>ppt_h</p:attrName>
                                        </p:attrNameLst>
                                      </p:cBhvr>
                                      <p:tavLst>
                                        <p:tav tm="0">
                                          <p:val>
                                            <p:strVal val="ppt_h"/>
                                          </p:val>
                                        </p:tav>
                                        <p:tav tm="100000">
                                          <p:val>
                                            <p:strVal val="4*ppt_h"/>
                                          </p:val>
                                        </p:tav>
                                      </p:tavLst>
                                    </p:anim>
                                    <p:set>
                                      <p:cBhvr>
                                        <p:cTn id="50"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r>
              <a:rPr lang="zh-CN" altLang="en-US" b="1" dirty="0">
                <a:solidFill>
                  <a:srgbClr val="FF3300"/>
                </a:solidFill>
                <a:latin typeface="迷你简启体" pitchFamily="65" charset="-122"/>
                <a:ea typeface="迷你简启体" pitchFamily="65" charset="-122"/>
                <a:cs typeface="Calibri" pitchFamily="34" charset="0"/>
              </a:rPr>
              <a:t>华夏文化大观堂</a:t>
            </a:r>
          </a:p>
        </p:txBody>
      </p:sp>
      <p:sp>
        <p:nvSpPr>
          <p:cNvPr id="10243" name="Rectangle 3"/>
          <p:cNvSpPr>
            <a:spLocks noGrp="1"/>
          </p:cNvSpPr>
          <p:nvPr>
            <p:ph type="body" idx="1"/>
          </p:nvPr>
        </p:nvSpPr>
        <p:spPr/>
        <p:txBody>
          <a:bodyPr/>
          <a:lstStyle/>
          <a:p>
            <a:r>
              <a:rPr lang="zh-CN" altLang="en-US" dirty="0" smtClean="0">
                <a:latin typeface="迷你繁启体" pitchFamily="65" charset="-122"/>
                <a:ea typeface="迷你繁启体" pitchFamily="65" charset="-122"/>
                <a:cs typeface="Calibri" pitchFamily="34" charset="0"/>
              </a:rPr>
              <a:t>带</a:t>
            </a:r>
            <a:r>
              <a:rPr lang="zh-CN" altLang="en-US" dirty="0" smtClean="0">
                <a:latin typeface="宋体" pitchFamily="2" charset="-122"/>
                <a:ea typeface="迷你繁启体" pitchFamily="65" charset="-122"/>
                <a:cs typeface="Calibri" pitchFamily="34" charset="0"/>
              </a:rPr>
              <a:t>“</a:t>
            </a:r>
            <a:r>
              <a:rPr lang="zh-CN" altLang="en-US" dirty="0" smtClean="0">
                <a:latin typeface="迷你繁启体" pitchFamily="65" charset="-122"/>
                <a:ea typeface="迷你繁启体" pitchFamily="65" charset="-122"/>
                <a:cs typeface="Calibri" pitchFamily="34" charset="0"/>
              </a:rPr>
              <a:t>女</a:t>
            </a:r>
            <a:r>
              <a:rPr lang="zh-CN" altLang="en-US" dirty="0" smtClean="0">
                <a:latin typeface="宋体" pitchFamily="2" charset="-122"/>
                <a:ea typeface="迷你繁启体" pitchFamily="65" charset="-122"/>
                <a:cs typeface="Calibri" pitchFamily="34" charset="0"/>
              </a:rPr>
              <a:t>”</a:t>
            </a:r>
            <a:r>
              <a:rPr lang="zh-CN" altLang="en-US" dirty="0" smtClean="0">
                <a:latin typeface="迷你繁启体" pitchFamily="65" charset="-122"/>
                <a:ea typeface="迷你繁启体" pitchFamily="65" charset="-122"/>
                <a:cs typeface="Calibri" pitchFamily="34" charset="0"/>
              </a:rPr>
              <a:t>字旁的姓都是古姓，</a:t>
            </a:r>
          </a:p>
          <a:p>
            <a:r>
              <a:rPr lang="zh-CN" altLang="en-US" dirty="0" smtClean="0">
                <a:latin typeface="迷你繁启体" pitchFamily="65" charset="-122"/>
                <a:ea typeface="迷你繁启体" pitchFamily="65" charset="-122"/>
                <a:cs typeface="Calibri" pitchFamily="34" charset="0"/>
              </a:rPr>
              <a:t>褒姒、妲己、嬴政、</a:t>
            </a:r>
          </a:p>
          <a:p>
            <a:r>
              <a:rPr lang="zh-CN" altLang="en-US" dirty="0" smtClean="0">
                <a:latin typeface="迷你繁启体" pitchFamily="65" charset="-122"/>
                <a:ea typeface="迷你繁启体" pitchFamily="65" charset="-122"/>
                <a:cs typeface="Calibri" pitchFamily="34" charset="0"/>
              </a:rPr>
              <a:t>为什么我说是古姓呢，因为带有母系社会的烙印，其实中国的姓氏，中国的文字都是极具文化内涵的。</a:t>
            </a:r>
          </a:p>
          <a:p>
            <a:endParaRPr lang="zh-CN" altLang="en-US" dirty="0" smtClean="0">
              <a:latin typeface="迷你繁启体" pitchFamily="65" charset="-122"/>
              <a:ea typeface="迷你繁启体" pitchFamily="65" charset="-122"/>
              <a:cs typeface="Calibri" pitchFamily="34" charset="0"/>
            </a:endParaRPr>
          </a:p>
          <a:p>
            <a:endParaRPr lang="en-US" altLang="zh-CN" dirty="0" smtClean="0">
              <a:latin typeface="迷你繁启体" pitchFamily="65" charset="-122"/>
              <a:ea typeface="迷你繁启体" pitchFamily="65" charset="-122"/>
              <a:cs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竖排标题 7"/>
          <p:cNvSpPr>
            <a:spLocks noGrp="1"/>
          </p:cNvSpPr>
          <p:nvPr>
            <p:ph type="title" orient="vert"/>
          </p:nvPr>
        </p:nvSpPr>
        <p:spPr>
          <a:xfrm>
            <a:off x="5473931" y="1"/>
            <a:ext cx="2057400" cy="4988719"/>
          </a:xfrm>
        </p:spPr>
        <p:txBody>
          <a:bodyPr/>
          <a:lstStyle/>
          <a:p>
            <a:r>
              <a:rPr lang="zh-CN" altLang="en-US" sz="3600" dirty="0" smtClean="0">
                <a:solidFill>
                  <a:srgbClr val="FF0000"/>
                </a:solidFill>
                <a:latin typeface="迷你繁启体" pitchFamily="65" charset="-122"/>
                <a:ea typeface="迷你繁启体" pitchFamily="65" charset="-122"/>
              </a:rPr>
              <a:t>二人见面应如何打招呼</a:t>
            </a:r>
            <a:endParaRPr lang="zh-CN" altLang="en-US" sz="3600" dirty="0">
              <a:solidFill>
                <a:srgbClr val="FF0000"/>
              </a:solidFill>
              <a:latin typeface="迷你繁启体" pitchFamily="65" charset="-122"/>
              <a:ea typeface="迷你繁启体" pitchFamily="65" charset="-122"/>
            </a:endParaRPr>
          </a:p>
        </p:txBody>
      </p:sp>
      <p:pic>
        <p:nvPicPr>
          <p:cNvPr id="4" name="内容占位符 3" descr="14121231932F-91H2.jpg"/>
          <p:cNvPicPr>
            <a:picLocks noGrp="1" noChangeAspect="1"/>
          </p:cNvPicPr>
          <p:nvPr>
            <p:ph idx="4294967295"/>
          </p:nvPr>
        </p:nvPicPr>
        <p:blipFill>
          <a:blip r:embed="rId2" cstate="print"/>
          <a:stretch>
            <a:fillRect/>
          </a:stretch>
        </p:blipFill>
        <p:spPr>
          <a:xfrm>
            <a:off x="953111" y="1"/>
            <a:ext cx="4089780" cy="5143500"/>
          </a:xfr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7381" y="1"/>
            <a:ext cx="2036619" cy="754213"/>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DURATION" val="3600"/>
  <p:tag name="ISPRING_ULTRA_SCORM_QUIZ_NUMBER" val="0"/>
  <p:tag name="ISPRING_ULTRA_SCORM_SLIDE_COUNT" val="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1962</TotalTime>
  <Words>3953</Words>
  <Application>Microsoft Office PowerPoint</Application>
  <PresentationFormat>全屏显示(16:9)</PresentationFormat>
  <Paragraphs>269</Paragraphs>
  <Slides>76</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76</vt:i4>
      </vt:variant>
    </vt:vector>
  </HeadingPairs>
  <TitlesOfParts>
    <vt:vector size="87" baseType="lpstr">
      <vt:lpstr>Arial Unicode MS</vt:lpstr>
      <vt:lpstr>方正华隶_GBK</vt:lpstr>
      <vt:lpstr>方正华隶简体</vt:lpstr>
      <vt:lpstr>汉仪篆书繁</vt:lpstr>
      <vt:lpstr>华文隶书</vt:lpstr>
      <vt:lpstr>迷你繁启体</vt:lpstr>
      <vt:lpstr>迷你简启体</vt:lpstr>
      <vt:lpstr>宋体</vt:lpstr>
      <vt:lpstr>Arial</vt:lpstr>
      <vt:lpstr>Calibri</vt:lpstr>
      <vt:lpstr>Office 主题</vt:lpstr>
      <vt:lpstr>爱我中华</vt:lpstr>
      <vt:lpstr>华夏文化大观堂</vt:lpstr>
      <vt:lpstr>华夏文化大观堂</vt:lpstr>
      <vt:lpstr>华夏文化大观堂</vt:lpstr>
      <vt:lpstr>华夏文化大观堂</vt:lpstr>
      <vt:lpstr>华夏文化大观堂</vt:lpstr>
      <vt:lpstr>华夏文化大观堂</vt:lpstr>
      <vt:lpstr>华夏文化大观堂</vt:lpstr>
      <vt:lpstr>二人见面应如何打招呼</vt:lpstr>
      <vt:lpstr>华夏文化大观堂</vt:lpstr>
      <vt:lpstr>华夏文化大观堂</vt:lpstr>
      <vt:lpstr>华夏文明大观堂</vt:lpstr>
      <vt:lpstr>华夏文化大观堂</vt:lpstr>
      <vt:lpstr>华夏文化大观堂</vt:lpstr>
      <vt:lpstr>华夏文化大观堂</vt:lpstr>
      <vt:lpstr>华夏文化大观堂</vt:lpstr>
      <vt:lpstr>华夏文化大观堂</vt:lpstr>
      <vt:lpstr>华夏文化大观堂</vt:lpstr>
      <vt:lpstr>华夏文化大观堂</vt:lpstr>
      <vt:lpstr>华夏文化大观堂</vt:lpstr>
      <vt:lpstr>华夏文化大观堂</vt:lpstr>
      <vt:lpstr>华夏文化大观堂</vt:lpstr>
      <vt:lpstr>华夏文化大观堂</vt:lpstr>
      <vt:lpstr>华夏文化大观堂</vt:lpstr>
      <vt:lpstr>华夏文化大观堂</vt:lpstr>
      <vt:lpstr>华夏文化大观堂</vt:lpstr>
      <vt:lpstr>华夏文化大观堂</vt:lpstr>
      <vt:lpstr>华夏文化大观堂</vt:lpstr>
      <vt:lpstr>PowerPoint 演示文稿</vt:lpstr>
      <vt:lpstr>华夏文化大观堂</vt:lpstr>
      <vt:lpstr>华夏文化大观堂</vt:lpstr>
      <vt:lpstr>华夏文化大观堂</vt:lpstr>
      <vt:lpstr>华夏文化大观堂</vt:lpstr>
      <vt:lpstr>这是什么建筑</vt:lpstr>
      <vt:lpstr>PowerPoint 演示文稿</vt:lpstr>
      <vt:lpstr>历史是不能复制的</vt:lpstr>
      <vt:lpstr>华夏文化大观堂</vt:lpstr>
      <vt:lpstr>华夏文化大观堂</vt:lpstr>
      <vt:lpstr>华夏文化大观堂</vt:lpstr>
      <vt:lpstr>华夏文化大观堂</vt:lpstr>
      <vt:lpstr>华夏文化大观堂</vt:lpstr>
      <vt:lpstr>华夏文化大观堂</vt:lpstr>
      <vt:lpstr>华夏文化大观堂</vt:lpstr>
      <vt:lpstr>华夏文化大观堂-孔孟之道</vt:lpstr>
      <vt:lpstr>华夏文化大观堂-孔孟之道</vt:lpstr>
      <vt:lpstr>PowerPoint 演示文稿</vt:lpstr>
      <vt:lpstr>华夏文化大观堂-孔孟之道</vt:lpstr>
      <vt:lpstr>华夏文化大观堂-孔孟之道</vt:lpstr>
      <vt:lpstr>华夏文化大观堂-孔孟之道</vt:lpstr>
      <vt:lpstr>华夏文化大观堂-孔孟之道</vt:lpstr>
      <vt:lpstr>华夏文化大观堂-孔孟之道</vt:lpstr>
      <vt:lpstr>华夏文化大观堂-孔孟之道</vt:lpstr>
      <vt:lpstr>华夏文化大观堂-孔孟之道</vt:lpstr>
      <vt:lpstr>华夏文化大观堂-孔孟之道</vt:lpstr>
      <vt:lpstr>华夏文化大观堂-孔孟之道</vt:lpstr>
      <vt:lpstr>华夏文化大观堂-孔孟之道</vt:lpstr>
      <vt:lpstr>华夏文化大观堂-老庄哲学</vt:lpstr>
      <vt:lpstr>华夏文化大观堂-老庄哲学</vt:lpstr>
      <vt:lpstr>华夏文化大观堂-老庄哲学</vt:lpstr>
      <vt:lpstr>华夏文化大观堂-老庄哲学</vt:lpstr>
      <vt:lpstr>华夏文化大观堂-老庄哲学</vt:lpstr>
      <vt:lpstr>华夏文化大观堂-老庄哲学</vt:lpstr>
      <vt:lpstr>华夏文化大观堂-老庄哲学</vt:lpstr>
      <vt:lpstr>华夏文化大观堂-老庄哲学</vt:lpstr>
      <vt:lpstr>华夏文化大观堂-老庄哲学</vt:lpstr>
      <vt:lpstr>华夏文化大观堂-老庄哲学</vt:lpstr>
      <vt:lpstr>华夏文化大观堂-老庄哲学</vt:lpstr>
      <vt:lpstr>华夏文化大观堂-老庄哲学</vt:lpstr>
      <vt:lpstr>华夏文化大观堂-老庄哲学</vt:lpstr>
      <vt:lpstr>华夏文化大观堂-老庄哲学</vt:lpstr>
      <vt:lpstr>华夏文化大观堂-老庄哲学</vt:lpstr>
      <vt:lpstr>华夏文化大观堂-老庄哲学</vt:lpstr>
      <vt:lpstr>华夏文化大观堂-老庄哲学</vt:lpstr>
      <vt:lpstr>PowerPoint 演示文稿</vt:lpstr>
      <vt:lpstr>PowerPoint 演示文稿</vt:lpstr>
      <vt:lpstr>PowerPoint 演示文稿</vt:lpstr>
    </vt:vector>
  </TitlesOfParts>
  <Company>番茄花园</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2011hi-hoo新年竹</dc:title>
  <dc:creator>番茄花园</dc:creator>
  <cp:lastModifiedBy>adks</cp:lastModifiedBy>
  <cp:revision>155</cp:revision>
  <dcterms:created xsi:type="dcterms:W3CDTF">2010-12-31T05:44:34Z</dcterms:created>
  <dcterms:modified xsi:type="dcterms:W3CDTF">2015-10-15T03:10:09Z</dcterms:modified>
</cp:coreProperties>
</file>