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3"/>
  </p:notesMasterIdLst>
  <p:sldIdLst>
    <p:sldId id="256" r:id="rId2"/>
    <p:sldId id="423" r:id="rId3"/>
    <p:sldId id="258" r:id="rId4"/>
    <p:sldId id="259" r:id="rId5"/>
    <p:sldId id="263" r:id="rId6"/>
    <p:sldId id="264" r:id="rId7"/>
    <p:sldId id="265" r:id="rId8"/>
    <p:sldId id="266" r:id="rId9"/>
    <p:sldId id="267"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424" r:id="rId24"/>
    <p:sldId id="290" r:id="rId25"/>
    <p:sldId id="291" r:id="rId26"/>
    <p:sldId id="292" r:id="rId27"/>
    <p:sldId id="293" r:id="rId28"/>
    <p:sldId id="294" r:id="rId29"/>
    <p:sldId id="295" r:id="rId30"/>
    <p:sldId id="296" r:id="rId31"/>
    <p:sldId id="297" r:id="rId32"/>
    <p:sldId id="300" r:id="rId33"/>
    <p:sldId id="301" r:id="rId34"/>
    <p:sldId id="302" r:id="rId35"/>
    <p:sldId id="303" r:id="rId36"/>
    <p:sldId id="304" r:id="rId37"/>
    <p:sldId id="305" r:id="rId38"/>
    <p:sldId id="306" r:id="rId39"/>
    <p:sldId id="313" r:id="rId40"/>
    <p:sldId id="307" r:id="rId41"/>
    <p:sldId id="308" r:id="rId42"/>
    <p:sldId id="309" r:id="rId43"/>
    <p:sldId id="310" r:id="rId44"/>
    <p:sldId id="311" r:id="rId45"/>
    <p:sldId id="312" r:id="rId46"/>
    <p:sldId id="425" r:id="rId47"/>
    <p:sldId id="330" r:id="rId48"/>
    <p:sldId id="349" r:id="rId49"/>
    <p:sldId id="350" r:id="rId50"/>
    <p:sldId id="351" r:id="rId51"/>
    <p:sldId id="288" r:id="rId52"/>
    <p:sldId id="268" r:id="rId53"/>
    <p:sldId id="269" r:id="rId54"/>
    <p:sldId id="376" r:id="rId55"/>
    <p:sldId id="377" r:id="rId56"/>
    <p:sldId id="378" r:id="rId57"/>
    <p:sldId id="379" r:id="rId58"/>
    <p:sldId id="380" r:id="rId59"/>
    <p:sldId id="381" r:id="rId60"/>
    <p:sldId id="382" r:id="rId61"/>
    <p:sldId id="383" r:id="rId62"/>
    <p:sldId id="384" r:id="rId63"/>
    <p:sldId id="385" r:id="rId64"/>
    <p:sldId id="386" r:id="rId65"/>
    <p:sldId id="387" r:id="rId66"/>
    <p:sldId id="388" r:id="rId67"/>
    <p:sldId id="389" r:id="rId68"/>
    <p:sldId id="390" r:id="rId69"/>
    <p:sldId id="391" r:id="rId70"/>
    <p:sldId id="392" r:id="rId71"/>
    <p:sldId id="393" r:id="rId72"/>
    <p:sldId id="394" r:id="rId73"/>
    <p:sldId id="395" r:id="rId74"/>
    <p:sldId id="396" r:id="rId75"/>
    <p:sldId id="397" r:id="rId76"/>
    <p:sldId id="398" r:id="rId77"/>
    <p:sldId id="399" r:id="rId78"/>
    <p:sldId id="400" r:id="rId79"/>
    <p:sldId id="401" r:id="rId80"/>
    <p:sldId id="533" r:id="rId81"/>
    <p:sldId id="402" r:id="rId82"/>
    <p:sldId id="403" r:id="rId83"/>
    <p:sldId id="404" r:id="rId84"/>
    <p:sldId id="405" r:id="rId85"/>
    <p:sldId id="406" r:id="rId86"/>
    <p:sldId id="407" r:id="rId87"/>
    <p:sldId id="408" r:id="rId88"/>
    <p:sldId id="409" r:id="rId89"/>
    <p:sldId id="410" r:id="rId90"/>
    <p:sldId id="411" r:id="rId91"/>
    <p:sldId id="412" r:id="rId92"/>
    <p:sldId id="413" r:id="rId93"/>
    <p:sldId id="414" r:id="rId94"/>
    <p:sldId id="415" r:id="rId95"/>
    <p:sldId id="416" r:id="rId96"/>
    <p:sldId id="417" r:id="rId97"/>
    <p:sldId id="419" r:id="rId98"/>
    <p:sldId id="420" r:id="rId99"/>
    <p:sldId id="426" r:id="rId100"/>
    <p:sldId id="331" r:id="rId101"/>
    <p:sldId id="316" r:id="rId102"/>
    <p:sldId id="317" r:id="rId103"/>
    <p:sldId id="318" r:id="rId104"/>
    <p:sldId id="319" r:id="rId105"/>
    <p:sldId id="320" r:id="rId106"/>
    <p:sldId id="321" r:id="rId107"/>
    <p:sldId id="322" r:id="rId108"/>
    <p:sldId id="421" r:id="rId109"/>
    <p:sldId id="422" r:id="rId110"/>
    <p:sldId id="323" r:id="rId111"/>
    <p:sldId id="329" r:id="rId112"/>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2017/9/16</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346306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427A5FA-F219-43D1-9856-EC70446FB6B7}" type="slidenum">
              <a:rPr lang="zh-CN" altLang="en-US" smtClean="0"/>
              <a:t>67</a:t>
            </a:fld>
            <a:endParaRPr lang="zh-CN" altLang="en-US"/>
          </a:p>
        </p:txBody>
      </p:sp>
    </p:spTree>
    <p:extLst>
      <p:ext uri="{BB962C8B-B14F-4D97-AF65-F5344CB8AC3E}">
        <p14:creationId xmlns:p14="http://schemas.microsoft.com/office/powerpoint/2010/main" val="241898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72705"/>
          <p:cNvSpPr>
            <a:spLocks noGrp="1" noRot="1" noChangeAspect="1" noTextEdit="1"/>
          </p:cNvSpPr>
          <p:nvPr>
            <p:ph type="sldImg"/>
          </p:nvPr>
        </p:nvSpPr>
        <p:spPr/>
      </p:sp>
      <p:sp>
        <p:nvSpPr>
          <p:cNvPr id="72707" name="文本占位符 72706"/>
          <p:cNvSpPr>
            <a:spLocks noGrp="1"/>
          </p:cNvSpPr>
          <p:nvPr>
            <p:ph type="body" idx="1"/>
          </p:nvPr>
        </p:nvSpPr>
        <p:spPr/>
        <p:txBody>
          <a:bodyPr/>
          <a:lstStyle/>
          <a:p>
            <a:pPr lvl="0"/>
            <a:r>
              <a:rPr lang="zh-CN" altLang="en-US" dirty="0"/>
              <a:t> 在今天的大数据时代，商业的生态环境在不</a:t>
            </a:r>
          </a:p>
          <a:p>
            <a:pPr lvl="0"/>
            <a:r>
              <a:rPr lang="zh-CN" altLang="en-US" dirty="0"/>
              <a:t>经意间发生了巨大的变化</a:t>
            </a:r>
            <a:r>
              <a:rPr lang="en-US" altLang="zh-CN"/>
              <a:t>:</a:t>
            </a:r>
            <a:r>
              <a:rPr lang="zh-CN" altLang="en-US" dirty="0"/>
              <a:t>网民和消费者的界限</a:t>
            </a:r>
          </a:p>
          <a:p>
            <a:pPr lvl="0"/>
            <a:r>
              <a:rPr lang="zh-CN" altLang="en-US" dirty="0"/>
              <a:t>正在变得模糊，无处不在的智能终端，随时在线</a:t>
            </a:r>
          </a:p>
          <a:p>
            <a:pPr lvl="0"/>
            <a:r>
              <a:rPr lang="zh-CN" altLang="en-US" dirty="0"/>
              <a:t>的网络传输，互动频繁的社交网络让以往只是网</a:t>
            </a:r>
          </a:p>
          <a:p>
            <a:pPr lvl="0"/>
            <a:r>
              <a:rPr lang="zh-CN" altLang="en-US" dirty="0"/>
              <a:t>页浏览者的网民的而孔从模糊变得清晰，对于企</a:t>
            </a:r>
          </a:p>
          <a:p>
            <a:pPr lvl="0"/>
            <a:r>
              <a:rPr lang="zh-CN" altLang="en-US" dirty="0"/>
              <a:t>业来说，他们第一次有机会进行大规模的精准化</a:t>
            </a:r>
          </a:p>
          <a:p>
            <a:pPr lvl="0"/>
            <a:r>
              <a:rPr lang="zh-CN" altLang="en-US" dirty="0"/>
              <a:t>的消费者行为研究</a:t>
            </a:r>
            <a:r>
              <a:rPr lang="en-US" altLang="zh-CN"/>
              <a:t>:</a:t>
            </a:r>
            <a:r>
              <a:rPr lang="zh-CN" altLang="en-US" dirty="0"/>
              <a:t>作为保持着持续变革欲望的</a:t>
            </a:r>
          </a:p>
          <a:p>
            <a:pPr lvl="0"/>
            <a:r>
              <a:rPr lang="zh-CN" altLang="en-US" dirty="0"/>
              <a:t>企业，主动地拥抱这种变化，从战略到战术层而</a:t>
            </a:r>
          </a:p>
          <a:p>
            <a:pPr lvl="0"/>
            <a:r>
              <a:rPr lang="zh-CN" altLang="en-US" dirty="0"/>
              <a:t>开始自我的蜕变和进化将会让他们更加适应这个</a:t>
            </a:r>
          </a:p>
          <a:p>
            <a:pPr lvl="0"/>
            <a:r>
              <a:rPr lang="zh-CN" altLang="en-US" dirty="0"/>
              <a:t>新的时代，大数据蓝海成为未来竞争的制高点。</a:t>
            </a:r>
          </a:p>
          <a:p>
            <a:pPr lvl="0"/>
            <a:r>
              <a:rPr lang="zh-CN" altLang="en-US" dirty="0"/>
              <a:t> 在今天的大数据时代，商业的生态环境在不</a:t>
            </a:r>
          </a:p>
          <a:p>
            <a:pPr lvl="0"/>
            <a:r>
              <a:rPr lang="zh-CN" altLang="en-US" dirty="0"/>
              <a:t>经意间发生了巨大的变化</a:t>
            </a:r>
            <a:r>
              <a:rPr lang="en-US" altLang="zh-CN"/>
              <a:t>:</a:t>
            </a:r>
            <a:r>
              <a:rPr lang="zh-CN" altLang="en-US" dirty="0"/>
              <a:t>网民和消费者的界限</a:t>
            </a:r>
          </a:p>
          <a:p>
            <a:pPr lvl="0"/>
            <a:r>
              <a:rPr lang="zh-CN" altLang="en-US" dirty="0"/>
              <a:t>正在变得模糊，无处不在的智能终端，随时在线</a:t>
            </a:r>
          </a:p>
          <a:p>
            <a:pPr lvl="0"/>
            <a:r>
              <a:rPr lang="zh-CN" altLang="en-US" dirty="0"/>
              <a:t>的网络传输，互动频繁的社交网络让以往只是网</a:t>
            </a:r>
          </a:p>
          <a:p>
            <a:pPr lvl="0"/>
            <a:r>
              <a:rPr lang="zh-CN" altLang="en-US" dirty="0"/>
              <a:t>页浏览者的网民的而孔从模糊变得清晰，对于企</a:t>
            </a:r>
          </a:p>
          <a:p>
            <a:pPr lvl="0"/>
            <a:r>
              <a:rPr lang="zh-CN" altLang="en-US" dirty="0"/>
              <a:t>业来说，他们第一次有机会进行大规模的精准化</a:t>
            </a:r>
          </a:p>
          <a:p>
            <a:pPr lvl="0"/>
            <a:r>
              <a:rPr lang="zh-CN" altLang="en-US" dirty="0"/>
              <a:t>的消费者行为研究</a:t>
            </a:r>
            <a:r>
              <a:rPr lang="en-US" altLang="zh-CN"/>
              <a:t>:</a:t>
            </a:r>
            <a:r>
              <a:rPr lang="zh-CN" altLang="en-US" dirty="0"/>
              <a:t>作为保持着持续变革欲望的</a:t>
            </a:r>
          </a:p>
          <a:p>
            <a:pPr lvl="0"/>
            <a:r>
              <a:rPr lang="zh-CN" altLang="en-US" dirty="0"/>
              <a:t>企业，主动地拥抱这种变化，从战略到战术层而</a:t>
            </a:r>
          </a:p>
          <a:p>
            <a:pPr lvl="0"/>
            <a:r>
              <a:rPr lang="zh-CN" altLang="en-US" dirty="0"/>
              <a:t>开始自我的蜕变和进化将会让他们更加适应这个</a:t>
            </a:r>
          </a:p>
          <a:p>
            <a:pPr lvl="0"/>
            <a:r>
              <a:rPr lang="zh-CN" altLang="en-US" dirty="0"/>
              <a:t>新的时代，大数据蓝海成为未来竞争的制高点。</a:t>
            </a:r>
          </a:p>
          <a:p>
            <a:pPr lvl="0"/>
            <a:endParaRPr lang="zh-CN" altLang="en-US" dirty="0"/>
          </a:p>
        </p:txBody>
      </p:sp>
    </p:spTree>
    <p:extLst>
      <p:ext uri="{BB962C8B-B14F-4D97-AF65-F5344CB8AC3E}">
        <p14:creationId xmlns:p14="http://schemas.microsoft.com/office/powerpoint/2010/main" val="3243795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054" name="Rectangle 6"/>
          <p:cNvSpPr>
            <a:spLocks noGrp="1" noChangeArrowheads="1"/>
          </p:cNvSpPr>
          <p:nvPr>
            <p:ph type="ctrTitle" hasCustomPrompt="1"/>
          </p:nvPr>
        </p:nvSpPr>
        <p:spPr>
          <a:xfrm>
            <a:off x="3992034" y="2526025"/>
            <a:ext cx="4193117" cy="811617"/>
          </a:xfrm>
        </p:spPr>
        <p:txBody>
          <a:bodyPr/>
          <a:lstStyle>
            <a:lvl1pPr algn="ctr">
              <a:defRPr sz="3600">
                <a:solidFill>
                  <a:srgbClr val="333333"/>
                </a:solidFill>
              </a:defRPr>
            </a:lvl1pPr>
          </a:lstStyle>
          <a:p>
            <a:pPr lvl="0"/>
            <a:r>
              <a:rPr lang="zh-CN" altLang="en-US" noProof="0" dirty="0" smtClean="0">
                <a:sym typeface="Arial" panose="020B0604020202020204" pitchFamily="34" charset="0"/>
              </a:rPr>
              <a:t>编辑标题</a:t>
            </a:r>
            <a:endParaRPr lang="zh-CN" altLang="zh-CN" noProof="0" dirty="0" smtClean="0">
              <a:sym typeface="Arial" panose="020B0604020202020204" pitchFamily="34" charset="0"/>
            </a:endParaRPr>
          </a:p>
        </p:txBody>
      </p:sp>
      <p:sp>
        <p:nvSpPr>
          <p:cNvPr id="2055" name="Rectangle 7"/>
          <p:cNvSpPr>
            <a:spLocks noGrp="1" noChangeArrowheads="1"/>
          </p:cNvSpPr>
          <p:nvPr>
            <p:ph type="subTitle" idx="1"/>
          </p:nvPr>
        </p:nvSpPr>
        <p:spPr>
          <a:xfrm>
            <a:off x="3992033" y="3363804"/>
            <a:ext cx="4191000" cy="468937"/>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170" tIns="46990" rIns="90170" bIns="46990"/>
          <a:lstStyle>
            <a:lvl1pPr marL="0" indent="0" algn="ctr">
              <a:spcBef>
                <a:spcPct val="0"/>
              </a:spcBef>
              <a:buFont typeface="Arial" panose="020B0604020202020204" pitchFamily="34" charset="0"/>
              <a:buNone/>
              <a:defRPr sz="1800">
                <a:solidFill>
                  <a:srgbClr val="FC3159"/>
                </a:solidFill>
                <a:ea typeface="宋体" panose="02010600030101010101" pitchFamily="2" charset="-122"/>
                <a:sym typeface="Arial" panose="020B0604020202020204" pitchFamily="34" charset="0"/>
              </a:defRPr>
            </a:lvl1pPr>
          </a:lstStyle>
          <a:p>
            <a:pPr lvl="0"/>
            <a:r>
              <a:rPr lang="zh-CN" altLang="zh-CN" noProof="0" dirty="0" smtClean="0">
                <a:sym typeface="Arial" panose="020B0604020202020204" pitchFamily="34" charset="0"/>
              </a:rPr>
              <a:t>单击此处编辑母版副标题样式</a:t>
            </a:r>
          </a:p>
        </p:txBody>
      </p:sp>
      <p:grpSp>
        <p:nvGrpSpPr>
          <p:cNvPr id="2056" name="Group 8"/>
          <p:cNvGrpSpPr/>
          <p:nvPr userDrawn="1"/>
        </p:nvGrpSpPr>
        <p:grpSpPr bwMode="auto">
          <a:xfrm>
            <a:off x="4234" y="6611938"/>
            <a:ext cx="12198351" cy="246062"/>
            <a:chOff x="0" y="0"/>
            <a:chExt cx="14408" cy="389"/>
          </a:xfrm>
        </p:grpSpPr>
        <p:sp>
          <p:nvSpPr>
            <p:cNvPr id="2057" name="Rectangle 9"/>
            <p:cNvSpPr>
              <a:spLocks noChangeArrowheads="1"/>
            </p:cNvSpPr>
            <p:nvPr/>
          </p:nvSpPr>
          <p:spPr bwMode="auto">
            <a:xfrm>
              <a:off x="0" y="0"/>
              <a:ext cx="14409" cy="389"/>
            </a:xfrm>
            <a:prstGeom prst="rect">
              <a:avLst/>
            </a:prstGeom>
            <a:solidFill>
              <a:srgbClr val="3333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2058" name="Rectangle 10"/>
            <p:cNvSpPr>
              <a:spLocks noChangeArrowheads="1"/>
            </p:cNvSpPr>
            <p:nvPr/>
          </p:nvSpPr>
          <p:spPr bwMode="auto">
            <a:xfrm>
              <a:off x="0" y="1"/>
              <a:ext cx="6972" cy="389"/>
            </a:xfrm>
            <a:prstGeom prst="rect">
              <a:avLst/>
            </a:prstGeom>
            <a:solidFill>
              <a:srgbClr val="FC315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2059" name="AutoShape 11"/>
            <p:cNvSpPr>
              <a:spLocks noChangeArrowheads="1"/>
            </p:cNvSpPr>
            <p:nvPr/>
          </p:nvSpPr>
          <p:spPr bwMode="auto">
            <a:xfrm>
              <a:off x="6750" y="1"/>
              <a:ext cx="444" cy="388"/>
            </a:xfrm>
            <a:prstGeom prst="parallelogram">
              <a:avLst>
                <a:gd name="adj" fmla="val 28608"/>
              </a:avLst>
            </a:prstGeom>
            <a:solidFill>
              <a:srgbClr val="FC315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grpSp>
      <p:sp>
        <p:nvSpPr>
          <p:cNvPr id="2" name="日期占位符 1"/>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4B71DA2-2E14-4FB3-A823-D49FC771C73A}" type="slidenum">
              <a:rPr lang="zh-CN" altLang="en-US" smtClean="0"/>
              <a:t>‹#›</a:t>
            </a:fld>
            <a:endParaRPr lang="zh-CN" altLang="en-US"/>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4445" y="60960"/>
            <a:ext cx="2385695" cy="92456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4B71DA2-2E14-4FB3-A823-D49FC771C73A}" type="slidenum">
              <a:rPr lang="zh-CN" altLang="en-US" smtClean="0"/>
              <a:t>‹#›</a:t>
            </a:fld>
            <a:endParaRPr lang="zh-CN" altLang="en-US"/>
          </a:p>
        </p:txBody>
      </p:sp>
      <p:sp>
        <p:nvSpPr>
          <p:cNvPr id="6" name="内容占位符 6"/>
          <p:cNvSpPr>
            <a:spLocks noGrp="1"/>
          </p:cNvSpPr>
          <p:nvPr>
            <p:ph sz="quarter" idx="13"/>
          </p:nvPr>
        </p:nvSpPr>
        <p:spPr>
          <a:xfrm>
            <a:off x="838200" y="412955"/>
            <a:ext cx="10515600" cy="5575095"/>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476376" y="375605"/>
            <a:ext cx="9239249" cy="841374"/>
          </a:xfrm>
        </p:spPr>
        <p:txBody>
          <a:bodyPr/>
          <a:lstStyle>
            <a:lvl1pPr algn="ctr">
              <a:defRPr b="1">
                <a:solidFill>
                  <a:schemeClr val="tx1"/>
                </a:solidFill>
                <a:latin typeface="华文中宋" panose="02010600040101010101" charset="-122"/>
                <a:ea typeface="华文中宋" panose="02010600040101010101" charset="-122"/>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9" name="日期占位符 8"/>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10" name="页脚占位符 9"/>
          <p:cNvSpPr>
            <a:spLocks noGrp="1"/>
          </p:cNvSpPr>
          <p:nvPr>
            <p:ph type="ftr" sz="quarter" idx="11"/>
          </p:nvPr>
        </p:nvSpPr>
        <p:spPr/>
        <p:txBody>
          <a:bodyPr/>
          <a:lstStyle/>
          <a:p>
            <a:endParaRPr lang="zh-CN" altLang="en-US"/>
          </a:p>
        </p:txBody>
      </p:sp>
      <p:sp>
        <p:nvSpPr>
          <p:cNvPr id="11" name="灯片编号占位符 10"/>
          <p:cNvSpPr>
            <a:spLocks noGrp="1"/>
          </p:cNvSpPr>
          <p:nvPr>
            <p:ph type="sldNum" sz="quarter" idx="12"/>
          </p:nvPr>
        </p:nvSpPr>
        <p:spPr/>
        <p:txBody>
          <a:bodyPr/>
          <a:lstStyle/>
          <a:p>
            <a:fld id="{64B71DA2-2E14-4FB3-A823-D49FC771C73A}" type="slidenum">
              <a:rPr lang="zh-CN" altLang="en-US" smtClean="0"/>
              <a:t>‹#›</a:t>
            </a:fld>
            <a:endParaRPr lang="zh-CN" altLang="en-US"/>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27965" y="40640"/>
            <a:ext cx="2230120" cy="8648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Rectangle 10"/>
          <p:cNvSpPr>
            <a:spLocks noGrp="1" noChangeArrowheads="1"/>
          </p:cNvSpPr>
          <p:nvPr>
            <p:ph type="ctrTitle"/>
          </p:nvPr>
        </p:nvSpPr>
        <p:spPr>
          <a:xfrm>
            <a:off x="4404414" y="2497138"/>
            <a:ext cx="6578600" cy="863600"/>
          </a:xfrm>
          <a:extLst>
            <a:ext uri="{909E8E84-426E-40DD-AFC4-6F175D3DCCD1}">
              <a14:hiddenFill xmlns:a14="http://schemas.microsoft.com/office/drawing/2010/main">
                <a:solidFill>
                  <a:schemeClr val="accent1"/>
                </a:solidFill>
              </a14:hiddenFill>
            </a:ext>
          </a:extLst>
        </p:spPr>
        <p:txBody>
          <a:bodyPr/>
          <a:lstStyle>
            <a:lvl1pPr algn="l">
              <a:buFont typeface="Arial" panose="020B0604020202020204" pitchFamily="34" charset="0"/>
              <a:buNone/>
              <a:defRPr sz="2800">
                <a:solidFill>
                  <a:srgbClr val="333333"/>
                </a:solidFill>
                <a:sym typeface="Arial" panose="020B0604020202020204" pitchFamily="34" charset="0"/>
              </a:defRPr>
            </a:lvl1pPr>
          </a:lstStyle>
          <a:p>
            <a:pPr lvl="0"/>
            <a:r>
              <a:rPr lang="zh-CN" altLang="zh-CN" noProof="0" dirty="0" smtClean="0">
                <a:sym typeface="Arial" panose="020B0604020202020204" pitchFamily="34" charset="0"/>
              </a:rPr>
              <a:t>单击此处编辑母版标题样式</a:t>
            </a:r>
          </a:p>
        </p:txBody>
      </p:sp>
      <p:sp>
        <p:nvSpPr>
          <p:cNvPr id="11" name="Rectangle 11"/>
          <p:cNvSpPr>
            <a:spLocks noGrp="1" noChangeArrowheads="1"/>
          </p:cNvSpPr>
          <p:nvPr>
            <p:ph type="subTitle" idx="1"/>
          </p:nvPr>
        </p:nvSpPr>
        <p:spPr>
          <a:xfrm>
            <a:off x="4404414" y="3392271"/>
            <a:ext cx="6580717" cy="598487"/>
          </a:xfrm>
          <a:extLst>
            <a:ext uri="{909E8E84-426E-40DD-AFC4-6F175D3DCCD1}">
              <a14:hiddenFill xmlns:a14="http://schemas.microsoft.com/office/drawing/2010/main">
                <a:solidFill>
                  <a:schemeClr val="accent1"/>
                </a:solidFill>
              </a14:hiddenFill>
            </a:ext>
          </a:extLst>
        </p:spPr>
        <p:txBody>
          <a:bodyPr/>
          <a:lstStyle>
            <a:lvl1pPr marL="0" indent="0">
              <a:spcBef>
                <a:spcPct val="0"/>
              </a:spcBef>
              <a:buFont typeface="Arial" panose="020B0604020202020204" pitchFamily="34" charset="0"/>
              <a:buNone/>
              <a:defRPr sz="1800">
                <a:solidFill>
                  <a:srgbClr val="FC3159"/>
                </a:solidFill>
                <a:ea typeface="宋体" panose="02010600030101010101" pitchFamily="2" charset="-122"/>
                <a:sym typeface="Arial" panose="020B0604020202020204" pitchFamily="34" charset="0"/>
              </a:defRPr>
            </a:lvl1pPr>
          </a:lstStyle>
          <a:p>
            <a:pPr lvl="0"/>
            <a:r>
              <a:rPr lang="zh-CN" altLang="zh-CN" noProof="0" dirty="0" smtClean="0">
                <a:sym typeface="Arial" panose="020B0604020202020204" pitchFamily="34" charset="0"/>
              </a:rPr>
              <a:t>单击此处编辑母版副标题样式</a:t>
            </a:r>
          </a:p>
        </p:txBody>
      </p:sp>
      <p:sp>
        <p:nvSpPr>
          <p:cNvPr id="12" name="日期占位符 11"/>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13" name="页脚占位符 12"/>
          <p:cNvSpPr>
            <a:spLocks noGrp="1"/>
          </p:cNvSpPr>
          <p:nvPr>
            <p:ph type="ftr" sz="quarter" idx="11"/>
          </p:nvPr>
        </p:nvSpPr>
        <p:spPr/>
        <p:txBody>
          <a:bodyPr/>
          <a:lstStyle/>
          <a:p>
            <a:endParaRPr lang="zh-CN" altLang="en-US"/>
          </a:p>
        </p:txBody>
      </p:sp>
      <p:sp>
        <p:nvSpPr>
          <p:cNvPr id="14" name="灯片编号占位符 13"/>
          <p:cNvSpPr>
            <a:spLocks noGrp="1"/>
          </p:cNvSpPr>
          <p:nvPr>
            <p:ph type="sldNum" sz="quarter" idx="12"/>
          </p:nvPr>
        </p:nvSpPr>
        <p:spPr/>
        <p:txBody>
          <a:bodyPr/>
          <a:lstStyle/>
          <a:p>
            <a:fld id="{64B71DA2-2E14-4FB3-A823-D49FC771C73A}" type="slidenum">
              <a:rPr lang="zh-CN" altLang="en-US" smtClean="0"/>
              <a:t>‹#›</a:t>
            </a:fld>
            <a:endParaRPr lang="zh-CN" altLang="en-US"/>
          </a:p>
        </p:txBody>
      </p:sp>
      <p:grpSp>
        <p:nvGrpSpPr>
          <p:cNvPr id="27" name="组合 26"/>
          <p:cNvGrpSpPr/>
          <p:nvPr userDrawn="1"/>
        </p:nvGrpSpPr>
        <p:grpSpPr>
          <a:xfrm>
            <a:off x="3438684" y="2582438"/>
            <a:ext cx="695325" cy="692999"/>
            <a:chOff x="2886075" y="2717800"/>
            <a:chExt cx="474663" cy="473075"/>
          </a:xfrm>
        </p:grpSpPr>
        <p:grpSp>
          <p:nvGrpSpPr>
            <p:cNvPr id="19" name="Group 2"/>
            <p:cNvGrpSpPr/>
            <p:nvPr/>
          </p:nvGrpSpPr>
          <p:grpSpPr bwMode="auto">
            <a:xfrm>
              <a:off x="2952750" y="2784475"/>
              <a:ext cx="407988" cy="406400"/>
              <a:chOff x="0" y="0"/>
              <a:chExt cx="642" cy="642"/>
            </a:xfrm>
          </p:grpSpPr>
          <p:sp>
            <p:nvSpPr>
              <p:cNvPr id="20" name="AutoShape 3"/>
              <p:cNvSpPr>
                <a:spLocks noChangeArrowheads="1"/>
              </p:cNvSpPr>
              <p:nvPr/>
            </p:nvSpPr>
            <p:spPr bwMode="auto">
              <a:xfrm>
                <a:off x="0" y="0"/>
                <a:ext cx="642" cy="642"/>
              </a:xfrm>
              <a:prstGeom prst="roundRect">
                <a:avLst>
                  <a:gd name="adj" fmla="val 16667"/>
                </a:avLst>
              </a:prstGeom>
              <a:solidFill>
                <a:srgbClr val="333333"/>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21" name="AutoShape 4"/>
              <p:cNvSpPr>
                <a:spLocks noChangeArrowheads="1"/>
              </p:cNvSpPr>
              <p:nvPr/>
            </p:nvSpPr>
            <p:spPr bwMode="auto">
              <a:xfrm rot="5400000">
                <a:off x="0" y="0"/>
                <a:ext cx="321" cy="321"/>
              </a:xfrm>
              <a:prstGeom prst="rtTriangle">
                <a:avLst/>
              </a:prstGeom>
              <a:solidFill>
                <a:srgbClr val="3333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22" name="AutoShape 5"/>
              <p:cNvSpPr>
                <a:spLocks noChangeArrowheads="1"/>
              </p:cNvSpPr>
              <p:nvPr/>
            </p:nvSpPr>
            <p:spPr bwMode="auto">
              <a:xfrm rot="16200000">
                <a:off x="310" y="310"/>
                <a:ext cx="321" cy="321"/>
              </a:xfrm>
              <a:prstGeom prst="rtTriangle">
                <a:avLst/>
              </a:prstGeom>
              <a:solidFill>
                <a:srgbClr val="3333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grpSp>
        <p:grpSp>
          <p:nvGrpSpPr>
            <p:cNvPr id="23" name="Group 6"/>
            <p:cNvGrpSpPr/>
            <p:nvPr/>
          </p:nvGrpSpPr>
          <p:grpSpPr bwMode="auto">
            <a:xfrm>
              <a:off x="2886075" y="2717800"/>
              <a:ext cx="407988" cy="407988"/>
              <a:chOff x="0" y="0"/>
              <a:chExt cx="642" cy="642"/>
            </a:xfrm>
          </p:grpSpPr>
          <p:sp>
            <p:nvSpPr>
              <p:cNvPr id="24" name="AutoShape 7"/>
              <p:cNvSpPr>
                <a:spLocks noChangeArrowheads="1"/>
              </p:cNvSpPr>
              <p:nvPr/>
            </p:nvSpPr>
            <p:spPr bwMode="auto">
              <a:xfrm>
                <a:off x="0" y="0"/>
                <a:ext cx="642" cy="642"/>
              </a:xfrm>
              <a:prstGeom prst="roundRect">
                <a:avLst>
                  <a:gd name="adj" fmla="val 16667"/>
                </a:avLst>
              </a:prstGeom>
              <a:solidFill>
                <a:srgbClr val="FC3159"/>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25" name="AutoShape 8"/>
              <p:cNvSpPr>
                <a:spLocks noChangeArrowheads="1"/>
              </p:cNvSpPr>
              <p:nvPr/>
            </p:nvSpPr>
            <p:spPr bwMode="auto">
              <a:xfrm rot="5400000">
                <a:off x="0" y="0"/>
                <a:ext cx="321" cy="321"/>
              </a:xfrm>
              <a:prstGeom prst="rtTriangle">
                <a:avLst/>
              </a:prstGeom>
              <a:solidFill>
                <a:srgbClr val="FC315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sp>
            <p:nvSpPr>
              <p:cNvPr id="26" name="AutoShape 9"/>
              <p:cNvSpPr>
                <a:spLocks noChangeArrowheads="1"/>
              </p:cNvSpPr>
              <p:nvPr/>
            </p:nvSpPr>
            <p:spPr bwMode="auto">
              <a:xfrm rot="16200000">
                <a:off x="310" y="310"/>
                <a:ext cx="321" cy="321"/>
              </a:xfrm>
              <a:prstGeom prst="rtTriangle">
                <a:avLst/>
              </a:prstGeom>
              <a:solidFill>
                <a:srgbClr val="FC315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a:p>
            </p:txBody>
          </p:sp>
        </p:grpSp>
      </p:gr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348615" y="0"/>
            <a:ext cx="2230120" cy="8648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116800" y="378001"/>
            <a:ext cx="9469968" cy="841375"/>
          </a:xfrm>
        </p:spPr>
        <p:txBody>
          <a:body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1703458" y="3096000"/>
            <a:ext cx="4144550" cy="2980800"/>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6181857" y="3096000"/>
            <a:ext cx="4144552" cy="2980800"/>
          </a:xfrm>
        </p:spPr>
        <p:txBody>
          <a:bodyPr/>
          <a:lstStyle>
            <a:lvl1pPr marL="342900" indent="-342900">
              <a:buFont typeface="Arial" panose="020B0604020202020204" pitchFamily="34" charset="0"/>
              <a:buChar char="•"/>
              <a:defRPr/>
            </a:lvl1pPr>
            <a:lvl2pPr marL="800100" indent="-342900">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0" name="日期占位符 9"/>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11" name="页脚占位符 10"/>
          <p:cNvSpPr>
            <a:spLocks noGrp="1"/>
          </p:cNvSpPr>
          <p:nvPr>
            <p:ph type="ftr" sz="quarter" idx="11"/>
          </p:nvPr>
        </p:nvSpPr>
        <p:spPr/>
        <p:txBody>
          <a:bodyPr/>
          <a:lstStyle/>
          <a:p>
            <a:endParaRPr lang="zh-CN" altLang="en-US"/>
          </a:p>
        </p:txBody>
      </p:sp>
      <p:sp>
        <p:nvSpPr>
          <p:cNvPr id="12" name="灯片编号占位符 11"/>
          <p:cNvSpPr>
            <a:spLocks noGrp="1"/>
          </p:cNvSpPr>
          <p:nvPr>
            <p:ph type="sldNum" sz="quarter" idx="12"/>
          </p:nvPr>
        </p:nvSpPr>
        <p:spPr/>
        <p:txBody>
          <a:bodyPr/>
          <a:lstStyle/>
          <a:p>
            <a:fld id="{64B71DA2-2E14-4FB3-A823-D49FC771C73A}" type="slidenum">
              <a:rPr lang="zh-CN" altLang="en-US" smtClean="0"/>
              <a:t>‹#›</a:t>
            </a:fld>
            <a:endParaRPr lang="zh-CN" altLang="en-US"/>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02565" y="-17780"/>
            <a:ext cx="2230120" cy="8648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2112432" y="365126"/>
            <a:ext cx="9472085" cy="852488"/>
          </a:xfrm>
        </p:spPr>
        <p:txBody>
          <a:bodyP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hasCustomPrompt="1"/>
          </p:nvPr>
        </p:nvSpPr>
        <p:spPr>
          <a:xfrm>
            <a:off x="2112434" y="1681164"/>
            <a:ext cx="3772392" cy="674687"/>
          </a:xfrm>
        </p:spPr>
        <p:txBody>
          <a:bodyPr anchor="ctr" anchorCtr="0">
            <a:normAutofit/>
          </a:bodyPr>
          <a:lstStyle>
            <a:lvl1pPr marL="0" indent="0">
              <a:buNone/>
              <a:defRPr sz="2000" b="0">
                <a:solidFill>
                  <a:srgbClr val="FC31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单击此处编辑文本</a:t>
            </a:r>
          </a:p>
        </p:txBody>
      </p:sp>
      <p:sp>
        <p:nvSpPr>
          <p:cNvPr id="4" name="内容占位符 3"/>
          <p:cNvSpPr>
            <a:spLocks noGrp="1"/>
          </p:cNvSpPr>
          <p:nvPr>
            <p:ph sz="half" idx="2"/>
          </p:nvPr>
        </p:nvSpPr>
        <p:spPr>
          <a:xfrm>
            <a:off x="2112434" y="2505075"/>
            <a:ext cx="3772392" cy="2609850"/>
          </a:xfrm>
        </p:spPr>
        <p:txBody>
          <a:bodyPr>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5" name="文本占位符 4"/>
          <p:cNvSpPr>
            <a:spLocks noGrp="1"/>
          </p:cNvSpPr>
          <p:nvPr>
            <p:ph type="body" sz="quarter" idx="3" hasCustomPrompt="1"/>
          </p:nvPr>
        </p:nvSpPr>
        <p:spPr>
          <a:xfrm>
            <a:off x="6574366" y="1660526"/>
            <a:ext cx="3767813" cy="695325"/>
          </a:xfrm>
        </p:spPr>
        <p:txBody>
          <a:bodyPr anchor="ctr" anchorCtr="0">
            <a:normAutofit/>
          </a:bodyPr>
          <a:lstStyle>
            <a:lvl1pPr marL="0" indent="0">
              <a:buNone/>
              <a:defRPr sz="2000" b="0">
                <a:solidFill>
                  <a:srgbClr val="FC31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单击此处编辑文本</a:t>
            </a:r>
          </a:p>
        </p:txBody>
      </p:sp>
      <p:sp>
        <p:nvSpPr>
          <p:cNvPr id="6" name="内容占位符 5"/>
          <p:cNvSpPr>
            <a:spLocks noGrp="1"/>
          </p:cNvSpPr>
          <p:nvPr>
            <p:ph sz="quarter" idx="4"/>
          </p:nvPr>
        </p:nvSpPr>
        <p:spPr>
          <a:xfrm>
            <a:off x="6574366" y="2505075"/>
            <a:ext cx="3767813" cy="2609850"/>
          </a:xfrm>
        </p:spPr>
        <p:txBody>
          <a:bodyPr>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p:txBody>
      </p:sp>
      <p:sp>
        <p:nvSpPr>
          <p:cNvPr id="7" name="日期占位符 6"/>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16" name="灯片编号占位符 15"/>
          <p:cNvSpPr>
            <a:spLocks noGrp="1"/>
          </p:cNvSpPr>
          <p:nvPr>
            <p:ph type="sldNum" sz="quarter" idx="12"/>
          </p:nvPr>
        </p:nvSpPr>
        <p:spPr/>
        <p:txBody>
          <a:bodyPr/>
          <a:lstStyle/>
          <a:p>
            <a:fld id="{64B71DA2-2E14-4FB3-A823-D49FC771C73A}" type="slidenum">
              <a:rPr lang="zh-CN" altLang="en-US" smtClean="0"/>
              <a:t>‹#›</a:t>
            </a:fld>
            <a:endParaRPr lang="zh-CN" altLang="en-US"/>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122555" y="20320"/>
            <a:ext cx="2230120" cy="8648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仅标题">
    <p:spTree>
      <p:nvGrpSpPr>
        <p:cNvPr id="1" name=""/>
        <p:cNvGrpSpPr/>
        <p:nvPr/>
      </p:nvGrpSpPr>
      <p:grpSpPr>
        <a:xfrm>
          <a:off x="0" y="0"/>
          <a:ext cx="0" cy="0"/>
          <a:chOff x="0" y="0"/>
          <a:chExt cx="0" cy="0"/>
        </a:xfrm>
      </p:grpSpPr>
      <p:grpSp>
        <p:nvGrpSpPr>
          <p:cNvPr id="2056" name="Group 8"/>
          <p:cNvGrpSpPr/>
          <p:nvPr userDrawn="1"/>
        </p:nvGrpSpPr>
        <p:grpSpPr bwMode="auto">
          <a:xfrm>
            <a:off x="4234" y="6611938"/>
            <a:ext cx="12198351" cy="246062"/>
            <a:chOff x="0" y="0"/>
            <a:chExt cx="14408" cy="389"/>
          </a:xfrm>
        </p:grpSpPr>
        <p:sp>
          <p:nvSpPr>
            <p:cNvPr id="2057" name="Rectangle 9"/>
            <p:cNvSpPr>
              <a:spLocks noChangeArrowheads="1"/>
            </p:cNvSpPr>
            <p:nvPr/>
          </p:nvSpPr>
          <p:spPr bwMode="auto">
            <a:xfrm>
              <a:off x="0" y="0"/>
              <a:ext cx="14409" cy="389"/>
            </a:xfrm>
            <a:prstGeom prst="rect">
              <a:avLst/>
            </a:prstGeom>
            <a:solidFill>
              <a:srgbClr val="333333"/>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2058" name="Rectangle 10"/>
            <p:cNvSpPr>
              <a:spLocks noChangeArrowheads="1"/>
            </p:cNvSpPr>
            <p:nvPr/>
          </p:nvSpPr>
          <p:spPr bwMode="auto">
            <a:xfrm>
              <a:off x="0" y="1"/>
              <a:ext cx="6972" cy="389"/>
            </a:xfrm>
            <a:prstGeom prst="rect">
              <a:avLst/>
            </a:prstGeom>
            <a:solidFill>
              <a:srgbClr val="FC315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sp>
          <p:nvSpPr>
            <p:cNvPr id="2059" name="AutoShape 11"/>
            <p:cNvSpPr>
              <a:spLocks noChangeArrowheads="1"/>
            </p:cNvSpPr>
            <p:nvPr/>
          </p:nvSpPr>
          <p:spPr bwMode="auto">
            <a:xfrm>
              <a:off x="6750" y="1"/>
              <a:ext cx="444" cy="388"/>
            </a:xfrm>
            <a:prstGeom prst="parallelogram">
              <a:avLst>
                <a:gd name="adj" fmla="val 28608"/>
              </a:avLst>
            </a:prstGeom>
            <a:solidFill>
              <a:srgbClr val="FC315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1800"/>
            </a:p>
          </p:txBody>
        </p:sp>
      </p:grpSp>
      <p:sp>
        <p:nvSpPr>
          <p:cNvPr id="2" name="日期占位符 1"/>
          <p:cNvSpPr>
            <a:spLocks noGrp="1"/>
          </p:cNvSpPr>
          <p:nvPr>
            <p:ph type="dt" sz="half" idx="10"/>
          </p:nvPr>
        </p:nvSpPr>
        <p:spPr>
          <a:xfrm>
            <a:off x="838200" y="6171154"/>
            <a:ext cx="2743200" cy="365125"/>
          </a:xfrm>
        </p:spPr>
        <p:txBody>
          <a:bodyPr/>
          <a:lstStyle/>
          <a:p>
            <a:fld id="{90C4DCB1-9C9A-4BF3-952A-A1045CC7E741}" type="datetimeFigureOut">
              <a:rPr lang="zh-CN" altLang="en-US" smtClean="0"/>
              <a:t>2017/9/16</a:t>
            </a:fld>
            <a:endParaRPr lang="zh-CN" altLang="en-US"/>
          </a:p>
        </p:txBody>
      </p:sp>
      <p:sp>
        <p:nvSpPr>
          <p:cNvPr id="3" name="页脚占位符 2"/>
          <p:cNvSpPr>
            <a:spLocks noGrp="1"/>
          </p:cNvSpPr>
          <p:nvPr>
            <p:ph type="ftr" sz="quarter" idx="11"/>
          </p:nvPr>
        </p:nvSpPr>
        <p:spPr>
          <a:xfrm>
            <a:off x="4038600" y="61711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171154"/>
            <a:ext cx="2743200" cy="365125"/>
          </a:xfrm>
        </p:spPr>
        <p:txBody>
          <a:bodyPr/>
          <a:lstStyle/>
          <a:p>
            <a:fld id="{64B71DA2-2E14-4FB3-A823-D49FC771C73A}" type="slidenum">
              <a:rPr lang="zh-CN" altLang="en-US" smtClean="0"/>
              <a:t>‹#›</a:t>
            </a:fld>
            <a:endParaRPr lang="zh-CN" altLang="en-US"/>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98450" y="60325"/>
            <a:ext cx="2230120" cy="8648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4B71DA2-2E14-4FB3-A823-D49FC771C73A}" type="slidenum">
              <a:rPr lang="zh-CN" altLang="en-US" smtClean="0"/>
              <a:t>‹#›</a:t>
            </a:fld>
            <a:endParaRPr lang="zh-CN" altLang="en-US"/>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68605" y="-635"/>
            <a:ext cx="2230120" cy="8648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600000" y="3182711"/>
            <a:ext cx="10992000" cy="33284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00000" y="1455918"/>
            <a:ext cx="10992000" cy="1611771"/>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smtClean="0"/>
              <a:t>单击此处编辑母版文本样式</a:t>
            </a:r>
          </a:p>
        </p:txBody>
      </p:sp>
      <p:sp>
        <p:nvSpPr>
          <p:cNvPr id="5" name="标题 1"/>
          <p:cNvSpPr>
            <a:spLocks noGrp="1"/>
          </p:cNvSpPr>
          <p:nvPr>
            <p:ph type="title"/>
          </p:nvPr>
        </p:nvSpPr>
        <p:spPr>
          <a:xfrm>
            <a:off x="2114551" y="376239"/>
            <a:ext cx="9469967" cy="841375"/>
          </a:xfrm>
        </p:spPr>
        <p:txBody>
          <a:bodyPr/>
          <a:lstStyle/>
          <a:p>
            <a:r>
              <a:rPr lang="zh-CN" altLang="en-US" dirty="0" smtClean="0"/>
              <a:t>单击此处编辑母版标题样式</a:t>
            </a:r>
            <a:endParaRPr lang="zh-CN" altLang="en-US" dirty="0"/>
          </a:p>
        </p:txBody>
      </p:sp>
      <p:sp>
        <p:nvSpPr>
          <p:cNvPr id="13" name="日期占位符 12"/>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14" name="页脚占位符 13"/>
          <p:cNvSpPr>
            <a:spLocks noGrp="1"/>
          </p:cNvSpPr>
          <p:nvPr>
            <p:ph type="ftr" sz="quarter" idx="11"/>
          </p:nvPr>
        </p:nvSpPr>
        <p:spPr/>
        <p:txBody>
          <a:bodyPr/>
          <a:lstStyle/>
          <a:p>
            <a:endParaRPr lang="zh-CN" altLang="en-US"/>
          </a:p>
        </p:txBody>
      </p:sp>
      <p:sp>
        <p:nvSpPr>
          <p:cNvPr id="15" name="灯片编号占位符 14"/>
          <p:cNvSpPr>
            <a:spLocks noGrp="1"/>
          </p:cNvSpPr>
          <p:nvPr>
            <p:ph type="sldNum" sz="quarter" idx="12"/>
          </p:nvPr>
        </p:nvSpPr>
        <p:spPr/>
        <p:txBody>
          <a:bodyPr/>
          <a:lstStyle/>
          <a:p>
            <a:fld id="{64B71DA2-2E14-4FB3-A823-D49FC771C73A}" type="slidenum">
              <a:rPr lang="zh-CN" altLang="en-US" smtClean="0"/>
              <a:t>‹#›</a:t>
            </a:fld>
            <a:endParaRPr lang="zh-CN" altLang="en-US"/>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151130" y="53975"/>
            <a:ext cx="2230120" cy="8648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748157" y="376238"/>
            <a:ext cx="1605643" cy="5702300"/>
          </a:xfrm>
        </p:spPr>
        <p:txBody>
          <a:bodyPr vert="eaVert">
            <a:normAutofit/>
          </a:bodyPr>
          <a:lstStyle>
            <a:lvl1pPr>
              <a:defRPr sz="3600"/>
            </a:lvl1p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838200" y="376238"/>
            <a:ext cx="8648700" cy="5702300"/>
          </a:xfrm>
        </p:spPr>
        <p:txBody>
          <a:bodyPr vert="eaVert"/>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p>
            <a:fld id="{90C4DCB1-9C9A-4BF3-952A-A1045CC7E741}" type="datetimeFigureOut">
              <a:rPr lang="zh-CN" altLang="en-US" smtClean="0"/>
              <a:t>2017/9/16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4B71DA2-2E14-4FB3-A823-D49FC771C73A}" type="slidenum">
              <a:rPr lang="zh-CN" altLang="en-US" smtClean="0"/>
              <a:t>‹#›</a:t>
            </a:fld>
            <a:endParaRPr lang="zh-CN" altLang="en-US"/>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227965" y="50165"/>
            <a:ext cx="2230120" cy="86487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14551" y="376240"/>
            <a:ext cx="9239249" cy="8413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170" tIns="46990" rIns="90170" bIns="46990" numCol="1" anchor="ctr" anchorCtr="0" compatLnSpc="1">
            <a:normAutofit/>
          </a:bodyPr>
          <a:lstStyle/>
          <a:p>
            <a:pPr lvl="0"/>
            <a:r>
              <a:rPr lang="zh-CN" altLang="zh-CN" dirty="0" smtClean="0">
                <a:sym typeface="Arial" panose="020B0604020202020204" pitchFamily="34" charset="0"/>
              </a:rPr>
              <a:t>单击此处编辑母版标题样式</a:t>
            </a:r>
          </a:p>
        </p:txBody>
      </p:sp>
      <p:sp>
        <p:nvSpPr>
          <p:cNvPr id="1027" name="Rectangle 3"/>
          <p:cNvSpPr>
            <a:spLocks noGrp="1" noChangeArrowheads="1"/>
          </p:cNvSpPr>
          <p:nvPr>
            <p:ph type="body" idx="1"/>
          </p:nvPr>
        </p:nvSpPr>
        <p:spPr bwMode="auto">
          <a:xfrm>
            <a:off x="838200" y="1714500"/>
            <a:ext cx="10515600" cy="436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normAutofit/>
          </a:bodyPr>
          <a:lstStyle/>
          <a:p>
            <a:pPr lvl="0"/>
            <a:r>
              <a:rPr lang="zh-CN" altLang="zh-CN" dirty="0" smtClean="0"/>
              <a:t>单击此处编辑母版文本样式</a:t>
            </a:r>
          </a:p>
          <a:p>
            <a:pPr lvl="1"/>
            <a:r>
              <a:rPr lang="zh-CN" altLang="zh-CN" dirty="0" smtClean="0"/>
              <a:t>第二级</a:t>
            </a:r>
          </a:p>
          <a:p>
            <a:pPr lvl="2"/>
            <a:r>
              <a:rPr lang="zh-CN" altLang="zh-CN" dirty="0" smtClean="0"/>
              <a:t>第三级</a:t>
            </a:r>
          </a:p>
          <a:p>
            <a:pPr lvl="3"/>
            <a:r>
              <a:rPr lang="zh-CN" altLang="zh-CN" dirty="0" smtClean="0"/>
              <a:t>第四级</a:t>
            </a:r>
          </a:p>
          <a:p>
            <a:pPr lvl="4"/>
            <a:r>
              <a:rPr lang="zh-CN" altLang="zh-CN" dirty="0" smtClean="0"/>
              <a:t>第五级</a:t>
            </a:r>
          </a:p>
        </p:txBody>
      </p:sp>
      <p:sp>
        <p:nvSpPr>
          <p:cNvPr id="2" name="日期占位符 1"/>
          <p:cNvSpPr>
            <a:spLocks noGrp="1"/>
          </p:cNvSpPr>
          <p:nvPr>
            <p:ph type="dt" sz="half" idx="2"/>
          </p:nvPr>
        </p:nvSpPr>
        <p:spPr>
          <a:xfrm>
            <a:off x="838200" y="6356351"/>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90C4DCB1-9C9A-4BF3-952A-A1045CC7E741}" type="datetimeFigureOut">
              <a:rPr lang="zh-CN" altLang="en-US" smtClean="0"/>
              <a:t>2017/9/16</a:t>
            </a:fld>
            <a:endParaRPr lang="zh-CN" altLang="en-US"/>
          </a:p>
        </p:txBody>
      </p:sp>
      <p:sp>
        <p:nvSpPr>
          <p:cNvPr id="3" name="页脚占位符 2"/>
          <p:cNvSpPr>
            <a:spLocks noGrp="1"/>
          </p:cNvSpPr>
          <p:nvPr>
            <p:ph type="ftr" sz="quarter" idx="3"/>
          </p:nvPr>
        </p:nvSpPr>
        <p:spPr>
          <a:xfrm>
            <a:off x="4038600" y="6356351"/>
            <a:ext cx="4114800" cy="365125"/>
          </a:xfrm>
          <a:prstGeom prst="rect">
            <a:avLst/>
          </a:prstGeom>
        </p:spPr>
        <p:txBody>
          <a:bodyPr vert="horz" wrap="square"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4" name="灯片编号占位符 3"/>
          <p:cNvSpPr>
            <a:spLocks noGrp="1"/>
          </p:cNvSpPr>
          <p:nvPr>
            <p:ph type="sldNum" sz="quarter" idx="4"/>
          </p:nvPr>
        </p:nvSpPr>
        <p:spPr>
          <a:xfrm>
            <a:off x="8610600" y="6356351"/>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64B71DA2-2E14-4FB3-A823-D49FC771C73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xStyles>
    <p:titleStyle>
      <a:lvl1pPr algn="l" rtl="0" fontAlgn="base">
        <a:spcBef>
          <a:spcPct val="0"/>
        </a:spcBef>
        <a:spcAft>
          <a:spcPct val="0"/>
        </a:spcAft>
        <a:buFont typeface="Arial" panose="020B0604020202020204" pitchFamily="34" charset="0"/>
        <a:defRPr sz="3200" kern="1200">
          <a:solidFill>
            <a:srgbClr val="FC3159"/>
          </a:solidFill>
          <a:latin typeface="+mj-ea"/>
          <a:ea typeface="+mj-ea"/>
          <a:cs typeface="+mj-cs"/>
          <a:sym typeface="Arial" panose="020B0604020202020204" pitchFamily="34" charset="0"/>
        </a:defRPr>
      </a:lvl1pPr>
      <a:lvl2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2pPr>
      <a:lvl3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3pPr>
      <a:lvl4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4pPr>
      <a:lvl5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5pPr>
      <a:lvl6pPr marL="4572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6pPr>
      <a:lvl7pPr marL="9144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7pPr>
      <a:lvl8pPr marL="13716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8pPr>
      <a:lvl9pPr marL="18288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2400" kern="1200">
          <a:solidFill>
            <a:schemeClr val="bg2"/>
          </a:solidFill>
          <a:latin typeface="+mn-ea"/>
          <a:ea typeface="+mn-ea"/>
          <a:cs typeface="+mn-cs"/>
          <a:sym typeface="Arial" panose="020B0604020202020204" pitchFamily="34" charset="0"/>
        </a:defRPr>
      </a:lvl1pPr>
      <a:lvl2pPr marL="800100" indent="-342900" algn="l" rtl="0" eaLnBrk="0" fontAlgn="base" hangingPunct="0">
        <a:spcBef>
          <a:spcPct val="20000"/>
        </a:spcBef>
        <a:spcAft>
          <a:spcPct val="0"/>
        </a:spcAft>
        <a:buFont typeface="Arial" panose="020B0604020202020204" pitchFamily="34" charset="0"/>
        <a:buChar char="•"/>
        <a:defRPr sz="2000" kern="1200">
          <a:solidFill>
            <a:schemeClr val="bg2"/>
          </a:solidFill>
          <a:latin typeface="+mn-ea"/>
          <a:ea typeface="+mn-ea"/>
          <a:cs typeface="+mn-cs"/>
          <a:sym typeface="Arial" panose="020B0604020202020204" pitchFamily="34" charset="0"/>
        </a:defRPr>
      </a:lvl2pPr>
      <a:lvl3pPr marL="1257300" indent="-34290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3pPr>
      <a:lvl4pPr marL="1714500" indent="-34290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4pPr>
      <a:lvl5pPr marL="2171700" indent="-342900" algn="l" rtl="0" eaLnBrk="0" fontAlgn="base" hangingPunct="0">
        <a:spcBef>
          <a:spcPct val="20000"/>
        </a:spcBef>
        <a:spcAft>
          <a:spcPct val="0"/>
        </a:spcAft>
        <a:buFont typeface="Arial" panose="020B0604020202020204" pitchFamily="34" charset="0"/>
        <a:buChar char="•"/>
        <a:defRPr sz="1800" kern="1200">
          <a:solidFill>
            <a:schemeClr val="bg2"/>
          </a:solidFill>
          <a:latin typeface="+mn-ea"/>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10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158.png"/></Relationships>
</file>

<file path=ppt/slides/_rels/slide1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7.xml"/><Relationship Id="rId1" Type="http://schemas.openxmlformats.org/officeDocument/2006/relationships/tags" Target="../tags/tag65.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6.xml"/><Relationship Id="rId4" Type="http://schemas.openxmlformats.org/officeDocument/2006/relationships/image" Target="../media/image16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61.wmf"/><Relationship Id="rId2" Type="http://schemas.openxmlformats.org/officeDocument/2006/relationships/slideLayout" Target="../slideLayouts/slideLayout7.xml"/><Relationship Id="rId1" Type="http://schemas.openxmlformats.org/officeDocument/2006/relationships/tags" Target="../tags/tag67.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9.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1.xml"/></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8.wm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vmlDrawing" Target="../drawings/vmlDrawing1.vml"/><Relationship Id="rId6" Type="http://schemas.openxmlformats.org/officeDocument/2006/relationships/hyperlink" Target="http://baike.baidu.com/picture/9424571/9475985/0/b64543a98226cffca5cccf3fb9014a90f703ea5d?fr=lemma&amp;ct=single" TargetMode="Externa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GIF"/><Relationship Id="rId5" Type="http://schemas.openxmlformats.org/officeDocument/2006/relationships/image" Target="../media/image3.wmf"/><Relationship Id="rId4" Type="http://schemas.openxmlformats.org/officeDocument/2006/relationships/image" Target="../media/image2.wmf"/></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45.wmf"/><Relationship Id="rId4" Type="http://schemas.openxmlformats.org/officeDocument/2006/relationships/image" Target="../media/image44.wmf"/></Relationships>
</file>

<file path=ppt/slides/_rels/slide36.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51.png"/><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w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7.GIF"/><Relationship Id="rId5" Type="http://schemas.openxmlformats.org/officeDocument/2006/relationships/image" Target="../media/image6.wmf"/><Relationship Id="rId4" Type="http://schemas.openxmlformats.org/officeDocument/2006/relationships/image" Target="../media/image5.wmf"/></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slideLayout" Target="../slideLayouts/slideLayout7.xml"/><Relationship Id="rId16" Type="http://schemas.openxmlformats.org/officeDocument/2006/relationships/image" Target="../media/image72.png"/><Relationship Id="rId1" Type="http://schemas.openxmlformats.org/officeDocument/2006/relationships/tags" Target="../tags/tag4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0.xml"/><Relationship Id="rId1" Type="http://schemas.openxmlformats.org/officeDocument/2006/relationships/tags" Target="../tags/tag59.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0.emf"/></Relationships>
</file>

<file path=ppt/slides/_rels/slide5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9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9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9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xml"/><Relationship Id="rId1" Type="http://schemas.openxmlformats.org/officeDocument/2006/relationships/tags" Target="../tags/tag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p:cNvSpPr>
            <a:spLocks noGrp="1"/>
          </p:cNvSpPr>
          <p:nvPr>
            <p:ph type="ctrTitle"/>
          </p:nvPr>
        </p:nvSpPr>
        <p:spPr>
          <a:xfrm>
            <a:off x="2257425" y="2016125"/>
            <a:ext cx="7663180" cy="1831340"/>
          </a:xfrm>
        </p:spPr>
        <p:txBody>
          <a:bodyPr/>
          <a:lstStyle/>
          <a:p>
            <a:r>
              <a:rPr lang="zh-CN" altLang="en-US" sz="4400">
                <a:latin typeface="华文中宋" panose="02010600040101010101" charset="-122"/>
                <a:ea typeface="华文中宋" panose="02010600040101010101" charset="-122"/>
              </a:rPr>
              <a:t>大数据时代的科研创新活动</a:t>
            </a:r>
          </a:p>
        </p:txBody>
      </p:sp>
      <p:sp>
        <p:nvSpPr>
          <p:cNvPr id="31" name="副标题 30"/>
          <p:cNvSpPr>
            <a:spLocks noGrp="1"/>
          </p:cNvSpPr>
          <p:nvPr>
            <p:ph type="subTitle" idx="1"/>
          </p:nvPr>
        </p:nvSpPr>
        <p:spPr>
          <a:xfrm>
            <a:off x="624840" y="4270375"/>
            <a:ext cx="10942955" cy="849630"/>
          </a:xfrm>
        </p:spPr>
        <p:txBody>
          <a:bodyPr>
            <a:normAutofit lnSpcReduction="10000"/>
          </a:bodyPr>
          <a:lstStyle/>
          <a:p>
            <a:r>
              <a:rPr lang="zh-CN" altLang="en-US">
                <a:solidFill>
                  <a:schemeClr val="tx1"/>
                </a:solidFill>
              </a:rPr>
              <a:t>重庆尚唯信息技术有限公司    </a:t>
            </a:r>
          </a:p>
          <a:p>
            <a:r>
              <a:rPr lang="zh-CN" altLang="en-US">
                <a:solidFill>
                  <a:schemeClr val="tx1"/>
                </a:solidFill>
              </a:rPr>
              <a:t>姜开学</a:t>
            </a:r>
          </a:p>
          <a:p>
            <a:r>
              <a:rPr lang="en-US" altLang="zh-CN">
                <a:solidFill>
                  <a:schemeClr val="tx1"/>
                </a:solidFill>
              </a:rPr>
              <a:t>2017</a:t>
            </a:r>
            <a:r>
              <a:rPr lang="zh-CN" altLang="en-US">
                <a:solidFill>
                  <a:schemeClr val="tx1"/>
                </a:solidFill>
              </a:rPr>
              <a:t>年</a:t>
            </a:r>
            <a:r>
              <a:rPr lang="en-US" altLang="zh-CN">
                <a:solidFill>
                  <a:schemeClr val="tx1"/>
                </a:solidFill>
              </a:rPr>
              <a:t>9</a:t>
            </a:r>
            <a:r>
              <a:rPr lang="zh-CN" altLang="en-US">
                <a:solidFill>
                  <a:schemeClr val="tx1"/>
                </a:solidFill>
              </a:rPr>
              <a:t>月 天津</a:t>
            </a:r>
          </a:p>
        </p:txBody>
      </p:sp>
    </p:spTree>
    <p:custDataLst>
      <p:tags r:id="rId1"/>
    </p:custData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7169"/>
          <p:cNvSpPr>
            <a:spLocks noGrp="1" noRot="1"/>
          </p:cNvSpPr>
          <p:nvPr>
            <p:ph type="title"/>
          </p:nvPr>
        </p:nvSpPr>
        <p:spPr/>
        <p:txBody>
          <a:bodyPr anchor="ctr"/>
          <a:lstStyle/>
          <a:p>
            <a:pPr algn="ctr"/>
            <a:r>
              <a:rPr lang="zh-CN" altLang="en-US" sz="4000" b="1" dirty="0">
                <a:solidFill>
                  <a:schemeClr val="tx1"/>
                </a:solidFill>
                <a:latin typeface="华文中宋" panose="02010600040101010101" charset="-122"/>
                <a:ea typeface="华文中宋" panose="02010600040101010101" charset="-122"/>
              </a:rPr>
              <a:t>大数据时代</a:t>
            </a:r>
            <a:r>
              <a:rPr lang="zh-CN" altLang="en-US" sz="4000" dirty="0">
                <a:solidFill>
                  <a:schemeClr val="tx1"/>
                </a:solidFill>
                <a:latin typeface="华文中宋" panose="02010600040101010101" charset="-122"/>
                <a:ea typeface="华文中宋" panose="02010600040101010101" charset="-122"/>
                <a:sym typeface="+mn-ea"/>
              </a:rPr>
              <a:t>到来</a:t>
            </a:r>
            <a:r>
              <a:rPr lang="zh-CN" altLang="en-US" sz="4000" b="1" dirty="0">
                <a:solidFill>
                  <a:schemeClr val="tx1"/>
                </a:solidFill>
                <a:latin typeface="华文中宋" panose="02010600040101010101" charset="-122"/>
                <a:ea typeface="华文中宋" panose="02010600040101010101" charset="-122"/>
              </a:rPr>
              <a:t>的必然性</a:t>
            </a:r>
          </a:p>
        </p:txBody>
      </p:sp>
      <p:sp>
        <p:nvSpPr>
          <p:cNvPr id="7171" name="内容占位符 7170"/>
          <p:cNvSpPr>
            <a:spLocks noGrp="1" noRot="1"/>
          </p:cNvSpPr>
          <p:nvPr>
            <p:ph idx="1"/>
          </p:nvPr>
        </p:nvSpPr>
        <p:spPr>
          <a:xfrm>
            <a:off x="577215" y="1595755"/>
            <a:ext cx="4445635" cy="4288790"/>
          </a:xfrm>
        </p:spPr>
        <p:txBody>
          <a:bodyPr>
            <a:noAutofit/>
          </a:bodyPr>
          <a:lstStyle/>
          <a:p>
            <a:r>
              <a:rPr lang="zh-CN" altLang="en-US" sz="2000" b="1" dirty="0">
                <a:solidFill>
                  <a:srgbClr val="FF3300"/>
                </a:solidFill>
                <a:latin typeface="宋体" panose="02010600030101010101" pitchFamily="2" charset="-122"/>
                <a:ea typeface="宋体" panose="02010600030101010101" pitchFamily="2" charset="-122"/>
              </a:rPr>
              <a:t>硬件成本的降低</a:t>
            </a:r>
          </a:p>
          <a:p>
            <a:r>
              <a:rPr lang="zh-CN" altLang="en-US" sz="2000" dirty="0">
                <a:solidFill>
                  <a:srgbClr val="000000"/>
                </a:solidFill>
                <a:latin typeface="宋体" panose="02010600030101010101" pitchFamily="2" charset="-122"/>
                <a:ea typeface="宋体" panose="02010600030101010101" pitchFamily="2" charset="-122"/>
              </a:rPr>
              <a:t>网络带宽的提升</a:t>
            </a:r>
          </a:p>
          <a:p>
            <a:r>
              <a:rPr lang="zh-CN" altLang="en-US" sz="2000" dirty="0">
                <a:solidFill>
                  <a:srgbClr val="000000"/>
                </a:solidFill>
                <a:latin typeface="宋体" panose="02010600030101010101" pitchFamily="2" charset="-122"/>
                <a:ea typeface="宋体" panose="02010600030101010101" pitchFamily="2" charset="-122"/>
              </a:rPr>
              <a:t>云计算的兴起</a:t>
            </a:r>
          </a:p>
          <a:p>
            <a:r>
              <a:rPr lang="zh-CN" altLang="en-US" sz="2000" dirty="0">
                <a:solidFill>
                  <a:srgbClr val="000000"/>
                </a:solidFill>
                <a:latin typeface="宋体" panose="02010600030101010101" pitchFamily="2" charset="-122"/>
                <a:ea typeface="宋体" panose="02010600030101010101" pitchFamily="2" charset="-122"/>
              </a:rPr>
              <a:t>网络技术的发展</a:t>
            </a:r>
          </a:p>
          <a:p>
            <a:r>
              <a:rPr lang="zh-CN" altLang="en-US" sz="2000" dirty="0">
                <a:solidFill>
                  <a:srgbClr val="000000"/>
                </a:solidFill>
                <a:latin typeface="宋体" panose="02010600030101010101" pitchFamily="2" charset="-122"/>
                <a:ea typeface="宋体" panose="02010600030101010101" pitchFamily="2" charset="-122"/>
              </a:rPr>
              <a:t>智能终端的普及</a:t>
            </a:r>
          </a:p>
          <a:p>
            <a:r>
              <a:rPr lang="zh-CN" altLang="en-US" sz="2000" dirty="0">
                <a:solidFill>
                  <a:srgbClr val="000000"/>
                </a:solidFill>
                <a:latin typeface="宋体" panose="02010600030101010101" pitchFamily="2" charset="-122"/>
                <a:ea typeface="宋体" panose="02010600030101010101" pitchFamily="2" charset="-122"/>
              </a:rPr>
              <a:t>电子商务、社交网络、电子地图等的全面应用</a:t>
            </a:r>
          </a:p>
          <a:p>
            <a:r>
              <a:rPr lang="zh-CN" altLang="en-US" sz="2000" dirty="0">
                <a:solidFill>
                  <a:srgbClr val="000000"/>
                </a:solidFill>
                <a:latin typeface="宋体" panose="02010600030101010101" pitchFamily="2" charset="-122"/>
                <a:ea typeface="宋体" panose="02010600030101010101" pitchFamily="2" charset="-122"/>
              </a:rPr>
              <a:t>物联网的发展</a:t>
            </a:r>
          </a:p>
        </p:txBody>
      </p:sp>
      <p:pic>
        <p:nvPicPr>
          <p:cNvPr id="7174" name="图片 7173"/>
          <p:cNvPicPr>
            <a:picLocks noChangeAspect="1"/>
          </p:cNvPicPr>
          <p:nvPr/>
        </p:nvPicPr>
        <p:blipFill>
          <a:blip r:embed="rId3"/>
          <a:stretch>
            <a:fillRect/>
          </a:stretch>
        </p:blipFill>
        <p:spPr>
          <a:xfrm>
            <a:off x="5243195" y="1537970"/>
            <a:ext cx="6552565" cy="4404360"/>
          </a:xfrm>
          <a:prstGeom prst="rect">
            <a:avLst/>
          </a:prstGeom>
          <a:noFill/>
          <a:ln w="9525">
            <a:noFill/>
          </a:ln>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唯一不变的就是改变</a:t>
            </a:r>
          </a:p>
        </p:txBody>
      </p:sp>
      <p:sp>
        <p:nvSpPr>
          <p:cNvPr id="41986" name="文本框 41985"/>
          <p:cNvSpPr txBox="1"/>
          <p:nvPr/>
        </p:nvSpPr>
        <p:spPr>
          <a:xfrm>
            <a:off x="1811338" y="1863090"/>
            <a:ext cx="8569325" cy="3505200"/>
          </a:xfrm>
          <a:prstGeom prst="rect">
            <a:avLst/>
          </a:prstGeom>
          <a:noFill/>
          <a:ln w="9525">
            <a:noFill/>
          </a:ln>
        </p:spPr>
        <p:txBody>
          <a:bodyPr wrap="square">
            <a:spAutoFit/>
          </a:bodyPr>
          <a:lstStyle/>
          <a:p>
            <a:pPr marL="0" lvl="0" indent="0" algn="l" eaLnBrk="1" latinLnBrk="0" hangingPunct="1"/>
            <a:r>
              <a:rPr lang="zh-CN" altLang="en-US" sz="3200" i="0" u="none" dirty="0">
                <a:solidFill>
                  <a:srgbClr val="2F2F2F"/>
                </a:solidFill>
                <a:latin typeface="方正康体简体" charset="-122"/>
                <a:ea typeface="方正康体简体" charset="-122"/>
                <a:sym typeface="Helvetica" charset="0"/>
              </a:rPr>
              <a:t>    人类历史中的许多灾难都源于这样一个事实，即社会的变化总是远远落后于技术的变化。这是不难理解的，因为人们十分自然地欢迎和采纳那些能提高生产率和生活水平的新技术，却拒绝接受新技术所带来的社会变化——</a:t>
            </a:r>
            <a:r>
              <a:rPr lang="zh-CN" altLang="en-US" sz="3200" i="0" u="none" dirty="0">
                <a:solidFill>
                  <a:srgbClr val="2F2F2F"/>
                </a:solidFill>
                <a:latin typeface="方正康体简体" charset="-122"/>
                <a:ea typeface="方正康体简体" charset="-122"/>
                <a:sym typeface="宋体" panose="02010600030101010101" pitchFamily="2" charset="-122"/>
              </a:rPr>
              <a:t>因为采纳新思想、新制度和新做法总是令人不快的。</a:t>
            </a:r>
            <a:r>
              <a:rPr lang="zh-CN" altLang="en-US" sz="3200" i="0" u="none" dirty="0">
                <a:solidFill>
                  <a:srgbClr val="2F2F2F"/>
                </a:solidFill>
                <a:latin typeface="方正康体简体" charset="-122"/>
                <a:ea typeface="方正康体简体" charset="-122"/>
                <a:sym typeface="Helvetica" charset="0"/>
              </a:rPr>
              <a:t> </a:t>
            </a:r>
          </a:p>
          <a:p>
            <a:pPr marL="0" lvl="0" indent="0" algn="l" eaLnBrk="1" latinLnBrk="0" hangingPunct="1"/>
            <a:r>
              <a:rPr lang="zh-CN" altLang="en-US" sz="3200" i="0" u="none" dirty="0">
                <a:solidFill>
                  <a:srgbClr val="2F2F2F"/>
                </a:solidFill>
                <a:latin typeface="方正康体简体" charset="-122"/>
                <a:ea typeface="方正康体简体" charset="-122"/>
                <a:sym typeface="Helvetica" charset="0"/>
              </a:rPr>
              <a:t>           ——</a:t>
            </a:r>
            <a:r>
              <a:rPr lang="zh-CN" altLang="en-US" sz="3200" i="0" u="none" dirty="0">
                <a:solidFill>
                  <a:srgbClr val="2F2F2F"/>
                </a:solidFill>
                <a:latin typeface="方正康体简体" charset="-122"/>
                <a:ea typeface="方正康体简体" charset="-122"/>
                <a:sym typeface="宋体" panose="02010600030101010101" pitchFamily="2" charset="-122"/>
              </a:rPr>
              <a:t>斯塔夫里阿诺斯《世界通史》</a:t>
            </a:r>
            <a:endParaRPr lang="zh-CN" altLang="en-US" sz="3200" i="0" dirty="0">
              <a:latin typeface="方正康体简体" charset="-122"/>
              <a:ea typeface="方正康体简体" charset="-122"/>
            </a:endParaRPr>
          </a:p>
        </p:txBody>
      </p:sp>
    </p:spTree>
    <p:custDataLst>
      <p:tags r:id="rId1"/>
    </p:custDataLst>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p:cNvSpPr>
          <p:nvPr>
            <p:ph type="title"/>
          </p:nvPr>
        </p:nvSpPr>
        <p:spPr>
          <a:xfrm>
            <a:off x="2230755" y="173355"/>
            <a:ext cx="7696200" cy="576263"/>
          </a:xfrm>
        </p:spPr>
        <p:txBody>
          <a:bodyPr vert="horz" wrap="square" lIns="91341" tIns="45665" rIns="91341" bIns="45665" anchor="b">
            <a:normAutofit fontScale="90000"/>
          </a:bodyPr>
          <a:lstStyle/>
          <a:p>
            <a:pPr algn="ctr" eaLnBrk="1" hangingPunct="1"/>
            <a:r>
              <a:rPr lang="zh-CN" altLang="en-US" dirty="0"/>
              <a:t>大数据时代的机遇和挑战</a:t>
            </a:r>
          </a:p>
        </p:txBody>
      </p:sp>
      <p:grpSp>
        <p:nvGrpSpPr>
          <p:cNvPr id="31751" name="组合 31750"/>
          <p:cNvGrpSpPr/>
          <p:nvPr/>
        </p:nvGrpSpPr>
        <p:grpSpPr>
          <a:xfrm>
            <a:off x="2693988" y="1700213"/>
            <a:ext cx="5562600" cy="1306512"/>
            <a:chOff x="0" y="0"/>
            <a:chExt cx="3504" cy="823"/>
          </a:xfrm>
        </p:grpSpPr>
        <p:sp>
          <p:nvSpPr>
            <p:cNvPr id="31752" name="圆角矩形 31751"/>
            <p:cNvSpPr/>
            <p:nvPr/>
          </p:nvSpPr>
          <p:spPr>
            <a:xfrm>
              <a:off x="0" y="0"/>
              <a:ext cx="3504" cy="823"/>
            </a:xfrm>
            <a:prstGeom prst="roundRect">
              <a:avLst>
                <a:gd name="adj" fmla="val 10889"/>
              </a:avLst>
            </a:prstGeom>
            <a:gradFill rotWithShape="1">
              <a:gsLst>
                <a:gs pos="0">
                  <a:srgbClr val="DDDDDD">
                    <a:gamma/>
                    <a:tint val="51373"/>
                    <a:invGamma/>
                  </a:srgbClr>
                </a:gs>
                <a:gs pos="100000">
                  <a:srgbClr val="DDDDDD"/>
                </a:gs>
              </a:gsLst>
              <a:lin ang="2700000" scaled="1"/>
              <a:tileRect/>
            </a:gradFill>
            <a:ln w="38100" cap="flat" cmpd="sng">
              <a:solidFill>
                <a:srgbClr val="FFFFFF"/>
              </a:solidFill>
              <a:prstDash val="solid"/>
              <a:headEnd type="none" w="med" len="med"/>
              <a:tailEnd type="none" w="med" len="med"/>
            </a:ln>
            <a:effectLst>
              <a:outerShdw dist="135003" dir="2928844" algn="ctr" rotWithShape="0">
                <a:srgbClr val="000000">
                  <a:alpha val="50000"/>
                </a:srgbClr>
              </a:outerShdw>
            </a:effectLst>
          </p:spPr>
          <p:txBody>
            <a:bodyPr/>
            <a:lstStyle/>
            <a:p>
              <a:endParaRPr lang="zh-CN" altLang="en-US"/>
            </a:p>
          </p:txBody>
        </p:sp>
        <p:sp>
          <p:nvSpPr>
            <p:cNvPr id="31753" name="圆角矩形 31752"/>
            <p:cNvSpPr/>
            <p:nvPr/>
          </p:nvSpPr>
          <p:spPr>
            <a:xfrm>
              <a:off x="77" y="76"/>
              <a:ext cx="675" cy="673"/>
            </a:xfrm>
            <a:prstGeom prst="roundRect">
              <a:avLst>
                <a:gd name="adj" fmla="val 11921"/>
              </a:avLst>
            </a:prstGeom>
            <a:gradFill rotWithShape="1">
              <a:gsLst>
                <a:gs pos="0">
                  <a:srgbClr val="0066CC"/>
                </a:gs>
                <a:gs pos="100000">
                  <a:srgbClr val="0066CC">
                    <a:gamma/>
                    <a:shade val="69804"/>
                    <a:invGamma/>
                  </a:srgbClr>
                </a:gs>
              </a:gsLst>
              <a:lin ang="5400000" scaled="1"/>
              <a:tileRect/>
            </a:gradFill>
            <a:ln w="38100" cap="flat" cmpd="sng">
              <a:solidFill>
                <a:schemeClr val="tx1"/>
              </a:solidFill>
              <a:prstDash val="solid"/>
              <a:headEnd type="none" w="med" len="med"/>
              <a:tailEnd type="none" w="med" len="med"/>
            </a:ln>
          </p:spPr>
          <p:txBody>
            <a:bodyPr/>
            <a:lstStyle/>
            <a:p>
              <a:endParaRPr lang="zh-CN" altLang="en-US"/>
            </a:p>
          </p:txBody>
        </p:sp>
        <p:sp>
          <p:nvSpPr>
            <p:cNvPr id="31754" name="未知"/>
            <p:cNvSpPr/>
            <p:nvPr/>
          </p:nvSpPr>
          <p:spPr>
            <a:xfrm>
              <a:off x="119" y="119"/>
              <a:ext cx="337" cy="337"/>
            </a:xfrm>
            <a:custGeom>
              <a:avLst/>
              <a:gdLst/>
              <a:ahLst/>
              <a:cxnLst/>
              <a:rect l="0" t="0" r="0" b="0"/>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0066CC">
                    <a:gamma/>
                    <a:tint val="54510"/>
                    <a:invGamma/>
                    <a:alpha val="100000"/>
                  </a:srgbClr>
                </a:gs>
                <a:gs pos="50000">
                  <a:srgbClr val="0066CC">
                    <a:alpha val="0"/>
                  </a:srgbClr>
                </a:gs>
                <a:gs pos="100000">
                  <a:srgbClr val="0066CC">
                    <a:gamma/>
                    <a:tint val="54510"/>
                    <a:invGamma/>
                    <a:alpha val="100000"/>
                  </a:srgbClr>
                </a:gs>
              </a:gsLst>
              <a:lin ang="2700000" scaled="1"/>
              <a:tileRect/>
            </a:gradFill>
            <a:ln w="9525">
              <a:noFill/>
            </a:ln>
          </p:spPr>
          <p:txBody>
            <a:bodyPr/>
            <a:lstStyle/>
            <a:p>
              <a:endParaRPr lang="zh-CN" altLang="en-US"/>
            </a:p>
          </p:txBody>
        </p:sp>
        <p:sp>
          <p:nvSpPr>
            <p:cNvPr id="31755" name="文本框 31754"/>
            <p:cNvSpPr txBox="1"/>
            <p:nvPr/>
          </p:nvSpPr>
          <p:spPr>
            <a:xfrm>
              <a:off x="124" y="247"/>
              <a:ext cx="563" cy="326"/>
            </a:xfrm>
            <a:prstGeom prst="rect">
              <a:avLst/>
            </a:prstGeom>
            <a:noFill/>
            <a:ln w="9525">
              <a:noFill/>
            </a:ln>
          </p:spPr>
          <p:txBody>
            <a:bodyPr wrap="none" anchor="t">
              <a:spAutoFit/>
            </a:bodyPr>
            <a:lstStyle/>
            <a:p>
              <a:pPr lvl="0" algn="ctr"/>
              <a:r>
                <a:rPr lang="zh-CN" altLang="en-US" sz="2800" dirty="0">
                  <a:solidFill>
                    <a:srgbClr val="FFFFFF"/>
                  </a:solidFill>
                  <a:effectLst>
                    <a:outerShdw blurRad="38100" dist="38100" dir="2700000">
                      <a:srgbClr val="C0C0C0"/>
                    </a:outerShdw>
                  </a:effectLst>
                  <a:latin typeface="Arial" panose="020B0604020202020204" pitchFamily="34" charset="0"/>
                  <a:ea typeface="宋体" panose="02010600030101010101" pitchFamily="2" charset="-122"/>
                </a:rPr>
                <a:t>机遇</a:t>
              </a:r>
            </a:p>
          </p:txBody>
        </p:sp>
        <p:sp>
          <p:nvSpPr>
            <p:cNvPr id="31756" name="文本框 31755"/>
            <p:cNvSpPr txBox="1"/>
            <p:nvPr/>
          </p:nvSpPr>
          <p:spPr>
            <a:xfrm>
              <a:off x="844" y="127"/>
              <a:ext cx="2576" cy="679"/>
            </a:xfrm>
            <a:prstGeom prst="rect">
              <a:avLst/>
            </a:prstGeom>
            <a:noFill/>
            <a:ln w="9525">
              <a:noFill/>
            </a:ln>
          </p:spPr>
          <p:txBody>
            <a:bodyPr>
              <a:spAutoFit/>
            </a:bodyPr>
            <a:lstStyle/>
            <a:p>
              <a:pPr lvl="0">
                <a:lnSpc>
                  <a:spcPct val="120000"/>
                </a:lnSpc>
                <a:buChar char="•"/>
              </a:pPr>
              <a:r>
                <a:rPr lang="zh-CN" altLang="en-US" b="1" dirty="0">
                  <a:solidFill>
                    <a:srgbClr val="000000"/>
                  </a:solidFill>
                  <a:latin typeface="Arial" panose="020B0604020202020204" pitchFamily="34" charset="0"/>
                  <a:ea typeface="宋体" panose="02010600030101010101" pitchFamily="2" charset="-122"/>
                </a:rPr>
                <a:t>大数据技术促进国家和社会发展</a:t>
              </a:r>
            </a:p>
            <a:p>
              <a:pPr lvl="0">
                <a:lnSpc>
                  <a:spcPct val="120000"/>
                </a:lnSpc>
                <a:buChar char="•"/>
              </a:pPr>
              <a:r>
                <a:rPr lang="zh-CN" altLang="en-US" b="1" dirty="0">
                  <a:solidFill>
                    <a:srgbClr val="000000"/>
                  </a:solidFill>
                  <a:latin typeface="Arial" panose="020B0604020202020204" pitchFamily="34" charset="0"/>
                  <a:ea typeface="宋体" panose="02010600030101010101" pitchFamily="2" charset="-122"/>
                </a:rPr>
                <a:t>大数据蓝海成为企业竞争的新焦点</a:t>
              </a:r>
            </a:p>
            <a:p>
              <a:pPr lvl="0">
                <a:lnSpc>
                  <a:spcPct val="120000"/>
                </a:lnSpc>
                <a:buChar char="•"/>
              </a:pPr>
              <a:r>
                <a:rPr lang="zh-CN" altLang="en-US" b="1" dirty="0">
                  <a:solidFill>
                    <a:srgbClr val="000000"/>
                  </a:solidFill>
                  <a:latin typeface="Arial" panose="020B0604020202020204" pitchFamily="34" charset="0"/>
                  <a:ea typeface="宋体" panose="02010600030101010101" pitchFamily="2" charset="-122"/>
                </a:rPr>
                <a:t>大数据时代呼唤创新型人才</a:t>
              </a:r>
              <a:endParaRPr lang="zh-CN" altLang="en-US" sz="1600" dirty="0">
                <a:solidFill>
                  <a:srgbClr val="000000"/>
                </a:solidFill>
                <a:latin typeface="Arial" panose="020B0604020202020204" pitchFamily="34" charset="0"/>
                <a:ea typeface="宋体" panose="02010600030101010101" pitchFamily="2" charset="-122"/>
              </a:endParaRPr>
            </a:p>
          </p:txBody>
        </p:sp>
      </p:grpSp>
      <p:grpSp>
        <p:nvGrpSpPr>
          <p:cNvPr id="31757" name="组合 31756"/>
          <p:cNvGrpSpPr/>
          <p:nvPr/>
        </p:nvGrpSpPr>
        <p:grpSpPr>
          <a:xfrm>
            <a:off x="2622868" y="4367530"/>
            <a:ext cx="5562600" cy="1306513"/>
            <a:chOff x="0" y="0"/>
            <a:chExt cx="3504" cy="823"/>
          </a:xfrm>
        </p:grpSpPr>
        <p:sp>
          <p:nvSpPr>
            <p:cNvPr id="31758" name="圆角矩形 31757"/>
            <p:cNvSpPr/>
            <p:nvPr/>
          </p:nvSpPr>
          <p:spPr>
            <a:xfrm>
              <a:off x="0" y="0"/>
              <a:ext cx="3504" cy="823"/>
            </a:xfrm>
            <a:prstGeom prst="roundRect">
              <a:avLst>
                <a:gd name="adj" fmla="val 10889"/>
              </a:avLst>
            </a:prstGeom>
            <a:gradFill rotWithShape="1">
              <a:gsLst>
                <a:gs pos="0">
                  <a:srgbClr val="DDDDDD">
                    <a:gamma/>
                    <a:tint val="51373"/>
                    <a:invGamma/>
                  </a:srgbClr>
                </a:gs>
                <a:gs pos="100000">
                  <a:srgbClr val="DDDDDD"/>
                </a:gs>
              </a:gsLst>
              <a:lin ang="2700000" scaled="1"/>
              <a:tileRect/>
            </a:gradFill>
            <a:ln w="38100" cap="flat" cmpd="sng">
              <a:solidFill>
                <a:srgbClr val="FFFFFF"/>
              </a:solidFill>
              <a:prstDash val="solid"/>
              <a:headEnd type="none" w="med" len="med"/>
              <a:tailEnd type="none" w="med" len="med"/>
            </a:ln>
            <a:effectLst>
              <a:outerShdw dist="135003" dir="2928844" algn="ctr" rotWithShape="0">
                <a:srgbClr val="000000">
                  <a:alpha val="50000"/>
                </a:srgbClr>
              </a:outerShdw>
            </a:effectLst>
          </p:spPr>
          <p:txBody>
            <a:bodyPr/>
            <a:lstStyle/>
            <a:p>
              <a:endParaRPr lang="zh-CN" altLang="en-US"/>
            </a:p>
          </p:txBody>
        </p:sp>
        <p:sp>
          <p:nvSpPr>
            <p:cNvPr id="31759" name="圆角矩形 31758"/>
            <p:cNvSpPr/>
            <p:nvPr/>
          </p:nvSpPr>
          <p:spPr>
            <a:xfrm>
              <a:off x="77" y="76"/>
              <a:ext cx="675" cy="673"/>
            </a:xfrm>
            <a:prstGeom prst="roundRect">
              <a:avLst>
                <a:gd name="adj" fmla="val 11921"/>
              </a:avLst>
            </a:prstGeom>
            <a:gradFill rotWithShape="1">
              <a:gsLst>
                <a:gs pos="0">
                  <a:srgbClr val="009999"/>
                </a:gs>
                <a:gs pos="100000">
                  <a:srgbClr val="009999">
                    <a:gamma/>
                    <a:shade val="69804"/>
                    <a:invGamma/>
                  </a:srgbClr>
                </a:gs>
              </a:gsLst>
              <a:lin ang="5400000" scaled="1"/>
              <a:tileRect/>
            </a:gradFill>
            <a:ln w="38100" cap="flat" cmpd="sng">
              <a:solidFill>
                <a:schemeClr val="tx1"/>
              </a:solidFill>
              <a:prstDash val="solid"/>
              <a:headEnd type="none" w="med" len="med"/>
              <a:tailEnd type="none" w="med" len="med"/>
            </a:ln>
          </p:spPr>
          <p:txBody>
            <a:bodyPr/>
            <a:lstStyle/>
            <a:p>
              <a:endParaRPr lang="zh-CN" altLang="en-US"/>
            </a:p>
          </p:txBody>
        </p:sp>
        <p:sp>
          <p:nvSpPr>
            <p:cNvPr id="31760" name="未知"/>
            <p:cNvSpPr/>
            <p:nvPr/>
          </p:nvSpPr>
          <p:spPr>
            <a:xfrm>
              <a:off x="119" y="119"/>
              <a:ext cx="337" cy="337"/>
            </a:xfrm>
            <a:custGeom>
              <a:avLst/>
              <a:gdLst/>
              <a:ahLst/>
              <a:cxnLst/>
              <a:rect l="0" t="0" r="0" b="0"/>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adFill rotWithShape="1">
              <a:gsLst>
                <a:gs pos="0">
                  <a:srgbClr val="009999">
                    <a:gamma/>
                    <a:tint val="42353"/>
                    <a:invGamma/>
                    <a:alpha val="100000"/>
                  </a:srgbClr>
                </a:gs>
                <a:gs pos="100000">
                  <a:srgbClr val="009999">
                    <a:alpha val="0"/>
                  </a:srgbClr>
                </a:gs>
              </a:gsLst>
              <a:lin ang="2700000" scaled="1"/>
              <a:tileRect/>
            </a:gradFill>
            <a:ln w="9525">
              <a:noFill/>
            </a:ln>
          </p:spPr>
          <p:txBody>
            <a:bodyPr/>
            <a:lstStyle/>
            <a:p>
              <a:endParaRPr lang="zh-CN" altLang="en-US"/>
            </a:p>
          </p:txBody>
        </p:sp>
        <p:sp>
          <p:nvSpPr>
            <p:cNvPr id="31761" name="文本框 31760"/>
            <p:cNvSpPr txBox="1"/>
            <p:nvPr/>
          </p:nvSpPr>
          <p:spPr>
            <a:xfrm>
              <a:off x="125" y="248"/>
              <a:ext cx="563" cy="326"/>
            </a:xfrm>
            <a:prstGeom prst="rect">
              <a:avLst/>
            </a:prstGeom>
            <a:noFill/>
            <a:ln w="9525">
              <a:noFill/>
            </a:ln>
          </p:spPr>
          <p:txBody>
            <a:bodyPr wrap="none" anchor="t">
              <a:spAutoFit/>
            </a:bodyPr>
            <a:lstStyle/>
            <a:p>
              <a:pPr lvl="0" algn="ctr"/>
              <a:r>
                <a:rPr lang="zh-CN" altLang="en-US" sz="2800" dirty="0">
                  <a:solidFill>
                    <a:srgbClr val="FFFFFF"/>
                  </a:solidFill>
                  <a:effectLst>
                    <a:outerShdw blurRad="38100" dist="38100" dir="2700000">
                      <a:srgbClr val="C0C0C0"/>
                    </a:outerShdw>
                  </a:effectLst>
                  <a:latin typeface="Arial" panose="020B0604020202020204" pitchFamily="34" charset="0"/>
                  <a:ea typeface="宋体" panose="02010600030101010101" pitchFamily="2" charset="-122"/>
                </a:rPr>
                <a:t>挑战</a:t>
              </a:r>
            </a:p>
          </p:txBody>
        </p:sp>
        <p:sp>
          <p:nvSpPr>
            <p:cNvPr id="31762" name="文本框 31761"/>
            <p:cNvSpPr txBox="1"/>
            <p:nvPr/>
          </p:nvSpPr>
          <p:spPr>
            <a:xfrm>
              <a:off x="844" y="112"/>
              <a:ext cx="2576" cy="576"/>
            </a:xfrm>
            <a:prstGeom prst="rect">
              <a:avLst/>
            </a:prstGeom>
            <a:noFill/>
            <a:ln w="9525">
              <a:noFill/>
            </a:ln>
          </p:spPr>
          <p:txBody>
            <a:bodyPr>
              <a:spAutoFit/>
            </a:bodyPr>
            <a:lstStyle/>
            <a:p>
              <a:pPr lvl="0">
                <a:lnSpc>
                  <a:spcPct val="150000"/>
                </a:lnSpc>
                <a:buChar char="•"/>
              </a:pPr>
              <a:r>
                <a:rPr lang="zh-CN" altLang="en-US" b="1" dirty="0">
                  <a:solidFill>
                    <a:srgbClr val="000000"/>
                  </a:solidFill>
                  <a:latin typeface="Arial" panose="020B0604020202020204" pitchFamily="34" charset="0"/>
                  <a:ea typeface="宋体" panose="02010600030101010101" pitchFamily="2" charset="-122"/>
                </a:rPr>
                <a:t>大数据技术的运用仍有困难</a:t>
              </a:r>
            </a:p>
            <a:p>
              <a:pPr lvl="0">
                <a:lnSpc>
                  <a:spcPct val="150000"/>
                </a:lnSpc>
                <a:buChar char="•"/>
              </a:pPr>
              <a:r>
                <a:rPr lang="zh-CN" altLang="en-US" b="1" dirty="0">
                  <a:solidFill>
                    <a:srgbClr val="000000"/>
                  </a:solidFill>
                  <a:latin typeface="Arial" panose="020B0604020202020204" pitchFamily="34" charset="0"/>
                  <a:ea typeface="宋体" panose="02010600030101010101" pitchFamily="2" charset="-122"/>
                </a:rPr>
                <a:t>大数据给信息安全带来新挑战</a:t>
              </a:r>
            </a:p>
          </p:txBody>
        </p:sp>
      </p:grpSp>
      <p:pic>
        <p:nvPicPr>
          <p:cNvPr id="31770" name="图片 31769"/>
          <p:cNvPicPr>
            <a:picLocks noChangeAspect="1"/>
          </p:cNvPicPr>
          <p:nvPr/>
        </p:nvPicPr>
        <p:blipFill>
          <a:blip r:embed="rId3"/>
          <a:stretch>
            <a:fillRect/>
          </a:stretch>
        </p:blipFill>
        <p:spPr>
          <a:xfrm>
            <a:off x="8761730" y="4345305"/>
            <a:ext cx="1727200" cy="1544638"/>
          </a:xfrm>
          <a:prstGeom prst="rect">
            <a:avLst/>
          </a:prstGeom>
          <a:noFill/>
          <a:ln w="9525">
            <a:noFill/>
          </a:ln>
        </p:spPr>
      </p:pic>
      <p:pic>
        <p:nvPicPr>
          <p:cNvPr id="31771" name="图片 31770"/>
          <p:cNvPicPr>
            <a:picLocks noChangeAspect="1"/>
          </p:cNvPicPr>
          <p:nvPr/>
        </p:nvPicPr>
        <p:blipFill>
          <a:blip r:embed="rId4"/>
          <a:stretch>
            <a:fillRect/>
          </a:stretch>
        </p:blipFill>
        <p:spPr>
          <a:xfrm>
            <a:off x="8616950" y="1773238"/>
            <a:ext cx="1871663" cy="1352550"/>
          </a:xfrm>
          <a:prstGeom prst="rect">
            <a:avLst/>
          </a:prstGeom>
          <a:noFill/>
          <a:ln w="9525">
            <a:noFill/>
          </a:ln>
        </p:spPr>
      </p:pic>
    </p:spTree>
    <p:custDataLst>
      <p:tags r:id="rId1"/>
    </p:custDataLst>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75" name="图片 70674" descr="啊"/>
          <p:cNvPicPr>
            <a:picLocks noChangeAspect="1"/>
          </p:cNvPicPr>
          <p:nvPr/>
        </p:nvPicPr>
        <p:blipFill>
          <a:blip r:embed="rId3"/>
          <a:stretch>
            <a:fillRect/>
          </a:stretch>
        </p:blipFill>
        <p:spPr>
          <a:xfrm>
            <a:off x="3540125" y="3188653"/>
            <a:ext cx="5111750" cy="3038475"/>
          </a:xfrm>
          <a:prstGeom prst="rect">
            <a:avLst/>
          </a:prstGeom>
          <a:noFill/>
          <a:ln w="9525">
            <a:noFill/>
          </a:ln>
        </p:spPr>
      </p:pic>
      <p:sp>
        <p:nvSpPr>
          <p:cNvPr id="7" name="灯片编号占位符 5"/>
          <p:cNvSpPr txBox="1">
            <a:spLocks noGrp="1"/>
          </p:cNvSpPr>
          <p:nvPr/>
        </p:nvSpPr>
        <p:spPr bwMode="auto">
          <a:xfrm>
            <a:off x="8382000" y="6400800"/>
            <a:ext cx="1600200" cy="457200"/>
          </a:xfrm>
          <a:prstGeom prst="rect">
            <a:avLst/>
          </a:prstGeom>
          <a:noFill/>
          <a:ln>
            <a:miter lim="800000"/>
          </a:ln>
        </p:spPr>
        <p:txBody>
          <a:bodyPr vert="horz" wrap="square" lIns="91341" tIns="45665" rIns="91341" bIns="45665" numCol="1" anchor="t" anchorCtr="0" compatLnSpc="1"/>
          <a:lstStyle/>
          <a:p>
            <a:pPr lvl="0" algn="ctr" defTabSz="916305" eaLnBrk="1" hangingPunct="1"/>
            <a:fld id="{9A0DB2DC-4C9A-4742-B13C-FB6460FD3503}" type="slidenum">
              <a:rPr lang="en-US" altLang="zh-CN" sz="1400" dirty="0">
                <a:latin typeface="Arial" panose="020B0604020202020204" pitchFamily="34" charset="0"/>
                <a:ea typeface="宋体" panose="02010600030101010101" pitchFamily="2" charset="-122"/>
              </a:rPr>
              <a:t>102</a:t>
            </a:fld>
            <a:endParaRPr lang="en-US" altLang="zh-CN" sz="1400" dirty="0">
              <a:latin typeface="Arial" panose="020B0604020202020204" pitchFamily="34" charset="0"/>
              <a:ea typeface="宋体" panose="02010600030101010101" pitchFamily="2" charset="-122"/>
            </a:endParaRPr>
          </a:p>
        </p:txBody>
      </p:sp>
      <p:sp>
        <p:nvSpPr>
          <p:cNvPr id="70659" name="Rectangle 2"/>
          <p:cNvSpPr>
            <a:spLocks noGrp="1"/>
          </p:cNvSpPr>
          <p:nvPr>
            <p:ph type="title"/>
          </p:nvPr>
        </p:nvSpPr>
        <p:spPr>
          <a:xfrm>
            <a:off x="2139950" y="51435"/>
            <a:ext cx="7696200" cy="576263"/>
          </a:xfrm>
        </p:spPr>
        <p:txBody>
          <a:bodyPr vert="horz" wrap="square" lIns="91341" tIns="45665" rIns="91341" bIns="45665" anchor="b">
            <a:normAutofit fontScale="90000"/>
          </a:bodyPr>
          <a:lstStyle/>
          <a:p>
            <a:pPr lvl="0" algn="ctr" eaLnBrk="1" hangingPunct="1"/>
            <a:r>
              <a:rPr lang="zh-CN" altLang="en-US" dirty="0"/>
              <a:t>大数据时代的机遇和挑战</a:t>
            </a:r>
          </a:p>
        </p:txBody>
      </p:sp>
      <p:sp>
        <p:nvSpPr>
          <p:cNvPr id="70673" name="文本框 70672"/>
          <p:cNvSpPr txBox="1"/>
          <p:nvPr/>
        </p:nvSpPr>
        <p:spPr>
          <a:xfrm>
            <a:off x="3707765" y="872490"/>
            <a:ext cx="4775200" cy="396240"/>
          </a:xfrm>
          <a:prstGeom prst="rect">
            <a:avLst/>
          </a:prstGeom>
          <a:noFill/>
          <a:ln w="9525">
            <a:noFill/>
          </a:ln>
        </p:spPr>
        <p:txBody>
          <a:bodyPr wrap="none" anchor="t">
            <a:spAutoFit/>
          </a:bodyPr>
          <a:lstStyle/>
          <a:p>
            <a:pPr lvl="0"/>
            <a:r>
              <a:rPr lang="zh-CN" altLang="en-US" sz="2000" b="1" dirty="0">
                <a:solidFill>
                  <a:srgbClr val="FF0066"/>
                </a:solidFill>
                <a:latin typeface="Times New Roman" panose="02020603050405020304" charset="0"/>
                <a:ea typeface="宋体" panose="02010600030101010101" pitchFamily="2" charset="-122"/>
              </a:rPr>
              <a:t>机遇</a:t>
            </a:r>
            <a:r>
              <a:rPr lang="en-US" altLang="zh-CN" sz="2000" b="1">
                <a:solidFill>
                  <a:srgbClr val="FF0066"/>
                </a:solidFill>
                <a:latin typeface="Times New Roman" panose="02020603050405020304" charset="0"/>
                <a:ea typeface="宋体" panose="02010600030101010101" pitchFamily="2" charset="-122"/>
              </a:rPr>
              <a:t>——</a:t>
            </a:r>
            <a:r>
              <a:rPr lang="zh-CN" altLang="en-US" sz="2000" b="1" dirty="0">
                <a:solidFill>
                  <a:srgbClr val="FF0066"/>
                </a:solidFill>
                <a:latin typeface="Times New Roman" panose="02020603050405020304" charset="0"/>
                <a:ea typeface="宋体" panose="02010600030101010101" pitchFamily="2" charset="-122"/>
              </a:rPr>
              <a:t>大数据技术促进国家和社会发展</a:t>
            </a:r>
          </a:p>
        </p:txBody>
      </p:sp>
      <p:sp>
        <p:nvSpPr>
          <p:cNvPr id="70674" name="矩形 70673"/>
          <p:cNvSpPr/>
          <p:nvPr/>
        </p:nvSpPr>
        <p:spPr>
          <a:xfrm>
            <a:off x="2217420" y="1268730"/>
            <a:ext cx="7756525" cy="1920240"/>
          </a:xfrm>
          <a:prstGeom prst="rect">
            <a:avLst/>
          </a:prstGeom>
          <a:noFill/>
          <a:ln w="9525">
            <a:noFill/>
          </a:ln>
        </p:spPr>
        <p:txBody>
          <a:bodyPr wrap="square">
            <a:spAutoFit/>
          </a:bodyPr>
          <a:lstStyle/>
          <a:p>
            <a:pPr lvl="0">
              <a:lnSpc>
                <a:spcPct val="150000"/>
              </a:lnSpc>
            </a:pPr>
            <a:r>
              <a:rPr lang="zh-CN" altLang="en-US" sz="1600" dirty="0">
                <a:latin typeface="Times New Roman" panose="02020603050405020304" charset="0"/>
                <a:ea typeface="宋体" panose="02010600030101010101" pitchFamily="2" charset="-122"/>
              </a:rPr>
              <a:t>        大数据技术的运用前景是十分光明的。当前，我国正处在全面建成小康社会征程中，工业化、信息化、城镇化、农业现代化任务很重，建设下一代信息基础设施，发展现代信息技术产业体系，健全信息安全保障体系，推进信息网络技术广泛运用，是实现四化同步发展的保证。大数据分析对我们深刻领会世情和国情，把握规律，实现科学发展，做出科学决策具有重要意义，我们必须重新认识数据的重要价值。</a:t>
            </a:r>
          </a:p>
        </p:txBody>
      </p:sp>
    </p:spTree>
    <p:custDataLst>
      <p:tags r:id="rId1"/>
    </p:custData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0" name="图片 71699" descr="l"/>
          <p:cNvPicPr>
            <a:picLocks noChangeAspect="1"/>
          </p:cNvPicPr>
          <p:nvPr/>
        </p:nvPicPr>
        <p:blipFill>
          <a:blip r:embed="rId4"/>
          <a:stretch>
            <a:fillRect/>
          </a:stretch>
        </p:blipFill>
        <p:spPr>
          <a:xfrm>
            <a:off x="7391400" y="2781300"/>
            <a:ext cx="3079750" cy="3457575"/>
          </a:xfrm>
          <a:prstGeom prst="rect">
            <a:avLst/>
          </a:prstGeom>
          <a:noFill/>
          <a:ln w="9525">
            <a:noFill/>
          </a:ln>
        </p:spPr>
      </p:pic>
      <p:sp>
        <p:nvSpPr>
          <p:cNvPr id="71683" name="Rectangle 2"/>
          <p:cNvSpPr>
            <a:spLocks noGrp="1"/>
          </p:cNvSpPr>
          <p:nvPr>
            <p:ph type="title"/>
          </p:nvPr>
        </p:nvSpPr>
        <p:spPr>
          <a:xfrm>
            <a:off x="2247900" y="41275"/>
            <a:ext cx="7696200" cy="576263"/>
          </a:xfrm>
        </p:spPr>
        <p:txBody>
          <a:bodyPr vert="horz" wrap="square" lIns="91341" tIns="45665" rIns="91341" bIns="45665" anchor="b">
            <a:normAutofit fontScale="90000"/>
          </a:bodyPr>
          <a:lstStyle/>
          <a:p>
            <a:pPr lvl="0" algn="ctr" eaLnBrk="1" hangingPunct="1"/>
            <a:r>
              <a:rPr lang="zh-CN" altLang="en-US" dirty="0"/>
              <a:t>大数据时代的机遇和挑战</a:t>
            </a:r>
          </a:p>
        </p:txBody>
      </p:sp>
      <p:sp>
        <p:nvSpPr>
          <p:cNvPr id="71698" name="矩形 71697"/>
          <p:cNvSpPr/>
          <p:nvPr/>
        </p:nvSpPr>
        <p:spPr>
          <a:xfrm>
            <a:off x="2063750" y="1196975"/>
            <a:ext cx="8424863" cy="1325880"/>
          </a:xfrm>
          <a:prstGeom prst="rect">
            <a:avLst/>
          </a:prstGeom>
          <a:noFill/>
          <a:ln w="9525">
            <a:noFill/>
          </a:ln>
        </p:spPr>
        <p:txBody>
          <a:bodyPr>
            <a:spAutoFit/>
          </a:bodyPr>
          <a:lstStyle/>
          <a:p>
            <a:pPr lvl="0">
              <a:lnSpc>
                <a:spcPct val="150000"/>
              </a:lnSpc>
            </a:pPr>
            <a:r>
              <a:rPr lang="zh-CN" altLang="en-US" dirty="0">
                <a:latin typeface="Times New Roman" panose="02020603050405020304" charset="0"/>
                <a:ea typeface="宋体" panose="02010600030101010101" pitchFamily="2" charset="-122"/>
              </a:rPr>
              <a:t>         大数据所能带来的巨大商业价值，被认为将引领一场足以与</a:t>
            </a:r>
            <a:r>
              <a:rPr lang="en-US" altLang="zh-CN">
                <a:latin typeface="Times New Roman" panose="02020603050405020304" charset="0"/>
                <a:ea typeface="宋体" panose="02010600030101010101" pitchFamily="2" charset="-122"/>
              </a:rPr>
              <a:t>20</a:t>
            </a:r>
            <a:r>
              <a:rPr lang="zh-CN" altLang="en-US" dirty="0">
                <a:latin typeface="Times New Roman" panose="02020603050405020304" charset="0"/>
                <a:ea typeface="宋体" panose="02010600030101010101" pitchFamily="2" charset="-122"/>
              </a:rPr>
              <a:t>世纪计算机革命匹敌的巨大变革。大数据正在对每个领域都造成影响，包括商业、经济等领域。大数据正在促生新的蓝海，催生新的经济增长点，正在成为企业竞争的新焦点。</a:t>
            </a:r>
          </a:p>
        </p:txBody>
      </p:sp>
      <p:sp>
        <p:nvSpPr>
          <p:cNvPr id="71699" name="矩形 71698"/>
          <p:cNvSpPr/>
          <p:nvPr/>
        </p:nvSpPr>
        <p:spPr>
          <a:xfrm>
            <a:off x="1992313" y="2759075"/>
            <a:ext cx="5256212" cy="3383280"/>
          </a:xfrm>
          <a:prstGeom prst="rect">
            <a:avLst/>
          </a:prstGeom>
          <a:noFill/>
          <a:ln w="9525">
            <a:noFill/>
          </a:ln>
        </p:spPr>
        <p:txBody>
          <a:bodyPr>
            <a:spAutoFit/>
          </a:bodyPr>
          <a:lstStyle/>
          <a:p>
            <a:pPr lvl="0">
              <a:lnSpc>
                <a:spcPct val="150000"/>
              </a:lnSpc>
            </a:pPr>
            <a:r>
              <a:rPr lang="zh-CN" altLang="en-US" sz="1600" dirty="0">
                <a:latin typeface="Times New Roman" panose="02020603050405020304" charset="0"/>
                <a:ea typeface="宋体" panose="02010600030101010101" pitchFamily="2" charset="-122"/>
              </a:rPr>
              <a:t>         在今天的大数据时代，商业的生态环境在不经意间发生了巨大的变化：网民和消费者的界限正在变得模糊，无处不在的智能终端，随时在线的网络传输，互动频繁的社交网络让以往只是网页浏览者的网民的面孔从模糊变得清晰，对于企业来说，他们第一次有机会进行大规模的精准化的消费者行为研究：作为保持着持续变革欲望的企业，</a:t>
            </a:r>
            <a:r>
              <a:rPr lang="zh-CN" altLang="en-US" sz="1600" b="1" dirty="0">
                <a:solidFill>
                  <a:srgbClr val="0066FF"/>
                </a:solidFill>
                <a:latin typeface="Times New Roman" panose="02020603050405020304" charset="0"/>
                <a:ea typeface="宋体" panose="02010600030101010101" pitchFamily="2" charset="-122"/>
              </a:rPr>
              <a:t>主动地拥抱这种变化，从战略到战术层而开始自我的蜕变和进化将会让他们更加适应这个新的时代，大数据蓝海成为未来竞争的制高点。</a:t>
            </a:r>
          </a:p>
        </p:txBody>
      </p:sp>
      <p:sp>
        <p:nvSpPr>
          <p:cNvPr id="71703" name="Line 16"/>
          <p:cNvSpPr/>
          <p:nvPr/>
        </p:nvSpPr>
        <p:spPr>
          <a:xfrm flipV="1">
            <a:off x="2063750" y="2636838"/>
            <a:ext cx="8353425" cy="0"/>
          </a:xfrm>
          <a:prstGeom prst="line">
            <a:avLst/>
          </a:prstGeom>
          <a:ln w="9525" cap="flat" cmpd="sng">
            <a:solidFill>
              <a:schemeClr val="hlink"/>
            </a:solidFill>
            <a:prstDash val="dash"/>
            <a:headEnd type="none" w="med" len="med"/>
            <a:tailEnd type="none" w="med" len="med"/>
          </a:ln>
        </p:spPr>
      </p:sp>
      <p:sp>
        <p:nvSpPr>
          <p:cNvPr id="71697" name="文本框 71696"/>
          <p:cNvSpPr txBox="1"/>
          <p:nvPr/>
        </p:nvSpPr>
        <p:spPr>
          <a:xfrm>
            <a:off x="3580765" y="800735"/>
            <a:ext cx="5030470" cy="396240"/>
          </a:xfrm>
          <a:prstGeom prst="rect">
            <a:avLst/>
          </a:prstGeom>
          <a:noFill/>
          <a:ln w="9525">
            <a:noFill/>
          </a:ln>
        </p:spPr>
        <p:txBody>
          <a:bodyPr wrap="none" anchor="t">
            <a:spAutoFit/>
          </a:bodyPr>
          <a:lstStyle/>
          <a:p>
            <a:pPr lvl="0"/>
            <a:r>
              <a:rPr lang="zh-CN" altLang="en-US" sz="2000" b="1" dirty="0">
                <a:solidFill>
                  <a:srgbClr val="FF0066"/>
                </a:solidFill>
                <a:latin typeface="Times New Roman" panose="02020603050405020304" charset="0"/>
                <a:ea typeface="宋体" panose="02010600030101010101" pitchFamily="2" charset="-122"/>
              </a:rPr>
              <a:t>机遇</a:t>
            </a:r>
            <a:r>
              <a:rPr lang="en-US" altLang="zh-CN" sz="2000" b="1">
                <a:solidFill>
                  <a:srgbClr val="FF0066"/>
                </a:solidFill>
                <a:latin typeface="Times New Roman" panose="02020603050405020304" charset="0"/>
                <a:ea typeface="宋体" panose="02010600030101010101" pitchFamily="2" charset="-122"/>
              </a:rPr>
              <a:t>——</a:t>
            </a:r>
            <a:r>
              <a:rPr lang="zh-CN" altLang="en-US" sz="2000" b="1" dirty="0">
                <a:solidFill>
                  <a:srgbClr val="FF0066"/>
                </a:solidFill>
                <a:latin typeface="Times New Roman" panose="02020603050405020304" charset="0"/>
                <a:ea typeface="宋体" panose="02010600030101010101" pitchFamily="2" charset="-122"/>
              </a:rPr>
              <a:t>大数据蓝海成为企业竞争的新焦点</a:t>
            </a:r>
          </a:p>
        </p:txBody>
      </p:sp>
    </p:spTree>
    <p:custDataLst>
      <p:tags r:id="rId1"/>
    </p:custData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8" name="Oval 3"/>
          <p:cNvSpPr/>
          <p:nvPr/>
        </p:nvSpPr>
        <p:spPr>
          <a:xfrm>
            <a:off x="1901190" y="2154873"/>
            <a:ext cx="8858250" cy="4076700"/>
          </a:xfrm>
          <a:prstGeom prst="ellipse">
            <a:avLst/>
          </a:prstGeom>
          <a:gradFill rotWithShape="0">
            <a:gsLst>
              <a:gs pos="0">
                <a:srgbClr val="336699"/>
              </a:gs>
              <a:gs pos="100000">
                <a:schemeClr val="bg1"/>
              </a:gs>
            </a:gsLst>
            <a:path path="shape">
              <a:fillToRect l="50000" t="50000" r="50000" b="50000"/>
            </a:path>
            <a:tileRect/>
          </a:gradFill>
          <a:ln w="9525">
            <a:noFill/>
          </a:ln>
        </p:spPr>
        <p:txBody>
          <a:bodyPr wrap="none" anchor="ctr"/>
          <a:lstStyle/>
          <a:p>
            <a:pPr lvl="0" eaLnBrk="1" hangingPunct="1">
              <a:spcBef>
                <a:spcPct val="50000"/>
              </a:spcBef>
            </a:pPr>
            <a:endParaRPr lang="zh-CN" altLang="en-US" sz="1400" dirty="0">
              <a:solidFill>
                <a:srgbClr val="000000"/>
              </a:solidFill>
              <a:latin typeface="Arial" panose="020B0604020202020204" pitchFamily="34" charset="0"/>
              <a:ea typeface="宋体" panose="02010600030101010101" pitchFamily="2" charset="-122"/>
            </a:endParaRPr>
          </a:p>
        </p:txBody>
      </p:sp>
      <p:pic>
        <p:nvPicPr>
          <p:cNvPr id="73749" name="Picture 4" descr="图形1"/>
          <p:cNvPicPr>
            <a:picLocks noChangeAspect="1"/>
          </p:cNvPicPr>
          <p:nvPr/>
        </p:nvPicPr>
        <p:blipFill>
          <a:blip r:embed="rId3"/>
          <a:stretch>
            <a:fillRect/>
          </a:stretch>
        </p:blipFill>
        <p:spPr>
          <a:xfrm>
            <a:off x="2400557" y="1945178"/>
            <a:ext cx="7208837" cy="3543300"/>
          </a:xfrm>
          <a:prstGeom prst="rect">
            <a:avLst/>
          </a:prstGeom>
          <a:noFill/>
          <a:ln w="9525">
            <a:noFill/>
          </a:ln>
        </p:spPr>
      </p:pic>
      <p:sp>
        <p:nvSpPr>
          <p:cNvPr id="73731" name="Rectangle 2"/>
          <p:cNvSpPr>
            <a:spLocks noGrp="1"/>
          </p:cNvSpPr>
          <p:nvPr>
            <p:ph type="title"/>
          </p:nvPr>
        </p:nvSpPr>
        <p:spPr>
          <a:xfrm>
            <a:off x="2247900" y="52070"/>
            <a:ext cx="7696200" cy="576263"/>
          </a:xfrm>
        </p:spPr>
        <p:txBody>
          <a:bodyPr vert="horz" wrap="square" lIns="91341" tIns="45665" rIns="91341" bIns="45665" anchor="b">
            <a:normAutofit fontScale="90000"/>
          </a:bodyPr>
          <a:lstStyle/>
          <a:p>
            <a:pPr lvl="0" algn="ctr" eaLnBrk="1" hangingPunct="1"/>
            <a:r>
              <a:rPr lang="zh-CN" altLang="en-US" dirty="0"/>
              <a:t>大数据时代的机遇和挑战</a:t>
            </a:r>
          </a:p>
        </p:txBody>
      </p:sp>
      <p:sp>
        <p:nvSpPr>
          <p:cNvPr id="73745" name="文本框 73744"/>
          <p:cNvSpPr txBox="1"/>
          <p:nvPr/>
        </p:nvSpPr>
        <p:spPr>
          <a:xfrm>
            <a:off x="3963670" y="928370"/>
            <a:ext cx="4264660" cy="396240"/>
          </a:xfrm>
          <a:prstGeom prst="rect">
            <a:avLst/>
          </a:prstGeom>
          <a:noFill/>
          <a:ln w="9525">
            <a:noFill/>
          </a:ln>
        </p:spPr>
        <p:txBody>
          <a:bodyPr wrap="none" anchor="t">
            <a:spAutoFit/>
          </a:bodyPr>
          <a:lstStyle/>
          <a:p>
            <a:pPr lvl="0"/>
            <a:r>
              <a:rPr lang="zh-CN" altLang="en-US" sz="2000" b="1" dirty="0">
                <a:solidFill>
                  <a:srgbClr val="FF0066"/>
                </a:solidFill>
                <a:latin typeface="Times New Roman" panose="02020603050405020304" charset="0"/>
                <a:ea typeface="宋体" panose="02010600030101010101" pitchFamily="2" charset="-122"/>
              </a:rPr>
              <a:t>机遇</a:t>
            </a:r>
            <a:r>
              <a:rPr lang="en-US" altLang="zh-CN" sz="2000" b="1">
                <a:solidFill>
                  <a:srgbClr val="FF0066"/>
                </a:solidFill>
                <a:latin typeface="Times New Roman" panose="02020603050405020304" charset="0"/>
                <a:ea typeface="宋体" panose="02010600030101010101" pitchFamily="2" charset="-122"/>
              </a:rPr>
              <a:t>——</a:t>
            </a:r>
            <a:r>
              <a:rPr lang="zh-CN" altLang="en-US" sz="2000" b="1" dirty="0">
                <a:solidFill>
                  <a:srgbClr val="FF0066"/>
                </a:solidFill>
                <a:latin typeface="Times New Roman" panose="02020603050405020304" charset="0"/>
                <a:ea typeface="宋体" panose="02010600030101010101" pitchFamily="2" charset="-122"/>
              </a:rPr>
              <a:t>大数据时代呼唤创新型人才</a:t>
            </a:r>
          </a:p>
        </p:txBody>
      </p:sp>
      <p:sp>
        <p:nvSpPr>
          <p:cNvPr id="73746" name="矩形 73745"/>
          <p:cNvSpPr/>
          <p:nvPr/>
        </p:nvSpPr>
        <p:spPr>
          <a:xfrm>
            <a:off x="3373694" y="2286490"/>
            <a:ext cx="5780405" cy="2971800"/>
          </a:xfrm>
          <a:prstGeom prst="rect">
            <a:avLst/>
          </a:prstGeom>
          <a:noFill/>
          <a:ln w="9525">
            <a:noFill/>
          </a:ln>
        </p:spPr>
        <p:txBody>
          <a:bodyPr wrap="square">
            <a:spAutoFit/>
          </a:bodyPr>
          <a:lstStyle/>
          <a:p>
            <a:pPr lvl="0" algn="ctr">
              <a:lnSpc>
                <a:spcPct val="150000"/>
              </a:lnSpc>
            </a:pPr>
            <a:r>
              <a:rPr lang="zh-CN" altLang="en-US" dirty="0">
                <a:latin typeface="宋体" panose="02010600030101010101" pitchFamily="2" charset="-122"/>
                <a:ea typeface="宋体" panose="02010600030101010101" pitchFamily="2" charset="-122"/>
              </a:rPr>
              <a:t>    盖特纳咨询公司预测大数据将为全球带</a:t>
            </a:r>
            <a:r>
              <a:rPr lang="en-US" altLang="zh-CN">
                <a:latin typeface="宋体" panose="02010600030101010101" pitchFamily="2" charset="-122"/>
                <a:ea typeface="宋体" panose="02010600030101010101" pitchFamily="2" charset="-122"/>
              </a:rPr>
              <a:t>440</a:t>
            </a:r>
            <a:r>
              <a:rPr lang="zh-CN" altLang="en-US" dirty="0">
                <a:latin typeface="宋体" panose="02010600030101010101" pitchFamily="2" charset="-122"/>
                <a:ea typeface="宋体" panose="02010600030101010101" pitchFamily="2" charset="-122"/>
              </a:rPr>
              <a:t>万个</a:t>
            </a:r>
            <a:r>
              <a:rPr lang="en-US" altLang="zh-CN">
                <a:latin typeface="宋体" panose="02010600030101010101" pitchFamily="2" charset="-122"/>
                <a:ea typeface="宋体" panose="02010600030101010101" pitchFamily="2" charset="-122"/>
              </a:rPr>
              <a:t>IT</a:t>
            </a:r>
            <a:r>
              <a:rPr lang="zh-CN" altLang="en-US" dirty="0">
                <a:latin typeface="宋体" panose="02010600030101010101" pitchFamily="2" charset="-122"/>
                <a:ea typeface="宋体" panose="02010600030101010101" pitchFamily="2" charset="-122"/>
              </a:rPr>
              <a:t>新岗位和上千万个非</a:t>
            </a:r>
            <a:r>
              <a:rPr lang="en-US" altLang="zh-CN">
                <a:latin typeface="宋体" panose="02010600030101010101" pitchFamily="2" charset="-122"/>
                <a:ea typeface="宋体" panose="02010600030101010101" pitchFamily="2" charset="-122"/>
              </a:rPr>
              <a:t>IT</a:t>
            </a:r>
            <a:r>
              <a:rPr lang="zh-CN" altLang="en-US" dirty="0">
                <a:latin typeface="宋体" panose="02010600030101010101" pitchFamily="2" charset="-122"/>
                <a:ea typeface="宋体" panose="02010600030101010101" pitchFamily="2" charset="-122"/>
              </a:rPr>
              <a:t>岗位。麦肯锡公司预测美国到</a:t>
            </a:r>
            <a:r>
              <a:rPr lang="en-US" altLang="zh-CN">
                <a:latin typeface="宋体" panose="02010600030101010101" pitchFamily="2" charset="-122"/>
                <a:ea typeface="宋体" panose="02010600030101010101" pitchFamily="2" charset="-122"/>
              </a:rPr>
              <a:t>2018</a:t>
            </a:r>
            <a:r>
              <a:rPr lang="zh-CN" altLang="en-US" dirty="0">
                <a:latin typeface="宋体" panose="02010600030101010101" pitchFamily="2" charset="-122"/>
                <a:ea typeface="宋体" panose="02010600030101010101" pitchFamily="2" charset="-122"/>
              </a:rPr>
              <a:t>年需要深度数据分析人才</a:t>
            </a:r>
            <a:r>
              <a:rPr lang="en-US" altLang="zh-CN">
                <a:latin typeface="宋体" panose="02010600030101010101" pitchFamily="2" charset="-122"/>
                <a:ea typeface="宋体" panose="02010600030101010101" pitchFamily="2" charset="-122"/>
              </a:rPr>
              <a:t>44</a:t>
            </a:r>
            <a:r>
              <a:rPr lang="zh-CN" altLang="en-US" dirty="0">
                <a:latin typeface="宋体" panose="02010600030101010101" pitchFamily="2" charset="-122"/>
                <a:ea typeface="宋体" panose="02010600030101010101" pitchFamily="2" charset="-122"/>
              </a:rPr>
              <a:t>万</a:t>
            </a:r>
            <a:r>
              <a:rPr lang="en-US" altLang="zh-CN">
                <a:latin typeface="宋体" panose="02010600030101010101" pitchFamily="2" charset="-122"/>
                <a:ea typeface="宋体" panose="02010600030101010101" pitchFamily="2" charset="-122"/>
              </a:rPr>
              <a:t>——49</a:t>
            </a:r>
            <a:r>
              <a:rPr lang="zh-CN" altLang="en-US" dirty="0">
                <a:latin typeface="宋体" panose="02010600030101010101" pitchFamily="2" charset="-122"/>
                <a:ea typeface="宋体" panose="02010600030101010101" pitchFamily="2" charset="-122"/>
              </a:rPr>
              <a:t>万，缺口</a:t>
            </a:r>
            <a:r>
              <a:rPr lang="en-US" altLang="zh-CN">
                <a:latin typeface="宋体" panose="02010600030101010101" pitchFamily="2" charset="-122"/>
                <a:ea typeface="宋体" panose="02010600030101010101" pitchFamily="2" charset="-122"/>
              </a:rPr>
              <a:t>14</a:t>
            </a:r>
            <a:r>
              <a:rPr lang="zh-CN" altLang="en-US" dirty="0">
                <a:latin typeface="宋体" panose="02010600030101010101" pitchFamily="2" charset="-122"/>
                <a:ea typeface="宋体" panose="02010600030101010101" pitchFamily="2" charset="-122"/>
              </a:rPr>
              <a:t>万</a:t>
            </a:r>
            <a:r>
              <a:rPr lang="en-US" altLang="zh-CN">
                <a:latin typeface="宋体" panose="02010600030101010101" pitchFamily="2" charset="-122"/>
                <a:ea typeface="宋体" panose="02010600030101010101" pitchFamily="2" charset="-122"/>
              </a:rPr>
              <a:t>——19</a:t>
            </a:r>
            <a:r>
              <a:rPr lang="zh-CN" altLang="en-US" dirty="0">
                <a:latin typeface="宋体" panose="02010600030101010101" pitchFamily="2" charset="-122"/>
                <a:ea typeface="宋体" panose="02010600030101010101" pitchFamily="2" charset="-122"/>
              </a:rPr>
              <a:t>万人；需要既熟悉本单位需求又了解大数据技术与应用的管理者</a:t>
            </a:r>
            <a:r>
              <a:rPr lang="en-US" altLang="zh-CN">
                <a:latin typeface="宋体" panose="02010600030101010101" pitchFamily="2" charset="-122"/>
                <a:ea typeface="宋体" panose="02010600030101010101" pitchFamily="2" charset="-122"/>
              </a:rPr>
              <a:t>150</a:t>
            </a:r>
            <a:r>
              <a:rPr lang="zh-CN" altLang="en-US" dirty="0">
                <a:latin typeface="宋体" panose="02010600030101010101" pitchFamily="2" charset="-122"/>
                <a:ea typeface="宋体" panose="02010600030101010101" pitchFamily="2" charset="-122"/>
              </a:rPr>
              <a:t>万，这方面的人才缺口更大。中国 是人才大国，但能理解与应用大数据的</a:t>
            </a:r>
          </a:p>
          <a:p>
            <a:pPr lvl="0" algn="ctr">
              <a:lnSpc>
                <a:spcPct val="150000"/>
              </a:lnSpc>
            </a:pPr>
            <a:r>
              <a:rPr lang="zh-CN" altLang="en-US" dirty="0">
                <a:latin typeface="宋体" panose="02010600030101010101" pitchFamily="2" charset="-122"/>
                <a:ea typeface="宋体" panose="02010600030101010101" pitchFamily="2" charset="-122"/>
              </a:rPr>
              <a:t>创新人才更是稀缺资源。</a:t>
            </a:r>
          </a:p>
        </p:txBody>
      </p:sp>
    </p:spTree>
    <p:custDataLst>
      <p:tags r:id="rId1"/>
    </p:custDataLst>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p:cNvSpPr>
          <p:nvPr>
            <p:ph type="title"/>
          </p:nvPr>
        </p:nvSpPr>
        <p:spPr>
          <a:xfrm>
            <a:off x="2247900" y="102235"/>
            <a:ext cx="7696200" cy="576263"/>
          </a:xfrm>
        </p:spPr>
        <p:txBody>
          <a:bodyPr vert="horz" wrap="square" lIns="91341" tIns="45665" rIns="91341" bIns="45665" anchor="b">
            <a:normAutofit fontScale="90000"/>
          </a:bodyPr>
          <a:lstStyle/>
          <a:p>
            <a:pPr lvl="0" algn="ctr" eaLnBrk="1" hangingPunct="1"/>
            <a:r>
              <a:rPr lang="zh-CN" altLang="en-US" dirty="0"/>
              <a:t>大数据时代的机遇和挑战</a:t>
            </a:r>
          </a:p>
        </p:txBody>
      </p:sp>
      <p:grpSp>
        <p:nvGrpSpPr>
          <p:cNvPr id="75793" name="Group 2"/>
          <p:cNvGrpSpPr/>
          <p:nvPr/>
        </p:nvGrpSpPr>
        <p:grpSpPr>
          <a:xfrm>
            <a:off x="2146935" y="2445703"/>
            <a:ext cx="7897813" cy="2808288"/>
            <a:chOff x="385" y="1325"/>
            <a:chExt cx="4975" cy="1769"/>
          </a:xfrm>
        </p:grpSpPr>
        <p:sp>
          <p:nvSpPr>
            <p:cNvPr id="75794" name="Freeform 3"/>
            <p:cNvSpPr/>
            <p:nvPr/>
          </p:nvSpPr>
          <p:spPr>
            <a:xfrm>
              <a:off x="385" y="1531"/>
              <a:ext cx="1178" cy="1535"/>
            </a:xfrm>
            <a:custGeom>
              <a:avLst/>
              <a:gdLst>
                <a:gd name="txL" fmla="*/ 0 w 1720"/>
                <a:gd name="txT" fmla="*/ 0 h 1961"/>
                <a:gd name="txR" fmla="*/ 1720 w 1720"/>
                <a:gd name="txB" fmla="*/ 1961 h 1961"/>
              </a:gdLst>
              <a:ahLst/>
              <a:cxnLst>
                <a:cxn ang="0">
                  <a:pos x="0" y="0"/>
                </a:cxn>
                <a:cxn ang="0">
                  <a:pos x="807" y="0"/>
                </a:cxn>
                <a:cxn ang="0">
                  <a:pos x="807" y="1202"/>
                </a:cxn>
              </a:cxnLst>
              <a:rect l="txL" t="txT" r="txR" b="txB"/>
              <a:pathLst>
                <a:path w="1720" h="1961">
                  <a:moveTo>
                    <a:pt x="0" y="0"/>
                  </a:moveTo>
                  <a:lnTo>
                    <a:pt x="1720" y="0"/>
                  </a:lnTo>
                  <a:lnTo>
                    <a:pt x="1720" y="1961"/>
                  </a:lnTo>
                </a:path>
              </a:pathLst>
            </a:custGeom>
            <a:noFill/>
            <a:ln w="22225" cap="flat" cmpd="sng">
              <a:solidFill>
                <a:schemeClr val="hlink">
                  <a:alpha val="100000"/>
                </a:schemeClr>
              </a:solidFill>
              <a:prstDash val="solid"/>
              <a:round/>
              <a:headEnd type="none" w="med" len="med"/>
              <a:tailEnd type="none" w="med" len="med"/>
            </a:ln>
          </p:spPr>
          <p:txBody>
            <a:bodyPr/>
            <a:lstStyle/>
            <a:p>
              <a:endParaRPr lang="zh-CN" altLang="en-US" sz="1600"/>
            </a:p>
          </p:txBody>
        </p:sp>
        <p:sp>
          <p:nvSpPr>
            <p:cNvPr id="75795" name="Freeform 4"/>
            <p:cNvSpPr/>
            <p:nvPr/>
          </p:nvSpPr>
          <p:spPr>
            <a:xfrm>
              <a:off x="1635" y="1531"/>
              <a:ext cx="1179" cy="1535"/>
            </a:xfrm>
            <a:custGeom>
              <a:avLst/>
              <a:gdLst>
                <a:gd name="txL" fmla="*/ 0 w 1720"/>
                <a:gd name="txT" fmla="*/ 0 h 1961"/>
                <a:gd name="txR" fmla="*/ 1720 w 1720"/>
                <a:gd name="txB" fmla="*/ 1961 h 1961"/>
              </a:gdLst>
              <a:ahLst/>
              <a:cxnLst>
                <a:cxn ang="0">
                  <a:pos x="0" y="0"/>
                </a:cxn>
                <a:cxn ang="0">
                  <a:pos x="808" y="0"/>
                </a:cxn>
                <a:cxn ang="0">
                  <a:pos x="808" y="1202"/>
                </a:cxn>
              </a:cxnLst>
              <a:rect l="txL" t="txT" r="txR" b="txB"/>
              <a:pathLst>
                <a:path w="1720" h="1961">
                  <a:moveTo>
                    <a:pt x="0" y="0"/>
                  </a:moveTo>
                  <a:lnTo>
                    <a:pt x="1720" y="0"/>
                  </a:lnTo>
                  <a:lnTo>
                    <a:pt x="1720" y="1961"/>
                  </a:lnTo>
                </a:path>
              </a:pathLst>
            </a:custGeom>
            <a:noFill/>
            <a:ln w="22225" cap="flat" cmpd="sng">
              <a:solidFill>
                <a:schemeClr val="hlink">
                  <a:alpha val="100000"/>
                </a:schemeClr>
              </a:solidFill>
              <a:prstDash val="solid"/>
              <a:round/>
              <a:headEnd type="none" w="med" len="med"/>
              <a:tailEnd type="none" w="med" len="med"/>
            </a:ln>
          </p:spPr>
          <p:txBody>
            <a:bodyPr/>
            <a:lstStyle/>
            <a:p>
              <a:endParaRPr lang="zh-CN" altLang="en-US" sz="1600"/>
            </a:p>
          </p:txBody>
        </p:sp>
        <p:sp>
          <p:nvSpPr>
            <p:cNvPr id="75796" name="Freeform 5"/>
            <p:cNvSpPr/>
            <p:nvPr/>
          </p:nvSpPr>
          <p:spPr>
            <a:xfrm>
              <a:off x="2890" y="1531"/>
              <a:ext cx="1178" cy="1535"/>
            </a:xfrm>
            <a:custGeom>
              <a:avLst/>
              <a:gdLst>
                <a:gd name="txL" fmla="*/ 0 w 1720"/>
                <a:gd name="txT" fmla="*/ 0 h 1961"/>
                <a:gd name="txR" fmla="*/ 1720 w 1720"/>
                <a:gd name="txB" fmla="*/ 1961 h 1961"/>
              </a:gdLst>
              <a:ahLst/>
              <a:cxnLst>
                <a:cxn ang="0">
                  <a:pos x="0" y="0"/>
                </a:cxn>
                <a:cxn ang="0">
                  <a:pos x="807" y="0"/>
                </a:cxn>
                <a:cxn ang="0">
                  <a:pos x="807" y="1202"/>
                </a:cxn>
              </a:cxnLst>
              <a:rect l="txL" t="txT" r="txR" b="txB"/>
              <a:pathLst>
                <a:path w="1720" h="1961">
                  <a:moveTo>
                    <a:pt x="0" y="0"/>
                  </a:moveTo>
                  <a:lnTo>
                    <a:pt x="1720" y="0"/>
                  </a:lnTo>
                  <a:lnTo>
                    <a:pt x="1720" y="1961"/>
                  </a:lnTo>
                </a:path>
              </a:pathLst>
            </a:custGeom>
            <a:noFill/>
            <a:ln w="22225" cap="flat" cmpd="sng">
              <a:solidFill>
                <a:schemeClr val="hlink">
                  <a:alpha val="100000"/>
                </a:schemeClr>
              </a:solidFill>
              <a:prstDash val="solid"/>
              <a:round/>
              <a:headEnd type="none" w="med" len="med"/>
              <a:tailEnd type="none" w="med" len="med"/>
            </a:ln>
          </p:spPr>
          <p:txBody>
            <a:bodyPr/>
            <a:lstStyle/>
            <a:p>
              <a:endParaRPr lang="zh-CN" altLang="en-US" sz="1600"/>
            </a:p>
          </p:txBody>
        </p:sp>
        <p:sp>
          <p:nvSpPr>
            <p:cNvPr id="75797" name="Rectangle 6"/>
            <p:cNvSpPr/>
            <p:nvPr/>
          </p:nvSpPr>
          <p:spPr>
            <a:xfrm>
              <a:off x="432" y="1325"/>
              <a:ext cx="1137" cy="154"/>
            </a:xfrm>
            <a:prstGeom prst="rect">
              <a:avLst/>
            </a:prstGeom>
            <a:noFill/>
            <a:ln w="6350">
              <a:noFill/>
            </a:ln>
          </p:spPr>
          <p:txBody>
            <a:bodyPr lIns="0" tIns="0" rIns="0" bIns="0" anchor="ctr">
              <a:spAutoFit/>
            </a:bodyPr>
            <a:lstStyle/>
            <a:p>
              <a:pPr lvl="0" defTabSz="330200" eaLnBrk="1" hangingPunct="1">
                <a:tabLst>
                  <a:tab pos="8521700" algn="r"/>
                </a:tabLst>
              </a:pPr>
              <a:r>
                <a:rPr lang="zh-CN" altLang="en-US" sz="1600" b="1" dirty="0">
                  <a:solidFill>
                    <a:srgbClr val="000000"/>
                  </a:solidFill>
                  <a:latin typeface="Arial" panose="020B0604020202020204" pitchFamily="34" charset="0"/>
                  <a:ea typeface="宋体" panose="02010600030101010101" pitchFamily="2" charset="-122"/>
                </a:rPr>
                <a:t>数据收集</a:t>
              </a:r>
            </a:p>
          </p:txBody>
        </p:sp>
        <p:sp>
          <p:nvSpPr>
            <p:cNvPr id="75798" name="Rectangle 7"/>
            <p:cNvSpPr/>
            <p:nvPr/>
          </p:nvSpPr>
          <p:spPr>
            <a:xfrm>
              <a:off x="432" y="1616"/>
              <a:ext cx="1110" cy="1210"/>
            </a:xfrm>
            <a:prstGeom prst="rect">
              <a:avLst/>
            </a:prstGeom>
            <a:noFill/>
            <a:ln w="6350">
              <a:noFill/>
            </a:ln>
          </p:spPr>
          <p:txBody>
            <a:bodyPr lIns="0" tIns="0" rIns="0" bIns="0">
              <a:spAutoFit/>
            </a:bodyPr>
            <a:lstStyle/>
            <a:p>
              <a:pPr marL="161925" lvl="1" indent="-160020" defTabSz="330200" eaLnBrk="1" hangingPunct="1">
                <a:tabLst>
                  <a:tab pos="8521700" algn="r"/>
                </a:tabLst>
              </a:pPr>
              <a:r>
                <a:rPr lang="zh-CN" altLang="en-US" sz="1400" dirty="0">
                  <a:solidFill>
                    <a:srgbClr val="000000"/>
                  </a:solidFill>
                  <a:latin typeface="宋体" panose="02010600030101010101" pitchFamily="2" charset="-122"/>
                  <a:ea typeface="宋体" panose="02010600030101010101" pitchFamily="2" charset="-122"/>
                </a:rPr>
                <a:t>  要对来自网络包括物联网和机构信息系统的数据附上时空标志，</a:t>
              </a:r>
              <a:r>
                <a:rPr lang="zh-CN" altLang="en-US" sz="1400" b="1" dirty="0">
                  <a:solidFill>
                    <a:srgbClr val="0066FF"/>
                  </a:solidFill>
                  <a:latin typeface="宋体" panose="02010600030101010101" pitchFamily="2" charset="-122"/>
                  <a:ea typeface="宋体" panose="02010600030101010101" pitchFamily="2" charset="-122"/>
                </a:rPr>
                <a:t>去伪存真</a:t>
              </a:r>
              <a:r>
                <a:rPr lang="zh-CN" altLang="en-US" sz="1400" dirty="0">
                  <a:solidFill>
                    <a:srgbClr val="000000"/>
                  </a:solidFill>
                  <a:latin typeface="宋体" panose="02010600030101010101" pitchFamily="2" charset="-122"/>
                  <a:ea typeface="宋体" panose="02010600030101010101" pitchFamily="2" charset="-122"/>
                </a:rPr>
                <a:t>，尽可能收集异源甚至是异构的数据，还可与历史数据对照，</a:t>
              </a:r>
              <a:r>
                <a:rPr lang="zh-CN" altLang="en-US" sz="1400" b="1" dirty="0">
                  <a:solidFill>
                    <a:srgbClr val="0066FF"/>
                  </a:solidFill>
                  <a:latin typeface="宋体" panose="02010600030101010101" pitchFamily="2" charset="-122"/>
                  <a:ea typeface="宋体" panose="02010600030101010101" pitchFamily="2" charset="-122"/>
                </a:rPr>
                <a:t>多角度</a:t>
              </a:r>
              <a:r>
                <a:rPr lang="zh-CN" altLang="en-US" sz="1400" dirty="0">
                  <a:solidFill>
                    <a:srgbClr val="000000"/>
                  </a:solidFill>
                  <a:latin typeface="宋体" panose="02010600030101010101" pitchFamily="2" charset="-122"/>
                  <a:ea typeface="宋体" panose="02010600030101010101" pitchFamily="2" charset="-122"/>
                </a:rPr>
                <a:t>验证数据的全面性和可信性。</a:t>
              </a:r>
            </a:p>
          </p:txBody>
        </p:sp>
        <p:sp>
          <p:nvSpPr>
            <p:cNvPr id="75799" name="Rectangle 8"/>
            <p:cNvSpPr/>
            <p:nvPr/>
          </p:nvSpPr>
          <p:spPr>
            <a:xfrm>
              <a:off x="1685" y="1325"/>
              <a:ext cx="1137" cy="154"/>
            </a:xfrm>
            <a:prstGeom prst="rect">
              <a:avLst/>
            </a:prstGeom>
            <a:noFill/>
            <a:ln w="6350">
              <a:noFill/>
            </a:ln>
          </p:spPr>
          <p:txBody>
            <a:bodyPr lIns="0" tIns="0" rIns="0" bIns="0" anchor="ctr">
              <a:spAutoFit/>
            </a:bodyPr>
            <a:lstStyle/>
            <a:p>
              <a:pPr lvl="0" defTabSz="330200" eaLnBrk="1" hangingPunct="1">
                <a:tabLst>
                  <a:tab pos="8521700" algn="r"/>
                </a:tabLst>
              </a:pPr>
              <a:r>
                <a:rPr lang="zh-CN" altLang="en-US" sz="1600" b="1" dirty="0">
                  <a:solidFill>
                    <a:srgbClr val="000000"/>
                  </a:solidFill>
                  <a:latin typeface="Arial" panose="020B0604020202020204" pitchFamily="34" charset="0"/>
                  <a:ea typeface="宋体" panose="02010600030101010101" pitchFamily="2" charset="-122"/>
                </a:rPr>
                <a:t>数据存储</a:t>
              </a:r>
            </a:p>
          </p:txBody>
        </p:sp>
        <p:sp>
          <p:nvSpPr>
            <p:cNvPr id="75800" name="Rectangle 9"/>
            <p:cNvSpPr/>
            <p:nvPr/>
          </p:nvSpPr>
          <p:spPr>
            <a:xfrm>
              <a:off x="1685" y="1616"/>
              <a:ext cx="1110" cy="1210"/>
            </a:xfrm>
            <a:prstGeom prst="rect">
              <a:avLst/>
            </a:prstGeom>
            <a:noFill/>
            <a:ln w="6350">
              <a:noFill/>
            </a:ln>
          </p:spPr>
          <p:txBody>
            <a:bodyPr lIns="0" tIns="0" rIns="0" bIns="0">
              <a:spAutoFit/>
            </a:bodyPr>
            <a:lstStyle/>
            <a:p>
              <a:pPr marL="161925" lvl="1" indent="-160020" defTabSz="330200" eaLnBrk="1" hangingPunct="1">
                <a:tabLst>
                  <a:tab pos="8521700" algn="r"/>
                </a:tabLst>
              </a:pPr>
              <a:r>
                <a:rPr lang="zh-CN" altLang="en-US" sz="1400" dirty="0">
                  <a:solidFill>
                    <a:srgbClr val="000000"/>
                  </a:solidFill>
                  <a:latin typeface="宋体" panose="02010600030101010101" pitchFamily="2" charset="-122"/>
                  <a:ea typeface="宋体" panose="02010600030101010101" pitchFamily="2" charset="-122"/>
                </a:rPr>
                <a:t>  要达到</a:t>
              </a:r>
              <a:r>
                <a:rPr lang="zh-CN" altLang="en-US" sz="1400" b="1" dirty="0">
                  <a:solidFill>
                    <a:srgbClr val="0066FF"/>
                  </a:solidFill>
                  <a:latin typeface="宋体" panose="02010600030101010101" pitchFamily="2" charset="-122"/>
                  <a:ea typeface="宋体" panose="02010600030101010101" pitchFamily="2" charset="-122"/>
                </a:rPr>
                <a:t>低成本、低能耗、高可靠性目标</a:t>
              </a:r>
              <a:r>
                <a:rPr lang="zh-CN" altLang="en-US" sz="1400" dirty="0">
                  <a:solidFill>
                    <a:srgbClr val="000000"/>
                  </a:solidFill>
                  <a:latin typeface="宋体" panose="02010600030101010101" pitchFamily="2" charset="-122"/>
                  <a:ea typeface="宋体" panose="02010600030101010101" pitchFamily="2" charset="-122"/>
                </a:rPr>
                <a:t>，要用到冗余配置、分布化和云计算技术，存储时对数据进行分类，通过过滤和去重，减少存储量，并加入便于检索的标签。</a:t>
              </a:r>
            </a:p>
          </p:txBody>
        </p:sp>
        <p:sp>
          <p:nvSpPr>
            <p:cNvPr id="75801" name="Rectangle 10"/>
            <p:cNvSpPr/>
            <p:nvPr/>
          </p:nvSpPr>
          <p:spPr>
            <a:xfrm>
              <a:off x="2946" y="1325"/>
              <a:ext cx="1137" cy="154"/>
            </a:xfrm>
            <a:prstGeom prst="rect">
              <a:avLst/>
            </a:prstGeom>
            <a:noFill/>
            <a:ln w="6350">
              <a:noFill/>
            </a:ln>
          </p:spPr>
          <p:txBody>
            <a:bodyPr lIns="0" tIns="0" rIns="0" bIns="0" anchor="ctr">
              <a:spAutoFit/>
            </a:bodyPr>
            <a:lstStyle/>
            <a:p>
              <a:pPr lvl="0" defTabSz="330200" eaLnBrk="1" hangingPunct="1">
                <a:tabLst>
                  <a:tab pos="8521700" algn="r"/>
                </a:tabLst>
              </a:pPr>
              <a:r>
                <a:rPr lang="zh-CN" altLang="en-US" sz="1600" b="1" dirty="0">
                  <a:solidFill>
                    <a:srgbClr val="000000"/>
                  </a:solidFill>
                  <a:latin typeface="Arial" panose="020B0604020202020204" pitchFamily="34" charset="0"/>
                  <a:ea typeface="宋体" panose="02010600030101010101" pitchFamily="2" charset="-122"/>
                </a:rPr>
                <a:t>数据处理</a:t>
              </a:r>
            </a:p>
          </p:txBody>
        </p:sp>
        <p:sp>
          <p:nvSpPr>
            <p:cNvPr id="75802" name="Rectangle 11"/>
            <p:cNvSpPr/>
            <p:nvPr/>
          </p:nvSpPr>
          <p:spPr>
            <a:xfrm>
              <a:off x="2946" y="1616"/>
              <a:ext cx="1111" cy="1478"/>
            </a:xfrm>
            <a:prstGeom prst="rect">
              <a:avLst/>
            </a:prstGeom>
            <a:noFill/>
            <a:ln w="6350">
              <a:noFill/>
            </a:ln>
          </p:spPr>
          <p:txBody>
            <a:bodyPr lIns="0" tIns="0" rIns="0" bIns="0">
              <a:spAutoFit/>
            </a:bodyPr>
            <a:lstStyle/>
            <a:p>
              <a:pPr marL="161925" lvl="1" indent="-160020" defTabSz="330200" eaLnBrk="1" hangingPunct="1">
                <a:tabLst>
                  <a:tab pos="8521700" algn="r"/>
                </a:tabLst>
              </a:pPr>
              <a:r>
                <a:rPr lang="zh-CN" altLang="en-US" sz="1400" dirty="0">
                  <a:solidFill>
                    <a:srgbClr val="000000"/>
                  </a:solidFill>
                  <a:latin typeface="Arial" panose="020B0604020202020204" pitchFamily="34" charset="0"/>
                  <a:ea typeface="宋体" panose="02010600030101010101" pitchFamily="2" charset="-122"/>
                </a:rPr>
                <a:t>   大数据的复杂性使得难以用传统的方法描述与度量，需要将高维图像等多媒体数据降维后度量与处理，利用</a:t>
              </a:r>
              <a:r>
                <a:rPr lang="zh-CN" altLang="en-US" sz="1400" b="1" dirty="0">
                  <a:solidFill>
                    <a:srgbClr val="0066FF"/>
                  </a:solidFill>
                  <a:latin typeface="Arial" panose="020B0604020202020204" pitchFamily="34" charset="0"/>
                  <a:ea typeface="宋体" panose="02010600030101010101" pitchFamily="2" charset="-122"/>
                </a:rPr>
                <a:t>上下文关联</a:t>
              </a:r>
              <a:r>
                <a:rPr lang="zh-CN" altLang="en-US" sz="1400" dirty="0">
                  <a:solidFill>
                    <a:srgbClr val="000000"/>
                  </a:solidFill>
                  <a:latin typeface="Arial" panose="020B0604020202020204" pitchFamily="34" charset="0"/>
                  <a:ea typeface="宋体" panose="02010600030101010101" pitchFamily="2" charset="-122"/>
                </a:rPr>
                <a:t>进行语义分析，从大量动态及可能模棱两可的数据中综合信息，并</a:t>
              </a:r>
              <a:r>
                <a:rPr lang="zh-CN" altLang="en-US" sz="1400" b="1" dirty="0">
                  <a:solidFill>
                    <a:srgbClr val="0066FF"/>
                  </a:solidFill>
                  <a:latin typeface="Arial" panose="020B0604020202020204" pitchFamily="34" charset="0"/>
                  <a:ea typeface="宋体" panose="02010600030101010101" pitchFamily="2" charset="-122"/>
                </a:rPr>
                <a:t>导出可理解的内容</a:t>
              </a:r>
              <a:r>
                <a:rPr lang="zh-CN" altLang="en-US" sz="1400" dirty="0">
                  <a:solidFill>
                    <a:srgbClr val="000000"/>
                  </a:solidFill>
                  <a:latin typeface="Arial" panose="020B0604020202020204" pitchFamily="34" charset="0"/>
                  <a:ea typeface="宋体" panose="02010600030101010101" pitchFamily="2" charset="-122"/>
                </a:rPr>
                <a:t>。</a:t>
              </a:r>
            </a:p>
          </p:txBody>
        </p:sp>
        <p:sp>
          <p:nvSpPr>
            <p:cNvPr id="75803" name="Freeform 12"/>
            <p:cNvSpPr/>
            <p:nvPr/>
          </p:nvSpPr>
          <p:spPr>
            <a:xfrm>
              <a:off x="4168" y="1532"/>
              <a:ext cx="1178" cy="1536"/>
            </a:xfrm>
            <a:custGeom>
              <a:avLst/>
              <a:gdLst>
                <a:gd name="txL" fmla="*/ 0 w 1720"/>
                <a:gd name="txT" fmla="*/ 0 h 1961"/>
                <a:gd name="txR" fmla="*/ 1720 w 1720"/>
                <a:gd name="txB" fmla="*/ 1961 h 1961"/>
              </a:gdLst>
              <a:ahLst/>
              <a:cxnLst>
                <a:cxn ang="0">
                  <a:pos x="0" y="0"/>
                </a:cxn>
                <a:cxn ang="0">
                  <a:pos x="807" y="0"/>
                </a:cxn>
                <a:cxn ang="0">
                  <a:pos x="807" y="1203"/>
                </a:cxn>
              </a:cxnLst>
              <a:rect l="txL" t="txT" r="txR" b="txB"/>
              <a:pathLst>
                <a:path w="1720" h="1961">
                  <a:moveTo>
                    <a:pt x="0" y="0"/>
                  </a:moveTo>
                  <a:lnTo>
                    <a:pt x="1720" y="0"/>
                  </a:lnTo>
                  <a:lnTo>
                    <a:pt x="1720" y="1961"/>
                  </a:lnTo>
                </a:path>
              </a:pathLst>
            </a:custGeom>
            <a:noFill/>
            <a:ln w="22225" cap="flat" cmpd="sng">
              <a:solidFill>
                <a:schemeClr val="hlink">
                  <a:alpha val="100000"/>
                </a:schemeClr>
              </a:solidFill>
              <a:prstDash val="solid"/>
              <a:round/>
              <a:headEnd type="none" w="med" len="med"/>
              <a:tailEnd type="none" w="med" len="med"/>
            </a:ln>
          </p:spPr>
          <p:txBody>
            <a:bodyPr/>
            <a:lstStyle/>
            <a:p>
              <a:endParaRPr lang="zh-CN" altLang="en-US" sz="1600"/>
            </a:p>
          </p:txBody>
        </p:sp>
        <p:sp>
          <p:nvSpPr>
            <p:cNvPr id="75804" name="Rectangle 13"/>
            <p:cNvSpPr/>
            <p:nvPr/>
          </p:nvSpPr>
          <p:spPr>
            <a:xfrm>
              <a:off x="4223" y="1327"/>
              <a:ext cx="1137" cy="154"/>
            </a:xfrm>
            <a:prstGeom prst="rect">
              <a:avLst/>
            </a:prstGeom>
            <a:noFill/>
            <a:ln w="6350">
              <a:noFill/>
            </a:ln>
          </p:spPr>
          <p:txBody>
            <a:bodyPr lIns="0" tIns="0" rIns="0" bIns="0" anchor="ctr">
              <a:spAutoFit/>
            </a:bodyPr>
            <a:lstStyle/>
            <a:p>
              <a:pPr lvl="0" defTabSz="330200" eaLnBrk="1" hangingPunct="1">
                <a:tabLst>
                  <a:tab pos="8521700" algn="r"/>
                </a:tabLst>
              </a:pPr>
              <a:r>
                <a:rPr lang="zh-CN" altLang="en-US" sz="1600" b="1" dirty="0">
                  <a:solidFill>
                    <a:srgbClr val="000000"/>
                  </a:solidFill>
                  <a:latin typeface="Arial" panose="020B0604020202020204" pitchFamily="34" charset="0"/>
                  <a:ea typeface="宋体" panose="02010600030101010101" pitchFamily="2" charset="-122"/>
                </a:rPr>
                <a:t>数据的可视化呈现</a:t>
              </a:r>
            </a:p>
          </p:txBody>
        </p:sp>
        <p:sp>
          <p:nvSpPr>
            <p:cNvPr id="75805" name="Rectangle 14"/>
            <p:cNvSpPr/>
            <p:nvPr/>
          </p:nvSpPr>
          <p:spPr>
            <a:xfrm>
              <a:off x="4223" y="1618"/>
              <a:ext cx="1111" cy="1344"/>
            </a:xfrm>
            <a:prstGeom prst="rect">
              <a:avLst/>
            </a:prstGeom>
            <a:noFill/>
            <a:ln w="6350">
              <a:noFill/>
            </a:ln>
          </p:spPr>
          <p:txBody>
            <a:bodyPr lIns="0" tIns="0" rIns="0" bIns="0">
              <a:spAutoFit/>
            </a:bodyPr>
            <a:lstStyle/>
            <a:p>
              <a:pPr marL="161925" lvl="1" indent="-160020" defTabSz="330200" eaLnBrk="1" hangingPunct="1">
                <a:tabLst>
                  <a:tab pos="8521700" algn="r"/>
                </a:tabLst>
              </a:pPr>
              <a:r>
                <a:rPr lang="zh-CN" altLang="en-US" sz="1400" b="1" dirty="0">
                  <a:solidFill>
                    <a:srgbClr val="000000"/>
                  </a:solidFill>
                  <a:latin typeface="Arial" panose="020B0604020202020204" pitchFamily="34" charset="0"/>
                  <a:ea typeface="宋体" panose="02010600030101010101" pitchFamily="2" charset="-122"/>
                </a:rPr>
                <a:t>   </a:t>
              </a:r>
              <a:r>
                <a:rPr lang="zh-CN" altLang="en-US" sz="1400" b="1" dirty="0">
                  <a:solidFill>
                    <a:srgbClr val="0066FF"/>
                  </a:solidFill>
                  <a:latin typeface="Arial" panose="020B0604020202020204" pitchFamily="34" charset="0"/>
                  <a:ea typeface="宋体" panose="02010600030101010101" pitchFamily="2" charset="-122"/>
                </a:rPr>
                <a:t>使结果更直观以便于洞察</a:t>
              </a:r>
              <a:r>
                <a:rPr lang="zh-CN" altLang="en-US" sz="1400" dirty="0">
                  <a:solidFill>
                    <a:srgbClr val="000000"/>
                  </a:solidFill>
                  <a:latin typeface="Arial" panose="020B0604020202020204" pitchFamily="34" charset="0"/>
                  <a:ea typeface="宋体" panose="02010600030101010101" pitchFamily="2" charset="-122"/>
                </a:rPr>
                <a:t>。目前，尽管计算机智能化有了很大进步，但还只能针对小规模、有结构或类结构的数据进行分析，谈不上深层次的数据挖掘，现有的数据挖掘算法在不同行业中难以通用。</a:t>
              </a:r>
            </a:p>
          </p:txBody>
        </p:sp>
      </p:grpSp>
      <p:sp>
        <p:nvSpPr>
          <p:cNvPr id="75820" name="文本框 75819"/>
          <p:cNvSpPr txBox="1"/>
          <p:nvPr/>
        </p:nvSpPr>
        <p:spPr>
          <a:xfrm>
            <a:off x="3983673" y="1007745"/>
            <a:ext cx="4264660" cy="396240"/>
          </a:xfrm>
          <a:prstGeom prst="rect">
            <a:avLst/>
          </a:prstGeom>
          <a:noFill/>
          <a:ln w="9525">
            <a:noFill/>
          </a:ln>
        </p:spPr>
        <p:txBody>
          <a:bodyPr wrap="none" anchor="t">
            <a:spAutoFit/>
          </a:bodyPr>
          <a:lstStyle/>
          <a:p>
            <a:pPr lvl="0"/>
            <a:r>
              <a:rPr lang="zh-CN" altLang="en-US" sz="2000" b="1" dirty="0">
                <a:solidFill>
                  <a:srgbClr val="FF0066"/>
                </a:solidFill>
                <a:latin typeface="Times New Roman" panose="02020603050405020304" charset="0"/>
                <a:ea typeface="宋体" panose="02010600030101010101" pitchFamily="2" charset="-122"/>
              </a:rPr>
              <a:t>挑战</a:t>
            </a:r>
            <a:r>
              <a:rPr lang="en-US" altLang="zh-CN" sz="2000" b="1">
                <a:solidFill>
                  <a:srgbClr val="FF0066"/>
                </a:solidFill>
                <a:latin typeface="Times New Roman" panose="02020603050405020304" charset="0"/>
                <a:ea typeface="宋体" panose="02010600030101010101" pitchFamily="2" charset="-122"/>
              </a:rPr>
              <a:t>——</a:t>
            </a:r>
            <a:r>
              <a:rPr lang="zh-CN" altLang="en-US" sz="2000" b="1" dirty="0">
                <a:solidFill>
                  <a:srgbClr val="FF0066"/>
                </a:solidFill>
                <a:latin typeface="Times New Roman" panose="02020603050405020304" charset="0"/>
                <a:ea typeface="宋体" panose="02010600030101010101" pitchFamily="2" charset="-122"/>
              </a:rPr>
              <a:t>大数据技术的运用仍有困难</a:t>
            </a:r>
          </a:p>
        </p:txBody>
      </p:sp>
      <p:sp>
        <p:nvSpPr>
          <p:cNvPr id="75821" name="矩形 75820"/>
          <p:cNvSpPr/>
          <p:nvPr/>
        </p:nvSpPr>
        <p:spPr>
          <a:xfrm>
            <a:off x="1955483" y="1732598"/>
            <a:ext cx="8280400" cy="457200"/>
          </a:xfrm>
          <a:prstGeom prst="rect">
            <a:avLst/>
          </a:prstGeom>
          <a:noFill/>
          <a:ln w="9525">
            <a:noFill/>
          </a:ln>
        </p:spPr>
        <p:txBody>
          <a:bodyPr>
            <a:spAutoFit/>
          </a:bodyPr>
          <a:lstStyle/>
          <a:p>
            <a:pPr lvl="0" algn="ctr">
              <a:lnSpc>
                <a:spcPct val="150000"/>
              </a:lnSpc>
            </a:pPr>
            <a:r>
              <a:rPr lang="zh-CN" altLang="en-US" sz="1600" dirty="0">
                <a:latin typeface="Times New Roman" panose="02020603050405020304" charset="0"/>
                <a:ea typeface="宋体" panose="02010600030101010101" pitchFamily="2" charset="-122"/>
              </a:rPr>
              <a:t>目前，大数据技术的运用仍存在一些困难与挑战，体现在大数据挖掘的四个环节中。</a:t>
            </a:r>
          </a:p>
        </p:txBody>
      </p:sp>
    </p:spTree>
    <p:custDataLst>
      <p:tags r:id="rId1"/>
    </p:custDataLst>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77" name="椭圆 74776"/>
          <p:cNvSpPr/>
          <p:nvPr/>
        </p:nvSpPr>
        <p:spPr>
          <a:xfrm>
            <a:off x="7296150" y="2274888"/>
            <a:ext cx="1768475" cy="468312"/>
          </a:xfrm>
          <a:prstGeom prst="ellipse">
            <a:avLst/>
          </a:prstGeom>
          <a:gradFill rotWithShape="1">
            <a:gsLst>
              <a:gs pos="0">
                <a:schemeClr val="tx1"/>
              </a:gs>
              <a:gs pos="100000">
                <a:schemeClr val="tx1">
                  <a:gamma/>
                  <a:tint val="57647"/>
                  <a:invGamma/>
                  <a:alpha val="0"/>
                </a:schemeClr>
              </a:gs>
            </a:gsLst>
            <a:path path="shape">
              <a:fillToRect l="50000" t="50000" r="50000" b="50000"/>
            </a:path>
            <a:tileRect/>
          </a:gradFill>
          <a:ln w="9525">
            <a:noFill/>
          </a:ln>
        </p:spPr>
        <p:txBody>
          <a:bodyPr/>
          <a:lstStyle/>
          <a:p>
            <a:endParaRPr lang="zh-CN" altLang="en-US"/>
          </a:p>
        </p:txBody>
      </p:sp>
      <p:sp>
        <p:nvSpPr>
          <p:cNvPr id="74778" name="椭圆 74777"/>
          <p:cNvSpPr/>
          <p:nvPr/>
        </p:nvSpPr>
        <p:spPr>
          <a:xfrm>
            <a:off x="2983865" y="1398270"/>
            <a:ext cx="1824038" cy="1458913"/>
          </a:xfrm>
          <a:prstGeom prst="ellipse">
            <a:avLst/>
          </a:prstGeom>
          <a:solidFill>
            <a:schemeClr val="accent1"/>
          </a:solidFill>
          <a:ln w="9525">
            <a:noFill/>
          </a:ln>
        </p:spPr>
        <p:txBody>
          <a:bodyPr wrap="none" anchor="ctr"/>
          <a:lstStyle/>
          <a:p>
            <a:pPr lvl="0" algn="ctr" eaLnBrk="1" latinLnBrk="1" hangingPunct="1"/>
            <a:endParaRPr lang="zh-CN" altLang="en-US" u="sng" dirty="0">
              <a:latin typeface="Gulim" pitchFamily="34" charset="-127"/>
              <a:ea typeface="Gulim" pitchFamily="34" charset="-127"/>
            </a:endParaRPr>
          </a:p>
        </p:txBody>
      </p:sp>
      <p:sp>
        <p:nvSpPr>
          <p:cNvPr id="74779" name="椭圆 74778"/>
          <p:cNvSpPr/>
          <p:nvPr/>
        </p:nvSpPr>
        <p:spPr>
          <a:xfrm>
            <a:off x="7752080" y="1398270"/>
            <a:ext cx="1824038" cy="1458913"/>
          </a:xfrm>
          <a:prstGeom prst="ellipse">
            <a:avLst/>
          </a:prstGeom>
          <a:solidFill>
            <a:schemeClr val="bg2"/>
          </a:solidFill>
          <a:ln w="9525">
            <a:noFill/>
          </a:ln>
        </p:spPr>
        <p:txBody>
          <a:bodyPr wrap="none" anchor="ctr"/>
          <a:lstStyle/>
          <a:p>
            <a:pPr lvl="0" algn="ctr" eaLnBrk="1" latinLnBrk="1" hangingPunct="1"/>
            <a:endParaRPr lang="zh-CN" altLang="en-US" u="sng" dirty="0">
              <a:latin typeface="Gulim" pitchFamily="34" charset="-127"/>
              <a:ea typeface="Gulim" pitchFamily="34" charset="-127"/>
            </a:endParaRPr>
          </a:p>
        </p:txBody>
      </p:sp>
      <p:sp>
        <p:nvSpPr>
          <p:cNvPr id="74781" name="任意多边形 74780"/>
          <p:cNvSpPr>
            <a:spLocks noChangeAspect="1"/>
          </p:cNvSpPr>
          <p:nvPr/>
        </p:nvSpPr>
        <p:spPr>
          <a:xfrm rot="5400000">
            <a:off x="2172335" y="3396615"/>
            <a:ext cx="3189605" cy="2111375"/>
          </a:xfrm>
          <a:custGeom>
            <a:avLst/>
            <a:gdLst>
              <a:gd name="txL" fmla="*/ 2889 w 21600"/>
              <a:gd name="txT" fmla="*/ 2889 h 21600"/>
              <a:gd name="txR" fmla="*/ 18711 w 21600"/>
              <a:gd name="txB" fmla="*/ 18711 h 21600"/>
            </a:gdLst>
            <a:ahLst/>
            <a:cxnLst>
              <a:cxn ang="0">
                <a:pos x="20511" y="10800"/>
              </a:cxn>
              <a:cxn ang="90">
                <a:pos x="10800" y="21600"/>
              </a:cxn>
              <a:cxn ang="180">
                <a:pos x="1089" y="10800"/>
              </a:cxn>
              <a:cxn ang="270">
                <a:pos x="10800" y="0"/>
              </a:cxn>
            </a:cxnLst>
            <a:rect l="txL" t="txT" r="txR" b="txB"/>
            <a:pathLst>
              <a:path w="21600" h="21600">
                <a:moveTo>
                  <a:pt x="0" y="0"/>
                </a:moveTo>
                <a:lnTo>
                  <a:pt x="2178" y="21600"/>
                </a:lnTo>
                <a:lnTo>
                  <a:pt x="19422" y="21600"/>
                </a:lnTo>
                <a:lnTo>
                  <a:pt x="21600" y="0"/>
                </a:lnTo>
                <a:close/>
              </a:path>
            </a:pathLst>
          </a:custGeom>
          <a:solidFill>
            <a:schemeClr val="accent1">
              <a:alpha val="80000"/>
            </a:schemeClr>
          </a:solidFill>
          <a:ln w="9525" cap="flat" cmpd="sng">
            <a:solidFill>
              <a:srgbClr val="C0C0C0"/>
            </a:solidFill>
            <a:prstDash val="solid"/>
            <a:miter/>
            <a:headEnd type="none" w="med" len="med"/>
            <a:tailEnd type="none" w="med" len="med"/>
          </a:ln>
        </p:spPr>
        <p:txBody>
          <a:bodyPr/>
          <a:lstStyle/>
          <a:p>
            <a:endParaRPr lang="zh-CN" altLang="en-US"/>
          </a:p>
        </p:txBody>
      </p:sp>
      <p:sp>
        <p:nvSpPr>
          <p:cNvPr id="74782" name="任意多边形 74781"/>
          <p:cNvSpPr>
            <a:spLocks noChangeAspect="1"/>
          </p:cNvSpPr>
          <p:nvPr/>
        </p:nvSpPr>
        <p:spPr>
          <a:xfrm rot="16200000">
            <a:off x="3416300" y="4311650"/>
            <a:ext cx="3181985" cy="274955"/>
          </a:xfrm>
          <a:custGeom>
            <a:avLst/>
            <a:gdLst>
              <a:gd name="txL" fmla="*/ 2665 w 21600"/>
              <a:gd name="txT" fmla="*/ 2665 h 21600"/>
              <a:gd name="txR" fmla="*/ 18935 w 21600"/>
              <a:gd name="txB" fmla="*/ 18935 h 21600"/>
            </a:gdLst>
            <a:ahLst/>
            <a:cxnLst>
              <a:cxn ang="0">
                <a:pos x="20735" y="10800"/>
              </a:cxn>
              <a:cxn ang="90">
                <a:pos x="10800" y="21600"/>
              </a:cxn>
              <a:cxn ang="180">
                <a:pos x="865" y="10800"/>
              </a:cxn>
              <a:cxn ang="270">
                <a:pos x="10800" y="0"/>
              </a:cxn>
            </a:cxnLst>
            <a:rect l="txL" t="txT" r="txR" b="txB"/>
            <a:pathLst>
              <a:path w="21600" h="21600">
                <a:moveTo>
                  <a:pt x="0" y="0"/>
                </a:moveTo>
                <a:lnTo>
                  <a:pt x="1730" y="21600"/>
                </a:lnTo>
                <a:lnTo>
                  <a:pt x="19870" y="21600"/>
                </a:lnTo>
                <a:lnTo>
                  <a:pt x="21600" y="0"/>
                </a:lnTo>
                <a:close/>
              </a:path>
            </a:pathLst>
          </a:custGeom>
          <a:gradFill rotWithShape="1">
            <a:gsLst>
              <a:gs pos="0">
                <a:srgbClr val="003366">
                  <a:alpha val="25000"/>
                </a:srgbClr>
              </a:gs>
              <a:gs pos="100000">
                <a:srgbClr val="5F5F5F">
                  <a:alpha val="0"/>
                </a:srgbClr>
              </a:gs>
            </a:gsLst>
            <a:lin ang="5400000" scaled="1"/>
            <a:tileRect/>
          </a:gradFill>
          <a:ln w="9525">
            <a:noFill/>
          </a:ln>
        </p:spPr>
        <p:txBody>
          <a:bodyPr/>
          <a:lstStyle/>
          <a:p>
            <a:endParaRPr lang="zh-CN" altLang="en-US"/>
          </a:p>
        </p:txBody>
      </p:sp>
      <p:sp>
        <p:nvSpPr>
          <p:cNvPr id="74783" name="任意多边形 74782"/>
          <p:cNvSpPr>
            <a:spLocks noChangeAspect="1"/>
          </p:cNvSpPr>
          <p:nvPr/>
        </p:nvSpPr>
        <p:spPr>
          <a:xfrm rot="5400000">
            <a:off x="4605020" y="3405505"/>
            <a:ext cx="3208655" cy="2112645"/>
          </a:xfrm>
          <a:custGeom>
            <a:avLst/>
            <a:gdLst>
              <a:gd name="txL" fmla="*/ 2889 w 21600"/>
              <a:gd name="txT" fmla="*/ 2889 h 21600"/>
              <a:gd name="txR" fmla="*/ 18711 w 21600"/>
              <a:gd name="txB" fmla="*/ 18711 h 21600"/>
            </a:gdLst>
            <a:ahLst/>
            <a:cxnLst>
              <a:cxn ang="0">
                <a:pos x="20511" y="10800"/>
              </a:cxn>
              <a:cxn ang="90">
                <a:pos x="10800" y="21600"/>
              </a:cxn>
              <a:cxn ang="180">
                <a:pos x="1089" y="10800"/>
              </a:cxn>
              <a:cxn ang="270">
                <a:pos x="10800" y="0"/>
              </a:cxn>
            </a:cxnLst>
            <a:rect l="txL" t="txT" r="txR" b="txB"/>
            <a:pathLst>
              <a:path w="21600" h="21600">
                <a:moveTo>
                  <a:pt x="0" y="0"/>
                </a:moveTo>
                <a:lnTo>
                  <a:pt x="2178" y="21600"/>
                </a:lnTo>
                <a:lnTo>
                  <a:pt x="19422" y="21600"/>
                </a:lnTo>
                <a:lnTo>
                  <a:pt x="21600" y="0"/>
                </a:lnTo>
                <a:close/>
              </a:path>
            </a:pathLst>
          </a:custGeom>
          <a:solidFill>
            <a:schemeClr val="accent1">
              <a:lumMod val="50000"/>
            </a:schemeClr>
          </a:solidFill>
          <a:ln w="9525" cap="flat" cmpd="sng">
            <a:solidFill>
              <a:srgbClr val="C0C0C0"/>
            </a:solidFill>
            <a:prstDash val="solid"/>
            <a:miter/>
            <a:headEnd type="none" w="med" len="med"/>
            <a:tailEnd type="none" w="med" len="med"/>
          </a:ln>
        </p:spPr>
        <p:txBody>
          <a:bodyPr/>
          <a:lstStyle/>
          <a:p>
            <a:endParaRPr lang="zh-CN" altLang="en-US"/>
          </a:p>
        </p:txBody>
      </p:sp>
      <p:sp>
        <p:nvSpPr>
          <p:cNvPr id="74784" name="任意多边形 74783"/>
          <p:cNvSpPr>
            <a:spLocks noChangeAspect="1"/>
          </p:cNvSpPr>
          <p:nvPr/>
        </p:nvSpPr>
        <p:spPr>
          <a:xfrm rot="16200000">
            <a:off x="5845810" y="4314825"/>
            <a:ext cx="3176905" cy="274955"/>
          </a:xfrm>
          <a:custGeom>
            <a:avLst/>
            <a:gdLst>
              <a:gd name="txL" fmla="*/ 2665 w 21600"/>
              <a:gd name="txT" fmla="*/ 2665 h 21600"/>
              <a:gd name="txR" fmla="*/ 18935 w 21600"/>
              <a:gd name="txB" fmla="*/ 18935 h 21600"/>
            </a:gdLst>
            <a:ahLst/>
            <a:cxnLst>
              <a:cxn ang="0">
                <a:pos x="20735" y="10800"/>
              </a:cxn>
              <a:cxn ang="90">
                <a:pos x="10800" y="21600"/>
              </a:cxn>
              <a:cxn ang="180">
                <a:pos x="865" y="10800"/>
              </a:cxn>
              <a:cxn ang="270">
                <a:pos x="10800" y="0"/>
              </a:cxn>
            </a:cxnLst>
            <a:rect l="txL" t="txT" r="txR" b="txB"/>
            <a:pathLst>
              <a:path w="21600" h="21600">
                <a:moveTo>
                  <a:pt x="0" y="0"/>
                </a:moveTo>
                <a:lnTo>
                  <a:pt x="1730" y="21600"/>
                </a:lnTo>
                <a:lnTo>
                  <a:pt x="19870" y="21600"/>
                </a:lnTo>
                <a:lnTo>
                  <a:pt x="21600" y="0"/>
                </a:lnTo>
                <a:close/>
              </a:path>
            </a:pathLst>
          </a:custGeom>
          <a:gradFill rotWithShape="1">
            <a:gsLst>
              <a:gs pos="0">
                <a:schemeClr val="tx1">
                  <a:alpha val="25000"/>
                </a:schemeClr>
              </a:gs>
              <a:gs pos="100000">
                <a:schemeClr val="tx1">
                  <a:alpha val="0"/>
                </a:schemeClr>
              </a:gs>
            </a:gsLst>
            <a:lin ang="5400000" scaled="1"/>
            <a:tileRect/>
          </a:gradFill>
          <a:ln w="9525">
            <a:noFill/>
          </a:ln>
        </p:spPr>
        <p:txBody>
          <a:bodyPr/>
          <a:lstStyle/>
          <a:p>
            <a:endParaRPr lang="zh-CN" altLang="en-US"/>
          </a:p>
        </p:txBody>
      </p:sp>
      <p:sp>
        <p:nvSpPr>
          <p:cNvPr id="74785" name="任意多边形 74784"/>
          <p:cNvSpPr>
            <a:spLocks noChangeAspect="1"/>
          </p:cNvSpPr>
          <p:nvPr/>
        </p:nvSpPr>
        <p:spPr>
          <a:xfrm rot="5400000">
            <a:off x="6946900" y="3457575"/>
            <a:ext cx="3311525" cy="2111375"/>
          </a:xfrm>
          <a:custGeom>
            <a:avLst/>
            <a:gdLst>
              <a:gd name="txL" fmla="*/ 2889 w 21600"/>
              <a:gd name="txT" fmla="*/ 2889 h 21600"/>
              <a:gd name="txR" fmla="*/ 18711 w 21600"/>
              <a:gd name="txB" fmla="*/ 18711 h 21600"/>
            </a:gdLst>
            <a:ahLst/>
            <a:cxnLst>
              <a:cxn ang="0">
                <a:pos x="20511" y="10800"/>
              </a:cxn>
              <a:cxn ang="90">
                <a:pos x="10800" y="21600"/>
              </a:cxn>
              <a:cxn ang="180">
                <a:pos x="1089" y="10800"/>
              </a:cxn>
              <a:cxn ang="270">
                <a:pos x="10800" y="0"/>
              </a:cxn>
            </a:cxnLst>
            <a:rect l="txL" t="txT" r="txR" b="txB"/>
            <a:pathLst>
              <a:path w="21600" h="21600">
                <a:moveTo>
                  <a:pt x="0" y="0"/>
                </a:moveTo>
                <a:lnTo>
                  <a:pt x="2178" y="21600"/>
                </a:lnTo>
                <a:lnTo>
                  <a:pt x="19422" y="21600"/>
                </a:lnTo>
                <a:lnTo>
                  <a:pt x="21600" y="0"/>
                </a:lnTo>
                <a:close/>
              </a:path>
            </a:pathLst>
          </a:custGeom>
          <a:solidFill>
            <a:schemeClr val="accent3">
              <a:lumMod val="75000"/>
            </a:schemeClr>
          </a:solidFill>
          <a:ln w="9525" cap="flat" cmpd="sng">
            <a:solidFill>
              <a:srgbClr val="C0C0C0"/>
            </a:solidFill>
            <a:prstDash val="solid"/>
            <a:miter/>
            <a:headEnd type="none" w="med" len="med"/>
            <a:tailEnd type="none" w="med" len="med"/>
          </a:ln>
        </p:spPr>
        <p:txBody>
          <a:bodyPr/>
          <a:lstStyle/>
          <a:p>
            <a:endParaRPr lang="zh-CN" altLang="en-US"/>
          </a:p>
        </p:txBody>
      </p:sp>
      <p:sp>
        <p:nvSpPr>
          <p:cNvPr id="74786" name="任意多边形 74785"/>
          <p:cNvSpPr>
            <a:spLocks noChangeAspect="1"/>
          </p:cNvSpPr>
          <p:nvPr/>
        </p:nvSpPr>
        <p:spPr>
          <a:xfrm rot="16200000">
            <a:off x="8201660" y="4380865"/>
            <a:ext cx="3288665" cy="274955"/>
          </a:xfrm>
          <a:custGeom>
            <a:avLst/>
            <a:gdLst>
              <a:gd name="txL" fmla="*/ 2665 w 21600"/>
              <a:gd name="txT" fmla="*/ 2665 h 21600"/>
              <a:gd name="txR" fmla="*/ 18935 w 21600"/>
              <a:gd name="txB" fmla="*/ 18935 h 21600"/>
            </a:gdLst>
            <a:ahLst/>
            <a:cxnLst>
              <a:cxn ang="0">
                <a:pos x="20735" y="10800"/>
              </a:cxn>
              <a:cxn ang="90">
                <a:pos x="10800" y="21600"/>
              </a:cxn>
              <a:cxn ang="180">
                <a:pos x="865" y="10800"/>
              </a:cxn>
              <a:cxn ang="270">
                <a:pos x="10800" y="0"/>
              </a:cxn>
            </a:cxnLst>
            <a:rect l="txL" t="txT" r="txR" b="txB"/>
            <a:pathLst>
              <a:path w="21600" h="21600">
                <a:moveTo>
                  <a:pt x="0" y="0"/>
                </a:moveTo>
                <a:lnTo>
                  <a:pt x="1730" y="21600"/>
                </a:lnTo>
                <a:lnTo>
                  <a:pt x="19870" y="21600"/>
                </a:lnTo>
                <a:lnTo>
                  <a:pt x="21600" y="0"/>
                </a:lnTo>
                <a:close/>
              </a:path>
            </a:pathLst>
          </a:custGeom>
          <a:gradFill rotWithShape="1">
            <a:gsLst>
              <a:gs pos="0">
                <a:schemeClr val="tx1">
                  <a:alpha val="25000"/>
                </a:schemeClr>
              </a:gs>
              <a:gs pos="100000">
                <a:schemeClr val="tx1">
                  <a:alpha val="0"/>
                </a:schemeClr>
              </a:gs>
            </a:gsLst>
            <a:lin ang="5400000" scaled="1"/>
            <a:tileRect/>
          </a:gradFill>
          <a:ln w="9525">
            <a:noFill/>
          </a:ln>
        </p:spPr>
        <p:txBody>
          <a:bodyPr/>
          <a:lstStyle/>
          <a:p>
            <a:endParaRPr lang="zh-CN" altLang="en-US"/>
          </a:p>
        </p:txBody>
      </p:sp>
      <p:sp>
        <p:nvSpPr>
          <p:cNvPr id="74787" name="矩形 74786"/>
          <p:cNvSpPr>
            <a:spLocks noChangeAspect="1"/>
          </p:cNvSpPr>
          <p:nvPr/>
        </p:nvSpPr>
        <p:spPr>
          <a:xfrm>
            <a:off x="2725420" y="3308668"/>
            <a:ext cx="2082800" cy="2286000"/>
          </a:xfrm>
          <a:prstGeom prst="rect">
            <a:avLst/>
          </a:prstGeom>
          <a:noFill/>
          <a:ln w="9525">
            <a:noFill/>
          </a:ln>
        </p:spPr>
        <p:txBody>
          <a:bodyPr>
            <a:spAutoFit/>
          </a:bodyPr>
          <a:lstStyle/>
          <a:p>
            <a:pPr lvl="0" eaLnBrk="1" hangingPunct="1">
              <a:lnSpc>
                <a:spcPct val="150000"/>
              </a:lnSpc>
              <a:buChar char="•"/>
            </a:pPr>
            <a:r>
              <a:rPr lang="zh-CN" altLang="en-US" sz="1600" dirty="0">
                <a:solidFill>
                  <a:schemeClr val="bg1"/>
                </a:solidFill>
                <a:latin typeface="宋体" panose="02010600030101010101" pitchFamily="2" charset="-122"/>
                <a:ea typeface="宋体" panose="02010600030101010101" pitchFamily="2" charset="-122"/>
              </a:rPr>
              <a:t>大量数据的集中存储增加了其泄露的风险；</a:t>
            </a:r>
          </a:p>
          <a:p>
            <a:pPr lvl="0" eaLnBrk="1" hangingPunct="1">
              <a:lnSpc>
                <a:spcPct val="150000"/>
              </a:lnSpc>
              <a:buChar char="•"/>
            </a:pPr>
            <a:r>
              <a:rPr lang="zh-CN" altLang="en-US" sz="1600" dirty="0">
                <a:solidFill>
                  <a:schemeClr val="bg1"/>
                </a:solidFill>
                <a:latin typeface="宋体" panose="02010600030101010101" pitchFamily="2" charset="-122"/>
                <a:ea typeface="宋体" panose="02010600030101010101" pitchFamily="2" charset="-122"/>
              </a:rPr>
              <a:t>一些敏感数据的所有权和使用权并没有清晰界定。</a:t>
            </a:r>
            <a:endParaRPr lang="zh-CN" altLang="en-US" sz="1600">
              <a:solidFill>
                <a:schemeClr val="bg1"/>
              </a:solidFill>
              <a:latin typeface="宋体" panose="02010600030101010101" pitchFamily="2" charset="-122"/>
              <a:ea typeface="宋体" panose="02010600030101010101" pitchFamily="2" charset="-122"/>
            </a:endParaRPr>
          </a:p>
        </p:txBody>
      </p:sp>
      <p:sp>
        <p:nvSpPr>
          <p:cNvPr id="74788" name="矩形 74787"/>
          <p:cNvSpPr>
            <a:spLocks noChangeAspect="1"/>
          </p:cNvSpPr>
          <p:nvPr/>
        </p:nvSpPr>
        <p:spPr>
          <a:xfrm>
            <a:off x="5153025" y="3297238"/>
            <a:ext cx="2082800" cy="2212340"/>
          </a:xfrm>
          <a:prstGeom prst="rect">
            <a:avLst/>
          </a:prstGeom>
          <a:noFill/>
          <a:ln w="9525">
            <a:noFill/>
          </a:ln>
        </p:spPr>
        <p:txBody>
          <a:bodyPr>
            <a:spAutoFit/>
          </a:bodyPr>
          <a:lstStyle/>
          <a:p>
            <a:pPr lvl="0" eaLnBrk="1" hangingPunct="1">
              <a:lnSpc>
                <a:spcPct val="150000"/>
              </a:lnSpc>
              <a:buChar char="•"/>
            </a:pPr>
            <a:r>
              <a:rPr lang="zh-CN" altLang="en-US" sz="1600" dirty="0">
                <a:solidFill>
                  <a:schemeClr val="bg1"/>
                </a:solidFill>
                <a:latin typeface="宋体" panose="02010600030101010101" pitchFamily="2" charset="-122"/>
                <a:ea typeface="宋体" panose="02010600030101010101" pitchFamily="2" charset="-122"/>
              </a:rPr>
              <a:t>复杂的数据存储在一起，可能造成企业安全管理不合规；</a:t>
            </a:r>
          </a:p>
          <a:p>
            <a:pPr lvl="0" eaLnBrk="1" hangingPunct="1">
              <a:lnSpc>
                <a:spcPct val="150000"/>
              </a:lnSpc>
              <a:buChar char="•"/>
            </a:pPr>
            <a:r>
              <a:rPr lang="zh-CN" altLang="en-US" sz="1600" dirty="0">
                <a:solidFill>
                  <a:schemeClr val="bg1"/>
                </a:solidFill>
                <a:latin typeface="宋体" panose="02010600030101010101" pitchFamily="2" charset="-122"/>
                <a:ea typeface="宋体" panose="02010600030101010101" pitchFamily="2" charset="-122"/>
              </a:rPr>
              <a:t>安全防护手段更新升级慢，存在漏洞</a:t>
            </a:r>
          </a:p>
          <a:p>
            <a:pPr lvl="0" eaLnBrk="1" hangingPunct="1">
              <a:lnSpc>
                <a:spcPct val="120000"/>
              </a:lnSpc>
            </a:pPr>
            <a:endParaRPr lang="zh-CN" altLang="en-US" sz="1600">
              <a:solidFill>
                <a:schemeClr val="bg1"/>
              </a:solidFill>
              <a:latin typeface="宋体" panose="02010600030101010101" pitchFamily="2" charset="-122"/>
              <a:ea typeface="宋体" panose="02010600030101010101" pitchFamily="2" charset="-122"/>
            </a:endParaRPr>
          </a:p>
        </p:txBody>
      </p:sp>
      <p:sp>
        <p:nvSpPr>
          <p:cNvPr id="74789" name="矩形 74788"/>
          <p:cNvSpPr>
            <a:spLocks noChangeAspect="1"/>
          </p:cNvSpPr>
          <p:nvPr/>
        </p:nvSpPr>
        <p:spPr>
          <a:xfrm>
            <a:off x="7567613" y="3297238"/>
            <a:ext cx="2082800" cy="2286000"/>
          </a:xfrm>
          <a:prstGeom prst="rect">
            <a:avLst/>
          </a:prstGeom>
          <a:noFill/>
          <a:ln w="9525">
            <a:noFill/>
          </a:ln>
        </p:spPr>
        <p:txBody>
          <a:bodyPr>
            <a:spAutoFit/>
          </a:bodyPr>
          <a:lstStyle/>
          <a:p>
            <a:pPr lvl="0" eaLnBrk="1" hangingPunct="1">
              <a:lnSpc>
                <a:spcPct val="150000"/>
              </a:lnSpc>
              <a:buChar char="•"/>
            </a:pPr>
            <a:r>
              <a:rPr lang="zh-CN" altLang="en-US" sz="1600" dirty="0">
                <a:solidFill>
                  <a:schemeClr val="bg1"/>
                </a:solidFill>
                <a:latin typeface="宋体" panose="02010600030101010101" pitchFamily="2" charset="-122"/>
                <a:ea typeface="宋体" panose="02010600030101010101" pitchFamily="2" charset="-122"/>
              </a:rPr>
              <a:t>黑客可收集更多有用信息，大数据分析让攻击更精准；</a:t>
            </a:r>
          </a:p>
          <a:p>
            <a:pPr lvl="0" eaLnBrk="1" hangingPunct="1">
              <a:lnSpc>
                <a:spcPct val="150000"/>
              </a:lnSpc>
              <a:buChar char="•"/>
            </a:pPr>
            <a:r>
              <a:rPr lang="zh-CN" altLang="en-US" sz="1600" dirty="0">
                <a:solidFill>
                  <a:schemeClr val="bg1"/>
                </a:solidFill>
                <a:latin typeface="宋体" panose="02010600030101010101" pitchFamily="2" charset="-122"/>
                <a:ea typeface="宋体" panose="02010600030101010101" pitchFamily="2" charset="-122"/>
              </a:rPr>
              <a:t>大数据为黑客发起攻击提供了更多的机会</a:t>
            </a:r>
            <a:endParaRPr lang="zh-CN" altLang="en-US" sz="1600">
              <a:solidFill>
                <a:schemeClr val="bg1"/>
              </a:solidFill>
              <a:latin typeface="宋体" panose="02010600030101010101" pitchFamily="2" charset="-122"/>
              <a:ea typeface="宋体" panose="02010600030101010101" pitchFamily="2" charset="-122"/>
            </a:endParaRPr>
          </a:p>
        </p:txBody>
      </p:sp>
      <p:sp>
        <p:nvSpPr>
          <p:cNvPr id="74793" name="椭圆 74792"/>
          <p:cNvSpPr/>
          <p:nvPr/>
        </p:nvSpPr>
        <p:spPr>
          <a:xfrm>
            <a:off x="5356225" y="1276350"/>
            <a:ext cx="1822450" cy="1458913"/>
          </a:xfrm>
          <a:prstGeom prst="ellipse">
            <a:avLst/>
          </a:prstGeom>
          <a:solidFill>
            <a:schemeClr val="accent2"/>
          </a:solidFill>
          <a:ln w="9525">
            <a:noFill/>
          </a:ln>
        </p:spPr>
        <p:txBody>
          <a:bodyPr wrap="none" anchor="ctr"/>
          <a:lstStyle/>
          <a:p>
            <a:pPr lvl="0" algn="ctr" eaLnBrk="1" latinLnBrk="1" hangingPunct="1"/>
            <a:endParaRPr lang="zh-CN" altLang="en-US" u="sng" dirty="0">
              <a:latin typeface="Gulim" pitchFamily="34" charset="-127"/>
              <a:ea typeface="Gulim" pitchFamily="34" charset="-127"/>
            </a:endParaRPr>
          </a:p>
        </p:txBody>
      </p:sp>
      <p:sp>
        <p:nvSpPr>
          <p:cNvPr id="74755" name="Rectangle 2"/>
          <p:cNvSpPr>
            <a:spLocks noGrp="1"/>
          </p:cNvSpPr>
          <p:nvPr>
            <p:ph type="title"/>
          </p:nvPr>
        </p:nvSpPr>
        <p:spPr>
          <a:xfrm>
            <a:off x="2247900" y="10160"/>
            <a:ext cx="7696200" cy="576263"/>
          </a:xfrm>
        </p:spPr>
        <p:txBody>
          <a:bodyPr vert="horz" wrap="square" lIns="91341" tIns="45665" rIns="91341" bIns="45665" anchor="b">
            <a:normAutofit fontScale="90000"/>
          </a:bodyPr>
          <a:lstStyle/>
          <a:p>
            <a:pPr lvl="0" algn="ctr" eaLnBrk="1" hangingPunct="1"/>
            <a:r>
              <a:rPr lang="zh-CN" altLang="en-US" dirty="0"/>
              <a:t>大数据时代的机遇和挑战</a:t>
            </a:r>
          </a:p>
        </p:txBody>
      </p:sp>
      <p:sp>
        <p:nvSpPr>
          <p:cNvPr id="74769" name="文本框 74768"/>
          <p:cNvSpPr txBox="1"/>
          <p:nvPr/>
        </p:nvSpPr>
        <p:spPr>
          <a:xfrm>
            <a:off x="3836035" y="800735"/>
            <a:ext cx="4519930" cy="396240"/>
          </a:xfrm>
          <a:prstGeom prst="rect">
            <a:avLst/>
          </a:prstGeom>
          <a:noFill/>
          <a:ln w="9525">
            <a:noFill/>
          </a:ln>
        </p:spPr>
        <p:txBody>
          <a:bodyPr wrap="none" anchor="t">
            <a:spAutoFit/>
          </a:bodyPr>
          <a:lstStyle/>
          <a:p>
            <a:pPr lvl="0"/>
            <a:r>
              <a:rPr lang="zh-CN" altLang="en-US" sz="2000" b="1" dirty="0">
                <a:solidFill>
                  <a:srgbClr val="FF0066"/>
                </a:solidFill>
                <a:latin typeface="Times New Roman" panose="02020603050405020304" charset="0"/>
                <a:ea typeface="宋体" panose="02010600030101010101" pitchFamily="2" charset="-122"/>
              </a:rPr>
              <a:t>挑战</a:t>
            </a:r>
            <a:r>
              <a:rPr lang="en-US" altLang="zh-CN" sz="2000" b="1">
                <a:solidFill>
                  <a:srgbClr val="FF0066"/>
                </a:solidFill>
                <a:latin typeface="Times New Roman" panose="02020603050405020304" charset="0"/>
                <a:ea typeface="宋体" panose="02010600030101010101" pitchFamily="2" charset="-122"/>
              </a:rPr>
              <a:t>——</a:t>
            </a:r>
            <a:r>
              <a:rPr lang="zh-CN" altLang="en-US" sz="2000" b="1" dirty="0">
                <a:solidFill>
                  <a:srgbClr val="FF0066"/>
                </a:solidFill>
                <a:latin typeface="Times New Roman" panose="02020603050405020304" charset="0"/>
                <a:ea typeface="宋体" panose="02010600030101010101" pitchFamily="2" charset="-122"/>
              </a:rPr>
              <a:t>大数据给信息安全带来新挑战</a:t>
            </a:r>
          </a:p>
        </p:txBody>
      </p:sp>
      <p:sp>
        <p:nvSpPr>
          <p:cNvPr id="74794" name="文本框 74793"/>
          <p:cNvSpPr txBox="1"/>
          <p:nvPr/>
        </p:nvSpPr>
        <p:spPr>
          <a:xfrm>
            <a:off x="3129280" y="1548765"/>
            <a:ext cx="1533525" cy="914400"/>
          </a:xfrm>
          <a:prstGeom prst="rect">
            <a:avLst/>
          </a:prstGeom>
          <a:noFill/>
          <a:ln w="9525">
            <a:noFill/>
          </a:ln>
        </p:spPr>
        <p:txBody>
          <a:bodyPr>
            <a:spAutoFit/>
          </a:bodyPr>
          <a:lstStyle/>
          <a:p>
            <a:pPr lvl="0" algn="ctr">
              <a:lnSpc>
                <a:spcPct val="150000"/>
              </a:lnSpc>
            </a:pPr>
            <a:r>
              <a:rPr lang="zh-CN" altLang="en-US" dirty="0">
                <a:solidFill>
                  <a:schemeClr val="bg1"/>
                </a:solidFill>
                <a:latin typeface="Times New Roman" panose="02020603050405020304" charset="0"/>
                <a:ea typeface="宋体" panose="02010600030101010101" pitchFamily="2" charset="-122"/>
              </a:rPr>
              <a:t>加大隐私泄露风险</a:t>
            </a:r>
          </a:p>
        </p:txBody>
      </p:sp>
      <p:sp>
        <p:nvSpPr>
          <p:cNvPr id="74795" name="文本框 74794"/>
          <p:cNvSpPr txBox="1"/>
          <p:nvPr/>
        </p:nvSpPr>
        <p:spPr>
          <a:xfrm>
            <a:off x="5500688" y="1343025"/>
            <a:ext cx="1533525" cy="1325880"/>
          </a:xfrm>
          <a:prstGeom prst="rect">
            <a:avLst/>
          </a:prstGeom>
          <a:noFill/>
          <a:ln w="9525">
            <a:noFill/>
          </a:ln>
        </p:spPr>
        <p:txBody>
          <a:bodyPr>
            <a:spAutoFit/>
          </a:bodyPr>
          <a:lstStyle/>
          <a:p>
            <a:pPr lvl="0" algn="ctr">
              <a:lnSpc>
                <a:spcPct val="150000"/>
              </a:lnSpc>
            </a:pPr>
            <a:r>
              <a:rPr lang="zh-CN" altLang="en-US" dirty="0">
                <a:solidFill>
                  <a:schemeClr val="bg1"/>
                </a:solidFill>
                <a:latin typeface="Times New Roman" panose="02020603050405020304" charset="0"/>
                <a:ea typeface="宋体" panose="02010600030101010101" pitchFamily="2" charset="-122"/>
              </a:rPr>
              <a:t>对现有存储和安防措施提出挑战</a:t>
            </a:r>
          </a:p>
        </p:txBody>
      </p:sp>
      <p:sp>
        <p:nvSpPr>
          <p:cNvPr id="74796" name="文本框 74795"/>
          <p:cNvSpPr txBox="1"/>
          <p:nvPr/>
        </p:nvSpPr>
        <p:spPr>
          <a:xfrm>
            <a:off x="7835583" y="1548448"/>
            <a:ext cx="1533525" cy="914400"/>
          </a:xfrm>
          <a:prstGeom prst="rect">
            <a:avLst/>
          </a:prstGeom>
          <a:noFill/>
          <a:ln w="9525">
            <a:noFill/>
          </a:ln>
        </p:spPr>
        <p:txBody>
          <a:bodyPr>
            <a:spAutoFit/>
          </a:bodyPr>
          <a:lstStyle/>
          <a:p>
            <a:pPr lvl="0" algn="ctr">
              <a:lnSpc>
                <a:spcPct val="150000"/>
              </a:lnSpc>
            </a:pPr>
            <a:r>
              <a:rPr lang="zh-CN" altLang="en-US" dirty="0">
                <a:solidFill>
                  <a:schemeClr val="accent6"/>
                </a:solidFill>
                <a:latin typeface="Times New Roman" panose="02020603050405020304" charset="0"/>
                <a:ea typeface="宋体" panose="02010600030101010101" pitchFamily="2" charset="-122"/>
              </a:rPr>
              <a:t>被运用到攻击手段中</a:t>
            </a:r>
          </a:p>
        </p:txBody>
      </p:sp>
    </p:spTree>
    <p:custDataLst>
      <p:tags r:id="rId1"/>
    </p:custDataLst>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47" name="Rectangle 2"/>
          <p:cNvSpPr>
            <a:spLocks noGrp="1"/>
          </p:cNvSpPr>
          <p:nvPr>
            <p:ph type="title"/>
          </p:nvPr>
        </p:nvSpPr>
        <p:spPr>
          <a:xfrm>
            <a:off x="2286000" y="50800"/>
            <a:ext cx="7696200" cy="576263"/>
          </a:xfrm>
        </p:spPr>
        <p:txBody>
          <a:bodyPr vert="horz" wrap="square" lIns="91341" tIns="45665" rIns="91341" bIns="45665" anchor="b">
            <a:normAutofit fontScale="90000"/>
          </a:bodyPr>
          <a:lstStyle/>
          <a:p>
            <a:pPr lvl="0" algn="ctr" eaLnBrk="1" hangingPunct="1"/>
            <a:r>
              <a:rPr lang="zh-CN" altLang="en-US" dirty="0"/>
              <a:t>大数据时代的机遇和挑战</a:t>
            </a:r>
          </a:p>
        </p:txBody>
      </p:sp>
      <p:pic>
        <p:nvPicPr>
          <p:cNvPr id="77855" name="图片 77854" descr="“棱镜门”主角斯诺登（资料图）"/>
          <p:cNvPicPr>
            <a:picLocks noChangeAspect="1"/>
          </p:cNvPicPr>
          <p:nvPr/>
        </p:nvPicPr>
        <p:blipFill>
          <a:blip r:embed="rId3"/>
          <a:stretch>
            <a:fillRect/>
          </a:stretch>
        </p:blipFill>
        <p:spPr>
          <a:xfrm>
            <a:off x="6348095" y="3500755"/>
            <a:ext cx="4211955" cy="2651760"/>
          </a:xfrm>
          <a:prstGeom prst="rect">
            <a:avLst/>
          </a:prstGeom>
          <a:noFill/>
          <a:ln w="9525">
            <a:noFill/>
          </a:ln>
        </p:spPr>
      </p:pic>
      <p:sp>
        <p:nvSpPr>
          <p:cNvPr id="77856" name="矩形 77855"/>
          <p:cNvSpPr/>
          <p:nvPr/>
        </p:nvSpPr>
        <p:spPr>
          <a:xfrm>
            <a:off x="2003425" y="3500755"/>
            <a:ext cx="4266565" cy="2651760"/>
          </a:xfrm>
          <a:prstGeom prst="rect">
            <a:avLst/>
          </a:prstGeom>
          <a:noFill/>
          <a:ln w="12700" cmpd="sng">
            <a:solidFill>
              <a:schemeClr val="accent1">
                <a:shade val="50000"/>
              </a:schemeClr>
            </a:solidFill>
            <a:prstDash val="solid"/>
          </a:ln>
        </p:spPr>
        <p:txBody>
          <a:bodyPr wrap="square" anchor="ctr">
            <a:spAutoFit/>
          </a:bodyPr>
          <a:lstStyle/>
          <a:p>
            <a:pPr lvl="0">
              <a:lnSpc>
                <a:spcPct val="150000"/>
              </a:lnSpc>
            </a:pPr>
            <a:r>
              <a:rPr lang="zh-CN" altLang="en-US" sz="1600" dirty="0">
                <a:latin typeface="宋体" panose="02010600030101010101" pitchFamily="2" charset="-122"/>
                <a:ea typeface="宋体" panose="02010600030101010101" pitchFamily="2" charset="-122"/>
              </a:rPr>
              <a:t>    斯诺登的爆料引起一片哗然，根据他提供的资料，被卷入“棱镜门”事件的公司包括微软、雅虎、谷歌、苹果、</a:t>
            </a:r>
            <a:r>
              <a:rPr lang="en-US" altLang="zh-CN" sz="1600" dirty="0" err="1">
                <a:latin typeface="宋体" panose="02010600030101010101" pitchFamily="2" charset="-122"/>
                <a:ea typeface="宋体" panose="02010600030101010101" pitchFamily="2" charset="-122"/>
              </a:rPr>
              <a:t>Facebook</a:t>
            </a:r>
            <a:r>
              <a:rPr lang="zh-CN" altLang="en-US" sz="1600" dirty="0">
                <a:latin typeface="宋体" panose="02010600030101010101" pitchFamily="2" charset="-122"/>
                <a:ea typeface="宋体" panose="02010600030101010101" pitchFamily="2" charset="-122"/>
              </a:rPr>
              <a:t>等</a:t>
            </a:r>
            <a:r>
              <a:rPr lang="en-US" altLang="zh-CN" sz="1600">
                <a:latin typeface="宋体" panose="02010600030101010101" pitchFamily="2" charset="-122"/>
                <a:ea typeface="宋体" panose="02010600030101010101" pitchFamily="2" charset="-122"/>
              </a:rPr>
              <a:t>9</a:t>
            </a:r>
            <a:r>
              <a:rPr lang="zh-CN" altLang="en-US" sz="1600" dirty="0">
                <a:latin typeface="宋体" panose="02010600030101010101" pitchFamily="2" charset="-122"/>
                <a:ea typeface="宋体" panose="02010600030101010101" pitchFamily="2" charset="-122"/>
              </a:rPr>
              <a:t>大</a:t>
            </a:r>
            <a:r>
              <a:rPr lang="en-US" altLang="zh-CN" sz="1600">
                <a:latin typeface="宋体" panose="02010600030101010101" pitchFamily="2" charset="-122"/>
                <a:ea typeface="宋体" panose="02010600030101010101" pitchFamily="2" charset="-122"/>
              </a:rPr>
              <a:t>IT</a:t>
            </a:r>
            <a:r>
              <a:rPr lang="zh-CN" altLang="en-US" sz="1600" dirty="0">
                <a:latin typeface="宋体" panose="02010600030101010101" pitchFamily="2" charset="-122"/>
                <a:ea typeface="宋体" panose="02010600030101010101" pitchFamily="2" charset="-122"/>
              </a:rPr>
              <a:t>业巨头。在“棱镜门”事件开始发酵之后，这些公司先是赶紧出面否认与美国政府的监视项目进行过合作，并相继发表声明，呼吁政府采取更透明态度，以证明他们的“清白”。</a:t>
            </a:r>
          </a:p>
        </p:txBody>
      </p:sp>
      <p:sp>
        <p:nvSpPr>
          <p:cNvPr id="77857" name="矩形 77856"/>
          <p:cNvSpPr/>
          <p:nvPr/>
        </p:nvSpPr>
        <p:spPr>
          <a:xfrm>
            <a:off x="2002790" y="1489075"/>
            <a:ext cx="8557260" cy="1554480"/>
          </a:xfrm>
          <a:prstGeom prst="rect">
            <a:avLst/>
          </a:prstGeom>
          <a:noFill/>
          <a:ln w="12700" cmpd="sng">
            <a:solidFill>
              <a:schemeClr val="accent1">
                <a:shade val="50000"/>
              </a:schemeClr>
            </a:solidFill>
            <a:prstDash val="sysDot"/>
          </a:ln>
        </p:spPr>
        <p:txBody>
          <a:bodyPr wrap="square">
            <a:spAutoFit/>
          </a:bodyPr>
          <a:lstStyle/>
          <a:p>
            <a:pPr lvl="0">
              <a:lnSpc>
                <a:spcPct val="150000"/>
              </a:lnSpc>
            </a:pPr>
            <a:r>
              <a:rPr lang="zh-CN" altLang="en-US" sz="1600" dirty="0">
                <a:latin typeface="Times New Roman" panose="02020603050405020304" charset="0"/>
                <a:ea typeface="宋体" panose="02010600030101010101" pitchFamily="2" charset="-122"/>
              </a:rPr>
              <a:t>        事情的起因是美国中情局前职员斯诺登向媒体爆料，过去</a:t>
            </a:r>
            <a:r>
              <a:rPr lang="en-US" altLang="zh-CN" sz="1600">
                <a:latin typeface="Times New Roman" panose="02020603050405020304" charset="0"/>
                <a:ea typeface="宋体" panose="02010600030101010101" pitchFamily="2" charset="-122"/>
              </a:rPr>
              <a:t>6</a:t>
            </a:r>
            <a:r>
              <a:rPr lang="zh-CN" altLang="en-US" sz="1600" dirty="0">
                <a:latin typeface="Times New Roman" panose="02020603050405020304" charset="0"/>
                <a:ea typeface="宋体" panose="02010600030101010101" pitchFamily="2" charset="-122"/>
              </a:rPr>
              <a:t>年间，美国的情报部门通过一个代号为“棱镜”的项目，从多家知名互联网公司获取</a:t>
            </a:r>
            <a:r>
              <a:rPr lang="zh-CN" altLang="en-US" sz="1600" b="1" dirty="0">
                <a:solidFill>
                  <a:srgbClr val="0066FF"/>
                </a:solidFill>
                <a:latin typeface="Times New Roman" panose="02020603050405020304" charset="0"/>
                <a:ea typeface="宋体" panose="02010600030101010101" pitchFamily="2" charset="-122"/>
              </a:rPr>
              <a:t>电子邮件、在线聊天内容、照片、文档、视频等网络私人数据，跟踪用户一举一动</a:t>
            </a:r>
            <a:r>
              <a:rPr lang="zh-CN" altLang="en-US" sz="1600" dirty="0">
                <a:latin typeface="Times New Roman" panose="02020603050405020304" charset="0"/>
                <a:ea typeface="宋体" panose="02010600030101010101" pitchFamily="2" charset="-122"/>
              </a:rPr>
              <a:t>。他说，自己只需要坐在办公桌前，动动指头，敲敲键盘，就能了解很多人的私密信息。</a:t>
            </a:r>
          </a:p>
        </p:txBody>
      </p:sp>
      <p:sp>
        <p:nvSpPr>
          <p:cNvPr id="2" name="文本框 1"/>
          <p:cNvSpPr txBox="1"/>
          <p:nvPr/>
        </p:nvSpPr>
        <p:spPr>
          <a:xfrm>
            <a:off x="3566160" y="922655"/>
            <a:ext cx="5059680" cy="566420"/>
          </a:xfrm>
          <a:prstGeom prst="rect">
            <a:avLst/>
          </a:prstGeom>
          <a:noFill/>
        </p:spPr>
        <p:txBody>
          <a:bodyPr wrap="none" rtlCol="0">
            <a:spAutoFit/>
          </a:bodyPr>
          <a:lstStyle/>
          <a:p>
            <a:pPr>
              <a:lnSpc>
                <a:spcPct val="130000"/>
              </a:lnSpc>
            </a:pPr>
            <a:r>
              <a:rPr lang="zh-CN" altLang="en-US" sz="2400" dirty="0" smtClean="0">
                <a:latin typeface="Arial" panose="020B0604020202020204" pitchFamily="34" charset="0"/>
                <a:ea typeface="微软雅黑" panose="020B0503020204020204" charset="-122"/>
              </a:rPr>
              <a:t>棱镜门暴露大数据时代没有隐私可言</a:t>
            </a:r>
          </a:p>
        </p:txBody>
      </p:sp>
    </p:spTree>
    <p:custDataLst>
      <p:tags r:id="rId1"/>
    </p:custDataLst>
  </p:cSld>
  <p:clrMapOvr>
    <a:masterClrMapping/>
  </p:clrMapOvr>
  <p:transition>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93370" y="1504950"/>
            <a:ext cx="11605260" cy="4831080"/>
          </a:xfrm>
          <a:prstGeom prst="rect">
            <a:avLst/>
          </a:prstGeom>
          <a:noFill/>
        </p:spPr>
        <p:txBody>
          <a:bodyPr wrap="square" rtlCol="0" anchor="t">
            <a:spAutoFit/>
          </a:bodyPr>
          <a:lstStyle/>
          <a:p>
            <a:r>
              <a:rPr lang="zh-CN" altLang="en-US" sz="1400">
                <a:latin typeface="宋体" panose="02010600030101010101" pitchFamily="2" charset="-122"/>
                <a:ea typeface="宋体" panose="02010600030101010101" pitchFamily="2" charset="-122"/>
              </a:rPr>
              <a:t>必胜客店的电话铃响了。</a:t>
            </a:r>
          </a:p>
          <a:p>
            <a:r>
              <a:rPr lang="zh-CN" altLang="en-US" sz="1400">
                <a:latin typeface="宋体" panose="02010600030101010101" pitchFamily="2" charset="-122"/>
                <a:ea typeface="宋体" panose="02010600030101010101" pitchFamily="2" charset="-122"/>
              </a:rPr>
              <a:t>客服拿起电话：必胜客。您好! 请问有什么需要我为您服务？</a:t>
            </a:r>
          </a:p>
          <a:p>
            <a:r>
              <a:rPr lang="zh-CN" altLang="en-US" sz="1400">
                <a:latin typeface="宋体" panose="02010600030101010101" pitchFamily="2" charset="-122"/>
                <a:ea typeface="宋体" panose="02010600030101010101" pitchFamily="2" charset="-122"/>
              </a:rPr>
              <a:t>顾客：你好！ 我想要一份……</a:t>
            </a:r>
          </a:p>
          <a:p>
            <a:r>
              <a:rPr lang="zh-CN" altLang="en-US" sz="1400">
                <a:latin typeface="宋体" panose="02010600030101010101" pitchFamily="2" charset="-122"/>
                <a:ea typeface="宋体" panose="02010600030101010101" pitchFamily="2" charset="-122"/>
              </a:rPr>
              <a:t>客服：先生，请先把您的会员卡号告诉我，好吗？</a:t>
            </a:r>
          </a:p>
          <a:p>
            <a:r>
              <a:rPr lang="zh-CN" altLang="en-US" sz="1400">
                <a:latin typeface="宋体" panose="02010600030101010101" pitchFamily="2" charset="-122"/>
                <a:ea typeface="宋体" panose="02010600030101010101" pitchFamily="2" charset="-122"/>
              </a:rPr>
              <a:t>顾客：16846146***。</a:t>
            </a:r>
          </a:p>
          <a:p>
            <a:r>
              <a:rPr lang="zh-CN" altLang="en-US" sz="1400">
                <a:latin typeface="宋体" panose="02010600030101010101" pitchFamily="2" charset="-122"/>
                <a:ea typeface="宋体" panose="02010600030101010101" pitchFamily="2" charset="-122"/>
              </a:rPr>
              <a:t>客服：陈先生，您好！您是住在泉州路一号12楼1205室。您家电话是2646****，您公司电话是4666****，您的手机是1391234****。请问您想用哪一个电话付费？</a:t>
            </a:r>
          </a:p>
          <a:p>
            <a:r>
              <a:rPr lang="zh-CN" altLang="en-US" sz="1400">
                <a:latin typeface="宋体" panose="02010600030101010101" pitchFamily="2" charset="-122"/>
                <a:ea typeface="宋体" panose="02010600030101010101" pitchFamily="2" charset="-122"/>
              </a:rPr>
              <a:t>顾客：你为什么知道我所有的电话号码？</a:t>
            </a:r>
          </a:p>
          <a:p>
            <a:r>
              <a:rPr lang="zh-CN" altLang="en-US" sz="1400">
                <a:latin typeface="宋体" panose="02010600030101010101" pitchFamily="2" charset="-122"/>
                <a:ea typeface="宋体" panose="02010600030101010101" pitchFamily="2" charset="-122"/>
              </a:rPr>
              <a:t>客服：陈先生，因为我们联机CRM系统。</a:t>
            </a:r>
          </a:p>
          <a:p>
            <a:r>
              <a:rPr lang="zh-CN" altLang="en-US" sz="1400">
                <a:latin typeface="宋体" panose="02010600030101010101" pitchFamily="2" charset="-122"/>
                <a:ea typeface="宋体" panose="02010600030101010101" pitchFamily="2" charset="-122"/>
              </a:rPr>
              <a:t>顾客：我想要一个海鲜比萨……</a:t>
            </a:r>
          </a:p>
          <a:p>
            <a:r>
              <a:rPr lang="zh-CN" altLang="en-US" sz="1400">
                <a:latin typeface="宋体" panose="02010600030101010101" pitchFamily="2" charset="-122"/>
                <a:ea typeface="宋体" panose="02010600030101010101" pitchFamily="2" charset="-122"/>
              </a:rPr>
              <a:t>客服：陈先生，海鲜比萨不适合您。</a:t>
            </a:r>
          </a:p>
          <a:p>
            <a:r>
              <a:rPr lang="zh-CN" altLang="en-US" sz="1400">
                <a:latin typeface="宋体" panose="02010600030101010101" pitchFamily="2" charset="-122"/>
                <a:ea typeface="宋体" panose="02010600030101010101" pitchFamily="2" charset="-122"/>
              </a:rPr>
              <a:t>顾客：为什么？</a:t>
            </a:r>
          </a:p>
          <a:p>
            <a:r>
              <a:rPr lang="zh-CN" altLang="en-US" sz="1400">
                <a:latin typeface="宋体" panose="02010600030101010101" pitchFamily="2" charset="-122"/>
                <a:ea typeface="宋体" panose="02010600030101010101" pitchFamily="2" charset="-122"/>
              </a:rPr>
              <a:t>客服：根据您的医疗记录，你的血压和胆固醇都偏高。</a:t>
            </a:r>
          </a:p>
          <a:p>
            <a:r>
              <a:rPr lang="zh-CN" altLang="en-US" sz="1400">
                <a:latin typeface="宋体" panose="02010600030101010101" pitchFamily="2" charset="-122"/>
                <a:ea typeface="宋体" panose="02010600030101010101" pitchFamily="2" charset="-122"/>
              </a:rPr>
              <a:t>顾客：那你有什么可以推荐的？</a:t>
            </a:r>
          </a:p>
          <a:p>
            <a:r>
              <a:rPr lang="zh-CN" altLang="en-US" sz="1400">
                <a:latin typeface="宋体" panose="02010600030101010101" pitchFamily="2" charset="-122"/>
                <a:ea typeface="宋体" panose="02010600030101010101" pitchFamily="2" charset="-122"/>
              </a:rPr>
              <a:t>客服：您可以试试我们的低脂健康比萨。</a:t>
            </a:r>
          </a:p>
          <a:p>
            <a:r>
              <a:rPr lang="zh-CN" altLang="en-US" sz="1400">
                <a:latin typeface="宋体" panose="02010600030101010101" pitchFamily="2" charset="-122"/>
                <a:ea typeface="宋体" panose="02010600030101010101" pitchFamily="2" charset="-122"/>
              </a:rPr>
              <a:t>顾客：你怎么知道我会喜欢这种的？</a:t>
            </a:r>
          </a:p>
          <a:p>
            <a:r>
              <a:rPr lang="zh-CN" altLang="en-US" sz="1400">
                <a:latin typeface="宋体" panose="02010600030101010101" pitchFamily="2" charset="-122"/>
                <a:ea typeface="宋体" panose="02010600030101010101" pitchFamily="2" charset="-122"/>
              </a:rPr>
              <a:t>客服：您上星期一在国家图书馆借了一本《低脂健康食谱》。</a:t>
            </a:r>
          </a:p>
          <a:p>
            <a:r>
              <a:rPr lang="zh-CN" altLang="en-US" sz="1400">
                <a:latin typeface="宋体" panose="02010600030101010101" pitchFamily="2" charset="-122"/>
                <a:ea typeface="宋体" panose="02010600030101010101" pitchFamily="2" charset="-122"/>
              </a:rPr>
              <a:t>顾客：好。那我要一个家庭大号比萨。</a:t>
            </a:r>
          </a:p>
          <a:p>
            <a:r>
              <a:rPr lang="zh-CN" altLang="en-US" sz="1400">
                <a:latin typeface="宋体" panose="02010600030101010101" pitchFamily="2" charset="-122"/>
                <a:ea typeface="宋体" panose="02010600030101010101" pitchFamily="2" charset="-122"/>
              </a:rPr>
              <a:t>客服：陈先生，大号的不够吃。</a:t>
            </a:r>
          </a:p>
          <a:p>
            <a:r>
              <a:rPr lang="zh-CN" altLang="en-US" sz="1400">
                <a:latin typeface="宋体" panose="02010600030101010101" pitchFamily="2" charset="-122"/>
                <a:ea typeface="宋体" panose="02010600030101010101" pitchFamily="2" charset="-122"/>
              </a:rPr>
              <a:t>顾客：为什么？</a:t>
            </a:r>
          </a:p>
          <a:p>
            <a:r>
              <a:rPr lang="zh-CN" altLang="en-US" sz="1400">
                <a:latin typeface="宋体" panose="02010600030101010101" pitchFamily="2" charset="-122"/>
                <a:ea typeface="宋体" panose="02010600030101010101" pitchFamily="2" charset="-122"/>
              </a:rPr>
              <a:t>客服：因为您家一共有六口人。来个特大号的，怎样？</a:t>
            </a:r>
          </a:p>
          <a:p>
            <a:endParaRPr lang="zh-CN" altLang="en-US" sz="1400">
              <a:latin typeface="宋体" panose="02010600030101010101" pitchFamily="2" charset="-122"/>
              <a:ea typeface="宋体" panose="02010600030101010101" pitchFamily="2" charset="-122"/>
            </a:endParaRPr>
          </a:p>
        </p:txBody>
      </p:sp>
      <p:sp>
        <p:nvSpPr>
          <p:cNvPr id="77847" name="Rectangle 2"/>
          <p:cNvSpPr>
            <a:spLocks noGrp="1"/>
          </p:cNvSpPr>
          <p:nvPr/>
        </p:nvSpPr>
        <p:spPr>
          <a:xfrm>
            <a:off x="2247900" y="499745"/>
            <a:ext cx="7696200" cy="576263"/>
          </a:xfrm>
          <a:prstGeom prst="rect">
            <a:avLst/>
          </a:prstGeom>
          <a:noFill/>
          <a:ln>
            <a:noFill/>
          </a:ln>
          <a:effectLst/>
        </p:spPr>
        <p:txBody>
          <a:bodyPr vert="horz" wrap="square" lIns="91341" tIns="45665" rIns="91341" bIns="45665" numCol="1" anchor="b" anchorCtr="0" compatLnSpc="1">
            <a:normAutofit fontScale="97500"/>
          </a:bodyPr>
          <a:lstStyle>
            <a:lvl1pPr algn="l" rtl="0" fontAlgn="base">
              <a:spcBef>
                <a:spcPct val="0"/>
              </a:spcBef>
              <a:spcAft>
                <a:spcPct val="0"/>
              </a:spcAft>
              <a:buFont typeface="Arial" panose="020B0604020202020204" pitchFamily="34" charset="0"/>
              <a:defRPr sz="3200" kern="1200">
                <a:solidFill>
                  <a:srgbClr val="FC3159"/>
                </a:solidFill>
                <a:latin typeface="+mj-ea"/>
                <a:ea typeface="+mj-ea"/>
                <a:cs typeface="+mj-cs"/>
                <a:sym typeface="Arial" panose="020B0604020202020204" pitchFamily="34" charset="0"/>
              </a:defRPr>
            </a:lvl1pPr>
            <a:lvl2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2pPr>
            <a:lvl3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3pPr>
            <a:lvl4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4pPr>
            <a:lvl5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5pPr>
            <a:lvl6pPr marL="4572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6pPr>
            <a:lvl7pPr marL="9144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7pPr>
            <a:lvl8pPr marL="13716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8pPr>
            <a:lvl9pPr marL="18288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9pPr>
          </a:lstStyle>
          <a:p>
            <a:pPr lvl="0" algn="ctr" eaLnBrk="1" hangingPunct="1"/>
            <a:r>
              <a:rPr lang="zh-CN" altLang="en-US" dirty="0"/>
              <a:t>大数据时代的隐私保护</a:t>
            </a:r>
            <a:r>
              <a:rPr lang="en-US" altLang="zh-CN" dirty="0"/>
              <a:t>——</a:t>
            </a:r>
            <a:r>
              <a:rPr lang="zh-CN" altLang="en-US" dirty="0"/>
              <a:t>一个段子</a:t>
            </a:r>
          </a:p>
        </p:txBody>
      </p:sp>
    </p:spTree>
    <p:custDataLst>
      <p:tags r:id="rId1"/>
    </p:custDataLst>
  </p:cSld>
  <p:clrMapOvr>
    <a:masterClrMapping/>
  </p:clrMapOvr>
  <p:transition>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7680" y="1155700"/>
            <a:ext cx="11216640" cy="5477510"/>
          </a:xfrm>
          <a:prstGeom prst="rect">
            <a:avLst/>
          </a:prstGeom>
          <a:noFill/>
        </p:spPr>
        <p:txBody>
          <a:bodyPr wrap="square" rtlCol="0" anchor="t">
            <a:spAutoFit/>
          </a:bodyPr>
          <a:lstStyle/>
          <a:p>
            <a:r>
              <a:rPr lang="zh-CN" altLang="en-US" sz="1400">
                <a:latin typeface="宋体" panose="02010600030101010101" pitchFamily="2" charset="-122"/>
                <a:ea typeface="宋体" panose="02010600030101010101" pitchFamily="2" charset="-122"/>
                <a:sym typeface="+mn-ea"/>
              </a:rPr>
              <a:t>顾客：要付多少钱？</a:t>
            </a:r>
          </a:p>
          <a:p>
            <a:r>
              <a:rPr lang="zh-CN" altLang="en-US" sz="1400">
                <a:latin typeface="宋体" panose="02010600030101010101" pitchFamily="2" charset="-122"/>
                <a:ea typeface="宋体" panose="02010600030101010101" pitchFamily="2" charset="-122"/>
                <a:sym typeface="+mn-ea"/>
              </a:rPr>
              <a:t>客服：99元。这个足够您一家六口吃了。但您母亲应该少吃，她上个月刚刚做了心脏搭桥手术，还处在恢复期。</a:t>
            </a:r>
          </a:p>
          <a:p>
            <a:r>
              <a:rPr lang="zh-CN" altLang="en-US" sz="1400">
                <a:latin typeface="宋体" panose="02010600030101010101" pitchFamily="2" charset="-122"/>
                <a:ea typeface="宋体" panose="02010600030101010101" pitchFamily="2" charset="-122"/>
                <a:sym typeface="+mn-ea"/>
              </a:rPr>
              <a:t>顾客：那可以刷卡吗？</a:t>
            </a:r>
          </a:p>
          <a:p>
            <a:r>
              <a:rPr lang="zh-CN" altLang="en-US" sz="1400">
                <a:latin typeface="宋体" panose="02010600030101010101" pitchFamily="2" charset="-122"/>
                <a:ea typeface="宋体" panose="02010600030101010101" pitchFamily="2" charset="-122"/>
                <a:sym typeface="+mn-ea"/>
              </a:rPr>
              <a:t>客服：陈先生，对不起。请您付现款。</a:t>
            </a:r>
          </a:p>
          <a:p>
            <a:r>
              <a:rPr lang="zh-CN" altLang="en-US" sz="1400">
                <a:latin typeface="宋体" panose="02010600030101010101" pitchFamily="2" charset="-122"/>
                <a:ea typeface="宋体" panose="02010600030101010101" pitchFamily="2" charset="-122"/>
                <a:sym typeface="+mn-ea"/>
              </a:rPr>
              <a:t>顾客：你们不是可以刷卡的吗？</a:t>
            </a:r>
          </a:p>
          <a:p>
            <a:r>
              <a:rPr lang="zh-CN" altLang="en-US" sz="1400">
                <a:latin typeface="宋体" panose="02010600030101010101" pitchFamily="2" charset="-122"/>
                <a:ea typeface="宋体" panose="02010600030101010101" pitchFamily="2" charset="-122"/>
                <a:sym typeface="+mn-ea"/>
              </a:rPr>
              <a:t>客服：一般是可以的。但是您的信用卡已经刷爆了，您现在还欠银行4807元，而且还不包括您的房贷利息。</a:t>
            </a:r>
          </a:p>
          <a:p>
            <a:r>
              <a:rPr lang="zh-CN" altLang="en-US" sz="1400">
                <a:latin typeface="宋体" panose="02010600030101010101" pitchFamily="2" charset="-122"/>
                <a:ea typeface="宋体" panose="02010600030101010101" pitchFamily="2" charset="-122"/>
                <a:sym typeface="+mn-ea"/>
              </a:rPr>
              <a:t>顾客：那我先去附近的提款机提款。</a:t>
            </a:r>
          </a:p>
          <a:p>
            <a:r>
              <a:rPr lang="zh-CN" altLang="en-US" sz="1400">
                <a:latin typeface="宋体" panose="02010600030101010101" pitchFamily="2" charset="-122"/>
                <a:ea typeface="宋体" panose="02010600030101010101" pitchFamily="2" charset="-122"/>
                <a:sym typeface="+mn-ea"/>
              </a:rPr>
              <a:t>客服：陈先生，根据您的记录，您已经超过今日提款限额了。</a:t>
            </a:r>
          </a:p>
          <a:p>
            <a:r>
              <a:rPr lang="zh-CN" altLang="en-US" sz="1400">
                <a:latin typeface="宋体" panose="02010600030101010101" pitchFamily="2" charset="-122"/>
                <a:ea typeface="宋体" panose="02010600030101010101" pitchFamily="2" charset="-122"/>
                <a:sym typeface="+mn-ea"/>
              </a:rPr>
              <a:t>顾客：算了，你们直接把比萨送我家吧，家里有现金。你们多久会送到？</a:t>
            </a:r>
          </a:p>
          <a:p>
            <a:r>
              <a:rPr lang="zh-CN" altLang="en-US" sz="1400">
                <a:latin typeface="宋体" panose="02010600030101010101" pitchFamily="2" charset="-122"/>
                <a:ea typeface="宋体" panose="02010600030101010101" pitchFamily="2" charset="-122"/>
                <a:sym typeface="+mn-ea"/>
              </a:rPr>
              <a:t>客服：大约30分钟。如果您不想等，可以自己骑摩托车来取。</a:t>
            </a:r>
          </a:p>
          <a:p>
            <a:r>
              <a:rPr lang="zh-CN" altLang="en-US" sz="1400">
                <a:latin typeface="宋体" panose="02010600030101010101" pitchFamily="2" charset="-122"/>
                <a:ea typeface="宋体" panose="02010600030101010101" pitchFamily="2" charset="-122"/>
                <a:sym typeface="+mn-ea"/>
              </a:rPr>
              <a:t>顾客：为什么？</a:t>
            </a:r>
          </a:p>
          <a:p>
            <a:r>
              <a:rPr lang="zh-CN" altLang="en-US" sz="1400">
                <a:latin typeface="宋体" panose="02010600030101010101" pitchFamily="2" charset="-122"/>
                <a:ea typeface="宋体" panose="02010600030101010101" pitchFamily="2" charset="-122"/>
                <a:sym typeface="+mn-ea"/>
              </a:rPr>
              <a:t>客服：根据我们CRM全球定位系统车辆行驶自动跟踪记录显示，您登记的一辆车号为SB-748的摩托车，目前正在解放路东段华联商场右侧行驶，离我们店只有50米。</a:t>
            </a:r>
          </a:p>
          <a:p>
            <a:r>
              <a:rPr lang="zh-CN" altLang="en-US" sz="1400">
                <a:latin typeface="宋体" panose="02010600030101010101" pitchFamily="2" charset="-122"/>
                <a:ea typeface="宋体" panose="02010600030101010101" pitchFamily="2" charset="-122"/>
                <a:sym typeface="+mn-ea"/>
              </a:rPr>
              <a:t>顾客:好吧（头开始晕）</a:t>
            </a:r>
          </a:p>
          <a:p>
            <a:r>
              <a:rPr lang="zh-CN" altLang="en-US" sz="1400">
                <a:latin typeface="宋体" panose="02010600030101010101" pitchFamily="2" charset="-122"/>
                <a:ea typeface="宋体" panose="02010600030101010101" pitchFamily="2" charset="-122"/>
                <a:sym typeface="+mn-ea"/>
              </a:rPr>
              <a:t>客服：陈先生，建议您再带一小份海鲜比萨。</a:t>
            </a:r>
          </a:p>
          <a:p>
            <a:r>
              <a:rPr lang="zh-CN" altLang="en-US" sz="1400">
                <a:latin typeface="宋体" panose="02010600030101010101" pitchFamily="2" charset="-122"/>
                <a:ea typeface="宋体" panose="02010600030101010101" pitchFamily="2" charset="-122"/>
                <a:sym typeface="+mn-ea"/>
              </a:rPr>
              <a:t>顾客：为什么？你不是说我不能吃吗？</a:t>
            </a:r>
          </a:p>
          <a:p>
            <a:r>
              <a:rPr lang="zh-CN" altLang="en-US" sz="1400">
                <a:latin typeface="宋体" panose="02010600030101010101" pitchFamily="2" charset="-122"/>
                <a:ea typeface="宋体" panose="02010600030101010101" pitchFamily="2" charset="-122"/>
                <a:sym typeface="+mn-ea"/>
              </a:rPr>
              <a:t>客服：根据我们CRM通讯系统分析，今天您与一位女性通话频率高、时间长，今天又是2.14，我们分析应该是您的情人，而这位手机用户近来一直买的是海鲜比萨，她应该喜欢这种口味。</a:t>
            </a:r>
          </a:p>
          <a:p>
            <a:r>
              <a:rPr lang="zh-CN" altLang="en-US" sz="1400">
                <a:latin typeface="宋体" panose="02010600030101010101" pitchFamily="2" charset="-122"/>
                <a:ea typeface="宋体" panose="02010600030101010101" pitchFamily="2" charset="-122"/>
                <a:sym typeface="+mn-ea"/>
              </a:rPr>
              <a:t>顾客：…………</a:t>
            </a:r>
          </a:p>
          <a:p>
            <a:r>
              <a:rPr lang="zh-CN" altLang="en-US" sz="1400">
                <a:latin typeface="宋体" panose="02010600030101010101" pitchFamily="2" charset="-122"/>
                <a:ea typeface="宋体" panose="02010600030101010101" pitchFamily="2" charset="-122"/>
                <a:sym typeface="+mn-ea"/>
              </a:rPr>
              <a:t>客服：您最好现在就送回家，否则您就不方便出来了。</a:t>
            </a:r>
          </a:p>
          <a:p>
            <a:r>
              <a:rPr lang="zh-CN" altLang="en-US" sz="1400">
                <a:latin typeface="宋体" panose="02010600030101010101" pitchFamily="2" charset="-122"/>
                <a:ea typeface="宋体" panose="02010600030101010101" pitchFamily="2" charset="-122"/>
                <a:sym typeface="+mn-ea"/>
              </a:rPr>
              <a:t>顾客：为什么？</a:t>
            </a:r>
          </a:p>
          <a:p>
            <a:r>
              <a:rPr lang="zh-CN" altLang="en-US" sz="1400">
                <a:latin typeface="宋体" panose="02010600030101010101" pitchFamily="2" charset="-122"/>
                <a:ea typeface="宋体" panose="02010600030101010101" pitchFamily="2" charset="-122"/>
                <a:sym typeface="+mn-ea"/>
              </a:rPr>
              <a:t>客服：根据我们定位系统，您的爱人大约30分钟后到家。</a:t>
            </a:r>
          </a:p>
          <a:p>
            <a:r>
              <a:rPr lang="zh-CN" altLang="en-US" sz="1400">
                <a:latin typeface="宋体" panose="02010600030101010101" pitchFamily="2" charset="-122"/>
                <a:ea typeface="宋体" panose="02010600030101010101" pitchFamily="2" charset="-122"/>
                <a:sym typeface="+mn-ea"/>
              </a:rPr>
              <a:t>顾客：我为什么要出来？</a:t>
            </a:r>
          </a:p>
          <a:p>
            <a:r>
              <a:rPr lang="zh-CN" altLang="en-US" sz="1400">
                <a:latin typeface="宋体" panose="02010600030101010101" pitchFamily="2" charset="-122"/>
                <a:ea typeface="宋体" panose="02010600030101010101" pitchFamily="2" charset="-122"/>
                <a:sym typeface="+mn-ea"/>
              </a:rPr>
              <a:t>客服：您已在汇峰酒店定了今晚的房间，估计您是与情人约会吧？</a:t>
            </a:r>
          </a:p>
          <a:p>
            <a:r>
              <a:rPr lang="zh-CN" altLang="en-US" sz="1400">
                <a:latin typeface="宋体" panose="02010600030101010101" pitchFamily="2" charset="-122"/>
                <a:ea typeface="宋体" panose="02010600030101010101" pitchFamily="2" charset="-122"/>
                <a:sym typeface="+mn-ea"/>
              </a:rPr>
              <a:t>顾客：当即晕倒…………</a:t>
            </a:r>
          </a:p>
        </p:txBody>
      </p:sp>
      <p:sp>
        <p:nvSpPr>
          <p:cNvPr id="77847" name="Rectangle 2"/>
          <p:cNvSpPr>
            <a:spLocks noGrp="1"/>
          </p:cNvSpPr>
          <p:nvPr/>
        </p:nvSpPr>
        <p:spPr>
          <a:xfrm>
            <a:off x="2247900" y="499745"/>
            <a:ext cx="7696200" cy="576263"/>
          </a:xfrm>
          <a:prstGeom prst="rect">
            <a:avLst/>
          </a:prstGeom>
          <a:noFill/>
          <a:ln>
            <a:noFill/>
          </a:ln>
          <a:effectLst/>
        </p:spPr>
        <p:txBody>
          <a:bodyPr vert="horz" wrap="square" lIns="91341" tIns="45665" rIns="91341" bIns="45665" numCol="1" anchor="b" anchorCtr="0" compatLnSpc="1">
            <a:normAutofit fontScale="97500"/>
          </a:bodyPr>
          <a:lstStyle>
            <a:lvl1pPr algn="l" rtl="0" fontAlgn="base">
              <a:spcBef>
                <a:spcPct val="0"/>
              </a:spcBef>
              <a:spcAft>
                <a:spcPct val="0"/>
              </a:spcAft>
              <a:buFont typeface="Arial" panose="020B0604020202020204" pitchFamily="34" charset="0"/>
              <a:defRPr sz="3200" kern="1200">
                <a:solidFill>
                  <a:srgbClr val="FC3159"/>
                </a:solidFill>
                <a:latin typeface="+mj-ea"/>
                <a:ea typeface="+mj-ea"/>
                <a:cs typeface="+mj-cs"/>
                <a:sym typeface="Arial" panose="020B0604020202020204" pitchFamily="34" charset="0"/>
              </a:defRPr>
            </a:lvl1pPr>
            <a:lvl2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2pPr>
            <a:lvl3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3pPr>
            <a:lvl4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4pPr>
            <a:lvl5pPr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5pPr>
            <a:lvl6pPr marL="4572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6pPr>
            <a:lvl7pPr marL="9144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7pPr>
            <a:lvl8pPr marL="13716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8pPr>
            <a:lvl9pPr marL="1828800" algn="l" rtl="0" fontAlgn="base">
              <a:spcBef>
                <a:spcPct val="0"/>
              </a:spcBef>
              <a:spcAft>
                <a:spcPct val="0"/>
              </a:spcAft>
              <a:buFont typeface="Arial" panose="020B0604020202020204" pitchFamily="34" charset="0"/>
              <a:defRPr sz="2800">
                <a:solidFill>
                  <a:srgbClr val="FC3159"/>
                </a:solidFill>
                <a:latin typeface="Arial" panose="020B0604020202020204" pitchFamily="34" charset="0"/>
                <a:ea typeface="黑体" panose="02010609060101010101" charset="-122"/>
                <a:sym typeface="Arial" panose="020B0604020202020204" pitchFamily="34" charset="0"/>
              </a:defRPr>
            </a:lvl9pPr>
          </a:lstStyle>
          <a:p>
            <a:pPr lvl="0" algn="ctr" eaLnBrk="1" hangingPunct="1"/>
            <a:r>
              <a:rPr lang="zh-CN" altLang="en-US" dirty="0"/>
              <a:t>大数据时代的隐私保护</a:t>
            </a:r>
            <a:r>
              <a:rPr lang="en-US" altLang="zh-CN" dirty="0"/>
              <a:t>——</a:t>
            </a:r>
            <a:r>
              <a:rPr lang="zh-CN" altLang="en-US" dirty="0"/>
              <a:t>一个段子</a:t>
            </a:r>
          </a:p>
        </p:txBody>
      </p:sp>
    </p:spTree>
    <p:custDataLst>
      <p:tags r:id="rId1"/>
    </p:custDataLst>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64513"/>
          <p:cNvSpPr>
            <a:spLocks noGrp="1" noRot="1"/>
          </p:cNvSpPr>
          <p:nvPr>
            <p:ph type="title"/>
          </p:nvPr>
        </p:nvSpPr>
        <p:spPr/>
        <p:txBody>
          <a:bodyPr anchor="ctr"/>
          <a:lstStyle/>
          <a:p>
            <a:pPr algn="ctr"/>
            <a:r>
              <a:rPr lang="zh-CN" altLang="en-US" sz="4000" dirty="0">
                <a:solidFill>
                  <a:schemeClr val="tx1"/>
                </a:solidFill>
                <a:latin typeface="华文中宋" panose="02010600040101010101" charset="-122"/>
                <a:ea typeface="华文中宋" panose="02010600040101010101" charset="-122"/>
                <a:sym typeface="+mn-ea"/>
              </a:rPr>
              <a:t>大数据时代到来的必然性</a:t>
            </a:r>
            <a:endParaRPr lang="zh-CN" altLang="en-US" sz="4000" b="1" dirty="0">
              <a:solidFill>
                <a:schemeClr val="tx1"/>
              </a:solidFill>
              <a:latin typeface="华文中宋" panose="02010600040101010101" charset="-122"/>
              <a:ea typeface="华文中宋" panose="02010600040101010101" charset="-122"/>
              <a:sym typeface="+mn-ea"/>
            </a:endParaRPr>
          </a:p>
        </p:txBody>
      </p:sp>
      <p:sp>
        <p:nvSpPr>
          <p:cNvPr id="64515" name="内容占位符 64514"/>
          <p:cNvSpPr>
            <a:spLocks noGrp="1" noRot="1"/>
          </p:cNvSpPr>
          <p:nvPr>
            <p:ph idx="1"/>
          </p:nvPr>
        </p:nvSpPr>
        <p:spPr>
          <a:xfrm>
            <a:off x="666750" y="1402080"/>
            <a:ext cx="4352290" cy="4677410"/>
          </a:xfrm>
        </p:spPr>
        <p:txBody>
          <a:bodyPr/>
          <a:lstStyle/>
          <a:p>
            <a:r>
              <a:rPr lang="zh-CN" altLang="en-US" sz="2000" dirty="0">
                <a:solidFill>
                  <a:srgbClr val="000000"/>
                </a:solidFill>
                <a:latin typeface="宋体" panose="02010600030101010101" pitchFamily="2" charset="-122"/>
                <a:ea typeface="宋体" panose="02010600030101010101" pitchFamily="2" charset="-122"/>
              </a:rPr>
              <a:t>硬件成本的降低</a:t>
            </a:r>
          </a:p>
          <a:p>
            <a:r>
              <a:rPr lang="zh-CN" altLang="en-US" sz="2000" b="1" dirty="0">
                <a:solidFill>
                  <a:srgbClr val="FF3300"/>
                </a:solidFill>
                <a:latin typeface="宋体" panose="02010600030101010101" pitchFamily="2" charset="-122"/>
                <a:ea typeface="宋体" panose="02010600030101010101" pitchFamily="2" charset="-122"/>
              </a:rPr>
              <a:t>网络带宽的提升</a:t>
            </a:r>
          </a:p>
          <a:p>
            <a:r>
              <a:rPr lang="zh-CN" altLang="en-US" sz="2000" dirty="0">
                <a:solidFill>
                  <a:srgbClr val="000000"/>
                </a:solidFill>
                <a:latin typeface="宋体" panose="02010600030101010101" pitchFamily="2" charset="-122"/>
                <a:ea typeface="宋体" panose="02010600030101010101" pitchFamily="2" charset="-122"/>
              </a:rPr>
              <a:t>云计算的兴起</a:t>
            </a:r>
          </a:p>
          <a:p>
            <a:r>
              <a:rPr lang="zh-CN" altLang="en-US" sz="2000" dirty="0">
                <a:solidFill>
                  <a:srgbClr val="000000"/>
                </a:solidFill>
                <a:latin typeface="宋体" panose="02010600030101010101" pitchFamily="2" charset="-122"/>
                <a:ea typeface="宋体" panose="02010600030101010101" pitchFamily="2" charset="-122"/>
              </a:rPr>
              <a:t>网络技术的发展</a:t>
            </a:r>
          </a:p>
          <a:p>
            <a:r>
              <a:rPr lang="zh-CN" altLang="en-US" sz="2000" dirty="0">
                <a:solidFill>
                  <a:srgbClr val="000000"/>
                </a:solidFill>
                <a:latin typeface="宋体" panose="02010600030101010101" pitchFamily="2" charset="-122"/>
                <a:ea typeface="宋体" panose="02010600030101010101" pitchFamily="2" charset="-122"/>
              </a:rPr>
              <a:t>智能终端的普及</a:t>
            </a:r>
          </a:p>
          <a:p>
            <a:r>
              <a:rPr lang="zh-CN" altLang="en-US" sz="2000" dirty="0">
                <a:solidFill>
                  <a:srgbClr val="000000"/>
                </a:solidFill>
                <a:latin typeface="宋体" panose="02010600030101010101" pitchFamily="2" charset="-122"/>
                <a:ea typeface="宋体" panose="02010600030101010101" pitchFamily="2" charset="-122"/>
              </a:rPr>
              <a:t>电子商务、社交网络、电子地图等的全面应用</a:t>
            </a:r>
          </a:p>
          <a:p>
            <a:r>
              <a:rPr lang="zh-CN" altLang="en-US" sz="2000" dirty="0">
                <a:solidFill>
                  <a:srgbClr val="000000"/>
                </a:solidFill>
                <a:latin typeface="宋体" panose="02010600030101010101" pitchFamily="2" charset="-122"/>
                <a:ea typeface="宋体" panose="02010600030101010101" pitchFamily="2" charset="-122"/>
              </a:rPr>
              <a:t>物联网的发展</a:t>
            </a:r>
          </a:p>
        </p:txBody>
      </p:sp>
      <p:pic>
        <p:nvPicPr>
          <p:cNvPr id="64517" name="图片 64516"/>
          <p:cNvPicPr>
            <a:picLocks noChangeAspect="1"/>
          </p:cNvPicPr>
          <p:nvPr/>
        </p:nvPicPr>
        <p:blipFill>
          <a:blip r:embed="rId3"/>
          <a:stretch>
            <a:fillRect/>
          </a:stretch>
        </p:blipFill>
        <p:spPr>
          <a:xfrm>
            <a:off x="5019040" y="1586865"/>
            <a:ext cx="6741160" cy="4307840"/>
          </a:xfrm>
          <a:prstGeom prst="rect">
            <a:avLst/>
          </a:prstGeom>
          <a:noFill/>
          <a:ln w="9525">
            <a:noFill/>
          </a:ln>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4517"/>
                                        </p:tgtEl>
                                        <p:attrNameLst>
                                          <p:attrName>style.visibility</p:attrName>
                                        </p:attrNameLst>
                                      </p:cBhvr>
                                      <p:to>
                                        <p:strVal val="visible"/>
                                      </p:to>
                                    </p:set>
                                    <p:animEffect transition="in" filter="box(in)">
                                      <p:cBhvr>
                                        <p:cTn id="7" dur="10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p:cNvSpPr>
          <p:nvPr>
            <p:ph type="title"/>
          </p:nvPr>
        </p:nvSpPr>
        <p:spPr>
          <a:xfrm>
            <a:off x="2247900" y="51435"/>
            <a:ext cx="7696200" cy="576263"/>
          </a:xfrm>
        </p:spPr>
        <p:txBody>
          <a:bodyPr vert="horz" wrap="square" lIns="91341" tIns="45665" rIns="91341" bIns="45665" anchor="b">
            <a:normAutofit fontScale="90000"/>
          </a:bodyPr>
          <a:lstStyle/>
          <a:p>
            <a:pPr lvl="0" algn="ctr" eaLnBrk="1" hangingPunct="1"/>
            <a:r>
              <a:rPr lang="zh-CN" altLang="en-US" dirty="0"/>
              <a:t>大数据时代的机遇和挑战</a:t>
            </a:r>
          </a:p>
        </p:txBody>
      </p:sp>
      <p:sp>
        <p:nvSpPr>
          <p:cNvPr id="78857" name="矩形 78856"/>
          <p:cNvSpPr/>
          <p:nvPr/>
        </p:nvSpPr>
        <p:spPr>
          <a:xfrm>
            <a:off x="2206625" y="836930"/>
            <a:ext cx="8244840" cy="2560320"/>
          </a:xfrm>
          <a:prstGeom prst="rect">
            <a:avLst/>
          </a:prstGeom>
          <a:noFill/>
          <a:ln w="9525">
            <a:noFill/>
          </a:ln>
        </p:spPr>
        <p:txBody>
          <a:bodyPr wrap="square">
            <a:spAutoFit/>
          </a:bodyPr>
          <a:lstStyle/>
          <a:p>
            <a:pPr lvl="0">
              <a:lnSpc>
                <a:spcPct val="150000"/>
              </a:lnSpc>
            </a:pPr>
            <a:r>
              <a:rPr lang="zh-CN" altLang="en-US" dirty="0">
                <a:latin typeface="Times New Roman" panose="02020603050405020304" charset="0"/>
                <a:ea typeface="宋体" panose="02010600030101010101" pitchFamily="2" charset="-122"/>
              </a:rPr>
              <a:t>        一方面我们通过对大量用户数据的分析，公司、企业、政府都可以更好的了解用户行为、消费习惯的等等，从而可以提供更好的服务。但是另外一方面，这又不可避免的对用户的隐私构成威胁、挑战。很多人已经意识到，在数据的应用方面，</a:t>
            </a:r>
            <a:r>
              <a:rPr lang="zh-CN" altLang="en-US" b="1" dirty="0">
                <a:solidFill>
                  <a:srgbClr val="0066FF"/>
                </a:solidFill>
                <a:latin typeface="Times New Roman" panose="02020603050405020304" charset="0"/>
                <a:ea typeface="宋体" panose="02010600030101010101" pitchFamily="2" charset="-122"/>
              </a:rPr>
              <a:t>相关法律法规的制定变得越来越重要。</a:t>
            </a:r>
            <a:r>
              <a:rPr lang="zh-CN" altLang="en-US" dirty="0">
                <a:latin typeface="Times New Roman" panose="02020603050405020304" charset="0"/>
                <a:ea typeface="宋体" panose="02010600030101010101" pitchFamily="2" charset="-122"/>
              </a:rPr>
              <a:t>作为用户，需要明确界定自己在数据的使用方面具有什么权力和义务；作为企业和政府，需要逐渐的定位清楚，在多大程度上可以并且用什么样的方式来使用用户的数据。</a:t>
            </a:r>
          </a:p>
        </p:txBody>
      </p:sp>
      <p:pic>
        <p:nvPicPr>
          <p:cNvPr id="78858" name="图片 78857"/>
          <p:cNvPicPr>
            <a:picLocks noChangeAspect="1"/>
          </p:cNvPicPr>
          <p:nvPr/>
        </p:nvPicPr>
        <p:blipFill>
          <a:blip r:embed="rId3"/>
          <a:stretch>
            <a:fillRect/>
          </a:stretch>
        </p:blipFill>
        <p:spPr>
          <a:xfrm>
            <a:off x="2125980" y="3716655"/>
            <a:ext cx="4546600" cy="2564765"/>
          </a:xfrm>
          <a:prstGeom prst="rect">
            <a:avLst/>
          </a:prstGeom>
          <a:noFill/>
          <a:ln w="9525">
            <a:noFill/>
          </a:ln>
        </p:spPr>
      </p:pic>
      <p:sp>
        <p:nvSpPr>
          <p:cNvPr id="78859" name="矩形 78858"/>
          <p:cNvSpPr/>
          <p:nvPr/>
        </p:nvSpPr>
        <p:spPr>
          <a:xfrm>
            <a:off x="6672263" y="3644900"/>
            <a:ext cx="3779837" cy="2560320"/>
          </a:xfrm>
          <a:prstGeom prst="rect">
            <a:avLst/>
          </a:prstGeom>
          <a:noFill/>
          <a:ln w="9525">
            <a:noFill/>
          </a:ln>
        </p:spPr>
        <p:txBody>
          <a:bodyPr>
            <a:spAutoFit/>
          </a:bodyPr>
          <a:lstStyle/>
          <a:p>
            <a:pPr lvl="0">
              <a:lnSpc>
                <a:spcPct val="150000"/>
              </a:lnSpc>
            </a:pPr>
            <a:r>
              <a:rPr lang="zh-CN" altLang="en-US" dirty="0">
                <a:latin typeface="Times New Roman" panose="02020603050405020304" charset="0"/>
                <a:ea typeface="宋体" panose="02010600030101010101" pitchFamily="2" charset="-122"/>
              </a:rPr>
              <a:t>       在现有的互联网结构下，我们所有的网络行为对于服务提供商来说都是</a:t>
            </a:r>
            <a:r>
              <a:rPr lang="zh-CN" altLang="en-US" b="1" dirty="0">
                <a:solidFill>
                  <a:srgbClr val="0066FF"/>
                </a:solidFill>
                <a:latin typeface="Times New Roman" panose="02020603050405020304" charset="0"/>
                <a:ea typeface="宋体" panose="02010600030101010101" pitchFamily="2" charset="-122"/>
              </a:rPr>
              <a:t>透明</a:t>
            </a:r>
            <a:r>
              <a:rPr lang="zh-CN" altLang="en-US" dirty="0">
                <a:latin typeface="Times New Roman" panose="02020603050405020304" charset="0"/>
                <a:ea typeface="宋体" panose="02010600030101010101" pitchFamily="2" charset="-122"/>
              </a:rPr>
              <a:t>的。人们既想借助互联网平台与别人交流，又想自己不被窥探，这是完全不可能的。</a:t>
            </a:r>
            <a:r>
              <a:rPr lang="zh-CN" altLang="en-US" b="1" dirty="0">
                <a:solidFill>
                  <a:srgbClr val="0066FF"/>
                </a:solidFill>
                <a:latin typeface="Times New Roman" panose="02020603050405020304" charset="0"/>
                <a:ea typeface="宋体" panose="02010600030101010101" pitchFamily="2" charset="-122"/>
              </a:rPr>
              <a:t>网络隐私安全</a:t>
            </a:r>
            <a:r>
              <a:rPr lang="zh-CN" altLang="en-US" dirty="0">
                <a:latin typeface="Times New Roman" panose="02020603050405020304" charset="0"/>
                <a:ea typeface="宋体" panose="02010600030101010101" pitchFamily="2" charset="-122"/>
              </a:rPr>
              <a:t>将是未来一个巨大的问题。</a:t>
            </a:r>
          </a:p>
        </p:txBody>
      </p:sp>
    </p:spTree>
    <p:custDataLst>
      <p:tags r:id="rId1"/>
    </p:custDataLst>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7215" y="1793240"/>
            <a:ext cx="11037570" cy="1567180"/>
          </a:xfrm>
        </p:spPr>
        <p:txBody>
          <a:bodyPr>
            <a:noAutofit/>
          </a:bodyPr>
          <a:lstStyle/>
          <a:p>
            <a:pPr algn="ctr"/>
            <a:r>
              <a:rPr lang="zh-CN" altLang="en-US" sz="9600">
                <a:solidFill>
                  <a:schemeClr val="tx2"/>
                </a:solidFill>
              </a:rPr>
              <a:t>谢谢</a:t>
            </a:r>
          </a:p>
        </p:txBody>
      </p:sp>
      <p:sp>
        <p:nvSpPr>
          <p:cNvPr id="4" name="文本框 3"/>
          <p:cNvSpPr txBox="1"/>
          <p:nvPr/>
        </p:nvSpPr>
        <p:spPr>
          <a:xfrm>
            <a:off x="4937760" y="3800475"/>
            <a:ext cx="2316480" cy="922020"/>
          </a:xfrm>
          <a:prstGeom prst="rect">
            <a:avLst/>
          </a:prstGeom>
          <a:noFill/>
        </p:spPr>
        <p:txBody>
          <a:bodyPr wrap="none" rtlCol="0">
            <a:spAutoFit/>
          </a:bodyPr>
          <a:lstStyle/>
          <a:p>
            <a:pPr algn="ctr">
              <a:lnSpc>
                <a:spcPct val="130000"/>
              </a:lnSpc>
            </a:pPr>
            <a:r>
              <a:rPr lang="zh-CN" altLang="en-US" sz="1400" dirty="0" smtClean="0">
                <a:latin typeface="Arial" panose="020B0604020202020204" pitchFamily="34" charset="0"/>
                <a:ea typeface="微软雅黑" panose="020B0503020204020204" charset="-122"/>
              </a:rPr>
              <a:t>重庆尚唯信息技术有限公司</a:t>
            </a:r>
          </a:p>
          <a:p>
            <a:pPr algn="ctr">
              <a:lnSpc>
                <a:spcPct val="130000"/>
              </a:lnSpc>
            </a:pPr>
            <a:r>
              <a:rPr lang="zh-CN" altLang="en-US" sz="1400" dirty="0" smtClean="0">
                <a:latin typeface="Arial" panose="020B0604020202020204" pitchFamily="34" charset="0"/>
                <a:ea typeface="微软雅黑" panose="020B0503020204020204" charset="-122"/>
              </a:rPr>
              <a:t>姜开学</a:t>
            </a:r>
          </a:p>
          <a:p>
            <a:pPr algn="ctr">
              <a:lnSpc>
                <a:spcPct val="130000"/>
              </a:lnSpc>
            </a:pPr>
            <a:r>
              <a:rPr lang="en-US" altLang="zh-CN" sz="1400" dirty="0" smtClean="0">
                <a:latin typeface="Arial" panose="020B0604020202020204" pitchFamily="34" charset="0"/>
                <a:ea typeface="微软雅黑" panose="020B0503020204020204" charset="-122"/>
              </a:rPr>
              <a:t>jiangkx77@163.com</a:t>
            </a:r>
          </a:p>
        </p:txBody>
      </p:sp>
      <p:cxnSp>
        <p:nvCxnSpPr>
          <p:cNvPr id="5" name="直接连接符 4"/>
          <p:cNvCxnSpPr/>
          <p:nvPr/>
        </p:nvCxnSpPr>
        <p:spPr>
          <a:xfrm>
            <a:off x="4221480" y="3596640"/>
            <a:ext cx="364553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3"/>
          <a:stretch>
            <a:fillRect/>
          </a:stretch>
        </p:blipFill>
        <p:spPr>
          <a:xfrm>
            <a:off x="5218430" y="4907280"/>
            <a:ext cx="1755140" cy="1751330"/>
          </a:xfrm>
          <a:prstGeom prst="rect">
            <a:avLst/>
          </a:prstGeom>
        </p:spPr>
      </p:pic>
    </p:spTree>
    <p:custDataLst>
      <p:tags r:id="rId1"/>
    </p:custDataLst>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66561"/>
          <p:cNvSpPr>
            <a:spLocks noGrp="1" noRot="1"/>
          </p:cNvSpPr>
          <p:nvPr>
            <p:ph type="title"/>
          </p:nvPr>
        </p:nvSpPr>
        <p:spPr/>
        <p:txBody>
          <a:bodyPr anchor="ctr"/>
          <a:lstStyle/>
          <a:p>
            <a:pPr algn="ctr"/>
            <a:r>
              <a:rPr lang="zh-CN" altLang="en-US" sz="4000" dirty="0">
                <a:solidFill>
                  <a:schemeClr val="tx1"/>
                </a:solidFill>
                <a:latin typeface="华文中宋" panose="02010600040101010101" charset="-122"/>
                <a:ea typeface="华文中宋" panose="02010600040101010101" charset="-122"/>
                <a:sym typeface="+mn-ea"/>
              </a:rPr>
              <a:t>大数据时代到来的必然性</a:t>
            </a:r>
            <a:endParaRPr lang="zh-CN" altLang="en-US" sz="4000" b="1" dirty="0">
              <a:solidFill>
                <a:schemeClr val="tx1"/>
              </a:solidFill>
              <a:latin typeface="华文中宋" panose="02010600040101010101" charset="-122"/>
              <a:ea typeface="华文中宋" panose="02010600040101010101" charset="-122"/>
              <a:sym typeface="+mn-ea"/>
            </a:endParaRPr>
          </a:p>
        </p:txBody>
      </p:sp>
      <p:sp>
        <p:nvSpPr>
          <p:cNvPr id="66563" name="内容占位符 66562"/>
          <p:cNvSpPr>
            <a:spLocks noGrp="1" noRot="1"/>
          </p:cNvSpPr>
          <p:nvPr>
            <p:ph idx="1"/>
          </p:nvPr>
        </p:nvSpPr>
        <p:spPr>
          <a:xfrm>
            <a:off x="666750" y="1565910"/>
            <a:ext cx="4312920" cy="4712970"/>
          </a:xfrm>
        </p:spPr>
        <p:txBody>
          <a:bodyPr/>
          <a:lstStyle/>
          <a:p>
            <a:r>
              <a:rPr lang="zh-CN" altLang="en-US" sz="2000" dirty="0">
                <a:solidFill>
                  <a:srgbClr val="000000"/>
                </a:solidFill>
                <a:latin typeface="宋体" panose="02010600030101010101" pitchFamily="2" charset="-122"/>
                <a:ea typeface="宋体" panose="02010600030101010101" pitchFamily="2" charset="-122"/>
              </a:rPr>
              <a:t>硬件成本的降低</a:t>
            </a:r>
          </a:p>
          <a:p>
            <a:r>
              <a:rPr lang="zh-CN" altLang="en-US" sz="2000" dirty="0">
                <a:solidFill>
                  <a:srgbClr val="000000"/>
                </a:solidFill>
                <a:latin typeface="宋体" panose="02010600030101010101" pitchFamily="2" charset="-122"/>
                <a:ea typeface="宋体" panose="02010600030101010101" pitchFamily="2" charset="-122"/>
              </a:rPr>
              <a:t>网络带宽的提升</a:t>
            </a:r>
          </a:p>
          <a:p>
            <a:r>
              <a:rPr lang="zh-CN" altLang="en-US" sz="2000" b="1" dirty="0">
                <a:solidFill>
                  <a:srgbClr val="FF3300"/>
                </a:solidFill>
                <a:latin typeface="宋体" panose="02010600030101010101" pitchFamily="2" charset="-122"/>
                <a:ea typeface="宋体" panose="02010600030101010101" pitchFamily="2" charset="-122"/>
              </a:rPr>
              <a:t>云计算的兴起</a:t>
            </a:r>
          </a:p>
          <a:p>
            <a:r>
              <a:rPr lang="zh-CN" altLang="en-US" sz="2000" dirty="0">
                <a:solidFill>
                  <a:srgbClr val="000000"/>
                </a:solidFill>
                <a:latin typeface="宋体" panose="02010600030101010101" pitchFamily="2" charset="-122"/>
                <a:ea typeface="宋体" panose="02010600030101010101" pitchFamily="2" charset="-122"/>
              </a:rPr>
              <a:t>网络技术的发展</a:t>
            </a:r>
          </a:p>
          <a:p>
            <a:r>
              <a:rPr lang="zh-CN" altLang="en-US" sz="2000" dirty="0">
                <a:solidFill>
                  <a:srgbClr val="000000"/>
                </a:solidFill>
                <a:latin typeface="宋体" panose="02010600030101010101" pitchFamily="2" charset="-122"/>
                <a:ea typeface="宋体" panose="02010600030101010101" pitchFamily="2" charset="-122"/>
              </a:rPr>
              <a:t>智能终端的普及</a:t>
            </a:r>
          </a:p>
          <a:p>
            <a:r>
              <a:rPr lang="zh-CN" altLang="en-US" sz="2000" dirty="0">
                <a:solidFill>
                  <a:srgbClr val="000000"/>
                </a:solidFill>
                <a:latin typeface="宋体" panose="02010600030101010101" pitchFamily="2" charset="-122"/>
                <a:ea typeface="宋体" panose="02010600030101010101" pitchFamily="2" charset="-122"/>
              </a:rPr>
              <a:t>电子商务、社交网络、电子地图等的全面应用</a:t>
            </a:r>
          </a:p>
          <a:p>
            <a:r>
              <a:rPr lang="zh-CN" altLang="en-US" sz="2000" dirty="0">
                <a:solidFill>
                  <a:srgbClr val="000000"/>
                </a:solidFill>
                <a:latin typeface="宋体" panose="02010600030101010101" pitchFamily="2" charset="-122"/>
                <a:ea typeface="宋体" panose="02010600030101010101" pitchFamily="2" charset="-122"/>
              </a:rPr>
              <a:t>物联网的发展</a:t>
            </a:r>
          </a:p>
        </p:txBody>
      </p:sp>
      <p:pic>
        <p:nvPicPr>
          <p:cNvPr id="66566" name="图片 66565" descr="e486d9d094e39438ee3674e45facbd33"/>
          <p:cNvPicPr>
            <a:picLocks noChangeAspect="1"/>
          </p:cNvPicPr>
          <p:nvPr/>
        </p:nvPicPr>
        <p:blipFill>
          <a:blip r:embed="rId3"/>
          <a:stretch>
            <a:fillRect/>
          </a:stretch>
        </p:blipFill>
        <p:spPr>
          <a:xfrm>
            <a:off x="5059680" y="1508760"/>
            <a:ext cx="6731000" cy="4516755"/>
          </a:xfrm>
          <a:prstGeom prst="rect">
            <a:avLst/>
          </a:prstGeom>
          <a:noFill/>
          <a:ln w="9525">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6566"/>
                                        </p:tgtEl>
                                        <p:attrNameLst>
                                          <p:attrName>style.visibility</p:attrName>
                                        </p:attrNameLst>
                                      </p:cBhvr>
                                      <p:to>
                                        <p:strVal val="visible"/>
                                      </p:to>
                                    </p:set>
                                    <p:animEffect transition="in" filter="diamond(in)">
                                      <p:cBhvr>
                                        <p:cTn id="7" dur="2000"/>
                                        <p:tgtEl>
                                          <p:spTgt spid="66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65537"/>
          <p:cNvSpPr>
            <a:spLocks noGrp="1" noRot="1"/>
          </p:cNvSpPr>
          <p:nvPr>
            <p:ph type="title"/>
          </p:nvPr>
        </p:nvSpPr>
        <p:spPr/>
        <p:txBody>
          <a:bodyPr anchor="ctr"/>
          <a:lstStyle/>
          <a:p>
            <a:pPr algn="ctr"/>
            <a:r>
              <a:rPr lang="zh-CN" altLang="en-US" sz="4000" dirty="0">
                <a:solidFill>
                  <a:schemeClr val="tx1"/>
                </a:solidFill>
                <a:latin typeface="华文中宋" panose="02010600040101010101" charset="-122"/>
                <a:ea typeface="华文中宋" panose="02010600040101010101" charset="-122"/>
                <a:sym typeface="+mn-ea"/>
              </a:rPr>
              <a:t>大数据时代到来的必然性</a:t>
            </a:r>
            <a:endParaRPr lang="zh-CN" altLang="en-US" sz="4000" b="1" dirty="0">
              <a:solidFill>
                <a:schemeClr val="tx1"/>
              </a:solidFill>
              <a:latin typeface="华文中宋" panose="02010600040101010101" charset="-122"/>
              <a:ea typeface="华文中宋" panose="02010600040101010101" charset="-122"/>
              <a:sym typeface="+mn-ea"/>
            </a:endParaRPr>
          </a:p>
        </p:txBody>
      </p:sp>
      <p:sp>
        <p:nvSpPr>
          <p:cNvPr id="65539" name="内容占位符 65538"/>
          <p:cNvSpPr>
            <a:spLocks noGrp="1" noRot="1"/>
          </p:cNvSpPr>
          <p:nvPr>
            <p:ph idx="1"/>
          </p:nvPr>
        </p:nvSpPr>
        <p:spPr>
          <a:xfrm>
            <a:off x="1038860" y="1838325"/>
            <a:ext cx="4445000" cy="3503295"/>
          </a:xfrm>
        </p:spPr>
        <p:txBody>
          <a:bodyPr/>
          <a:lstStyle/>
          <a:p>
            <a:r>
              <a:rPr lang="zh-CN" altLang="en-US" sz="2000" dirty="0">
                <a:solidFill>
                  <a:srgbClr val="000000"/>
                </a:solidFill>
                <a:latin typeface="宋体" panose="02010600030101010101" pitchFamily="2" charset="-122"/>
                <a:ea typeface="宋体" panose="02010600030101010101" pitchFamily="2" charset="-122"/>
              </a:rPr>
              <a:t>硬件成本的降低</a:t>
            </a:r>
          </a:p>
          <a:p>
            <a:r>
              <a:rPr lang="zh-CN" altLang="en-US" sz="2000" dirty="0">
                <a:solidFill>
                  <a:srgbClr val="000000"/>
                </a:solidFill>
                <a:latin typeface="宋体" panose="02010600030101010101" pitchFamily="2" charset="-122"/>
                <a:ea typeface="宋体" panose="02010600030101010101" pitchFamily="2" charset="-122"/>
              </a:rPr>
              <a:t>网络带宽的提升</a:t>
            </a:r>
          </a:p>
          <a:p>
            <a:r>
              <a:rPr lang="zh-CN" altLang="en-US" sz="2000" dirty="0">
                <a:solidFill>
                  <a:srgbClr val="000000"/>
                </a:solidFill>
                <a:latin typeface="宋体" panose="02010600030101010101" pitchFamily="2" charset="-122"/>
                <a:ea typeface="宋体" panose="02010600030101010101" pitchFamily="2" charset="-122"/>
              </a:rPr>
              <a:t>云计算的兴起</a:t>
            </a:r>
          </a:p>
          <a:p>
            <a:r>
              <a:rPr lang="zh-CN" altLang="en-US" sz="2000" b="1" dirty="0">
                <a:solidFill>
                  <a:srgbClr val="FF3300"/>
                </a:solidFill>
                <a:latin typeface="宋体" panose="02010600030101010101" pitchFamily="2" charset="-122"/>
                <a:ea typeface="宋体" panose="02010600030101010101" pitchFamily="2" charset="-122"/>
              </a:rPr>
              <a:t>网络技术的发展</a:t>
            </a:r>
          </a:p>
          <a:p>
            <a:r>
              <a:rPr lang="zh-CN" altLang="en-US" sz="2000" dirty="0">
                <a:solidFill>
                  <a:srgbClr val="000000"/>
                </a:solidFill>
                <a:latin typeface="宋体" panose="02010600030101010101" pitchFamily="2" charset="-122"/>
                <a:ea typeface="宋体" panose="02010600030101010101" pitchFamily="2" charset="-122"/>
              </a:rPr>
              <a:t>智能终端的普及</a:t>
            </a:r>
          </a:p>
          <a:p>
            <a:r>
              <a:rPr lang="zh-CN" altLang="en-US" sz="2000" dirty="0">
                <a:solidFill>
                  <a:srgbClr val="000000"/>
                </a:solidFill>
                <a:latin typeface="宋体" panose="02010600030101010101" pitchFamily="2" charset="-122"/>
                <a:ea typeface="宋体" panose="02010600030101010101" pitchFamily="2" charset="-122"/>
              </a:rPr>
              <a:t>电子商务、社交网络、电子地图等的全面应用</a:t>
            </a:r>
          </a:p>
          <a:p>
            <a:r>
              <a:rPr lang="zh-CN" altLang="en-US" sz="2000" dirty="0">
                <a:solidFill>
                  <a:srgbClr val="000000"/>
                </a:solidFill>
                <a:latin typeface="宋体" panose="02010600030101010101" pitchFamily="2" charset="-122"/>
                <a:ea typeface="宋体" panose="02010600030101010101" pitchFamily="2" charset="-122"/>
              </a:rPr>
              <a:t>物联网的发展</a:t>
            </a:r>
          </a:p>
        </p:txBody>
      </p:sp>
      <p:pic>
        <p:nvPicPr>
          <p:cNvPr id="65543" name="图片 65542" descr="b643e1d461312205aa83d283755d3578"/>
          <p:cNvPicPr>
            <a:picLocks noChangeAspect="1"/>
          </p:cNvPicPr>
          <p:nvPr/>
        </p:nvPicPr>
        <p:blipFill>
          <a:blip r:embed="rId3"/>
          <a:stretch>
            <a:fillRect/>
          </a:stretch>
        </p:blipFill>
        <p:spPr>
          <a:xfrm>
            <a:off x="6532245" y="1371600"/>
            <a:ext cx="3986530" cy="2391410"/>
          </a:xfrm>
          <a:prstGeom prst="rect">
            <a:avLst/>
          </a:prstGeom>
          <a:noFill/>
          <a:ln w="9525">
            <a:noFill/>
          </a:ln>
        </p:spPr>
      </p:pic>
      <p:pic>
        <p:nvPicPr>
          <p:cNvPr id="65544" name="图片 65543" descr="2009122116577219"/>
          <p:cNvPicPr>
            <a:picLocks noChangeAspect="1"/>
          </p:cNvPicPr>
          <p:nvPr/>
        </p:nvPicPr>
        <p:blipFill>
          <a:blip r:embed="rId4"/>
          <a:stretch>
            <a:fillRect/>
          </a:stretch>
        </p:blipFill>
        <p:spPr>
          <a:xfrm>
            <a:off x="5617210" y="4283075"/>
            <a:ext cx="5817235" cy="2211070"/>
          </a:xfrm>
          <a:prstGeom prst="rect">
            <a:avLst/>
          </a:prstGeom>
          <a:noFill/>
          <a:ln w="9525">
            <a:noFill/>
          </a:ln>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5543"/>
                                        </p:tgtEl>
                                        <p:attrNameLst>
                                          <p:attrName>style.visibility</p:attrName>
                                        </p:attrNameLst>
                                      </p:cBhvr>
                                      <p:to>
                                        <p:strVal val="visible"/>
                                      </p:to>
                                    </p:set>
                                    <p:anim calcmode="lin" valueType="num">
                                      <p:cBhvr additive="base">
                                        <p:cTn id="7" dur="1000" fill="hold"/>
                                        <p:tgtEl>
                                          <p:spTgt spid="65543"/>
                                        </p:tgtEl>
                                        <p:attrNameLst>
                                          <p:attrName>ppt_x</p:attrName>
                                        </p:attrNameLst>
                                      </p:cBhvr>
                                      <p:tavLst>
                                        <p:tav tm="0">
                                          <p:val>
                                            <p:strVal val="1+#ppt_w/2"/>
                                          </p:val>
                                        </p:tav>
                                        <p:tav tm="100000">
                                          <p:val>
                                            <p:strVal val="#ppt_x"/>
                                          </p:val>
                                        </p:tav>
                                      </p:tavLst>
                                    </p:anim>
                                    <p:anim calcmode="lin" valueType="num">
                                      <p:cBhvr additive="base">
                                        <p:cTn id="8" dur="1000" fill="hold"/>
                                        <p:tgtEl>
                                          <p:spTgt spid="6554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5544"/>
                                        </p:tgtEl>
                                        <p:attrNameLst>
                                          <p:attrName>style.visibility</p:attrName>
                                        </p:attrNameLst>
                                      </p:cBhvr>
                                      <p:to>
                                        <p:strVal val="visible"/>
                                      </p:to>
                                    </p:set>
                                    <p:anim calcmode="lin" valueType="num">
                                      <p:cBhvr additive="base">
                                        <p:cTn id="13" dur="1000" fill="hold"/>
                                        <p:tgtEl>
                                          <p:spTgt spid="65544"/>
                                        </p:tgtEl>
                                        <p:attrNameLst>
                                          <p:attrName>ppt_x</p:attrName>
                                        </p:attrNameLst>
                                      </p:cBhvr>
                                      <p:tavLst>
                                        <p:tav tm="0">
                                          <p:val>
                                            <p:strVal val="#ppt_x"/>
                                          </p:val>
                                        </p:tav>
                                        <p:tav tm="100000">
                                          <p:val>
                                            <p:strVal val="#ppt_x"/>
                                          </p:val>
                                        </p:tav>
                                      </p:tavLst>
                                    </p:anim>
                                    <p:anim calcmode="lin" valueType="num">
                                      <p:cBhvr additive="base">
                                        <p:cTn id="14" dur="1000" fill="hold"/>
                                        <p:tgtEl>
                                          <p:spTgt spid="655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67585"/>
          <p:cNvSpPr>
            <a:spLocks noGrp="1" noRot="1"/>
          </p:cNvSpPr>
          <p:nvPr>
            <p:ph type="title"/>
          </p:nvPr>
        </p:nvSpPr>
        <p:spPr/>
        <p:txBody>
          <a:bodyPr anchor="ctr"/>
          <a:lstStyle/>
          <a:p>
            <a:pPr algn="ctr"/>
            <a:r>
              <a:rPr lang="zh-CN" altLang="en-US" sz="4000" dirty="0">
                <a:solidFill>
                  <a:schemeClr val="tx1"/>
                </a:solidFill>
                <a:latin typeface="华文中宋" panose="02010600040101010101" charset="-122"/>
                <a:ea typeface="华文中宋" panose="02010600040101010101" charset="-122"/>
                <a:sym typeface="+mn-ea"/>
              </a:rPr>
              <a:t>大数据时代到来的必然性</a:t>
            </a:r>
            <a:endParaRPr lang="zh-CN" altLang="en-US" sz="4000" b="1" dirty="0">
              <a:solidFill>
                <a:schemeClr val="tx1"/>
              </a:solidFill>
              <a:latin typeface="华文中宋" panose="02010600040101010101" charset="-122"/>
              <a:ea typeface="华文中宋" panose="02010600040101010101" charset="-122"/>
              <a:sym typeface="+mn-ea"/>
            </a:endParaRPr>
          </a:p>
        </p:txBody>
      </p:sp>
      <p:sp>
        <p:nvSpPr>
          <p:cNvPr id="67587" name="内容占位符 67586"/>
          <p:cNvSpPr>
            <a:spLocks noGrp="1" noRot="1"/>
          </p:cNvSpPr>
          <p:nvPr>
            <p:ph idx="1"/>
          </p:nvPr>
        </p:nvSpPr>
        <p:spPr>
          <a:xfrm>
            <a:off x="666750" y="1553845"/>
            <a:ext cx="4455795" cy="3099435"/>
          </a:xfrm>
        </p:spPr>
        <p:txBody>
          <a:bodyPr>
            <a:normAutofit/>
          </a:bodyPr>
          <a:lstStyle/>
          <a:p>
            <a:r>
              <a:rPr lang="zh-CN" altLang="en-US" sz="1800" dirty="0">
                <a:solidFill>
                  <a:srgbClr val="000000"/>
                </a:solidFill>
                <a:latin typeface="宋体" panose="02010600030101010101" pitchFamily="2" charset="-122"/>
                <a:ea typeface="宋体" panose="02010600030101010101" pitchFamily="2" charset="-122"/>
              </a:rPr>
              <a:t>硬件成本的降低</a:t>
            </a:r>
          </a:p>
          <a:p>
            <a:r>
              <a:rPr lang="zh-CN" altLang="en-US" sz="1800" dirty="0">
                <a:solidFill>
                  <a:srgbClr val="000000"/>
                </a:solidFill>
                <a:latin typeface="宋体" panose="02010600030101010101" pitchFamily="2" charset="-122"/>
                <a:ea typeface="宋体" panose="02010600030101010101" pitchFamily="2" charset="-122"/>
              </a:rPr>
              <a:t>网络带宽的提升</a:t>
            </a:r>
          </a:p>
          <a:p>
            <a:r>
              <a:rPr lang="zh-CN" altLang="en-US" sz="1800" dirty="0">
                <a:solidFill>
                  <a:srgbClr val="000000"/>
                </a:solidFill>
                <a:latin typeface="宋体" panose="02010600030101010101" pitchFamily="2" charset="-122"/>
                <a:ea typeface="宋体" panose="02010600030101010101" pitchFamily="2" charset="-122"/>
              </a:rPr>
              <a:t>云计算的兴起</a:t>
            </a:r>
          </a:p>
          <a:p>
            <a:r>
              <a:rPr lang="zh-CN" altLang="en-US" sz="1800" dirty="0">
                <a:solidFill>
                  <a:srgbClr val="000000"/>
                </a:solidFill>
                <a:latin typeface="宋体" panose="02010600030101010101" pitchFamily="2" charset="-122"/>
                <a:ea typeface="宋体" panose="02010600030101010101" pitchFamily="2" charset="-122"/>
              </a:rPr>
              <a:t>网络技术的发展</a:t>
            </a:r>
          </a:p>
          <a:p>
            <a:r>
              <a:rPr lang="zh-CN" altLang="en-US" sz="1800" b="1" dirty="0">
                <a:solidFill>
                  <a:srgbClr val="FF3300"/>
                </a:solidFill>
                <a:latin typeface="宋体" panose="02010600030101010101" pitchFamily="2" charset="-122"/>
                <a:ea typeface="宋体" panose="02010600030101010101" pitchFamily="2" charset="-122"/>
              </a:rPr>
              <a:t>智能终端的普及</a:t>
            </a:r>
          </a:p>
          <a:p>
            <a:r>
              <a:rPr lang="zh-CN" altLang="en-US" sz="1800" dirty="0">
                <a:solidFill>
                  <a:srgbClr val="000000"/>
                </a:solidFill>
                <a:latin typeface="宋体" panose="02010600030101010101" pitchFamily="2" charset="-122"/>
                <a:ea typeface="宋体" panose="02010600030101010101" pitchFamily="2" charset="-122"/>
              </a:rPr>
              <a:t>电子商务、社交网络、电子地图等的全面应用</a:t>
            </a:r>
          </a:p>
          <a:p>
            <a:r>
              <a:rPr lang="zh-CN" altLang="en-US" sz="1800" dirty="0">
                <a:solidFill>
                  <a:srgbClr val="000000"/>
                </a:solidFill>
                <a:latin typeface="宋体" panose="02010600030101010101" pitchFamily="2" charset="-122"/>
                <a:ea typeface="宋体" panose="02010600030101010101" pitchFamily="2" charset="-122"/>
              </a:rPr>
              <a:t>物联网</a:t>
            </a:r>
          </a:p>
        </p:txBody>
      </p:sp>
      <p:pic>
        <p:nvPicPr>
          <p:cNvPr id="67589" name="图片 67588" descr="U8473P827DT20130218095519"/>
          <p:cNvPicPr>
            <a:picLocks noChangeAspect="1"/>
          </p:cNvPicPr>
          <p:nvPr/>
        </p:nvPicPr>
        <p:blipFill>
          <a:blip r:embed="rId3"/>
          <a:stretch>
            <a:fillRect/>
          </a:stretch>
        </p:blipFill>
        <p:spPr>
          <a:xfrm>
            <a:off x="7813675" y="4042410"/>
            <a:ext cx="4000500" cy="2667000"/>
          </a:xfrm>
          <a:prstGeom prst="rect">
            <a:avLst/>
          </a:prstGeom>
          <a:noFill/>
          <a:ln w="9525">
            <a:noFill/>
          </a:ln>
        </p:spPr>
      </p:pic>
      <p:pic>
        <p:nvPicPr>
          <p:cNvPr id="67590" name="图片 67589" descr="u=3710980397,1824459920&amp;fm=23&amp;gp=0"/>
          <p:cNvPicPr>
            <a:picLocks noChangeAspect="1"/>
          </p:cNvPicPr>
          <p:nvPr/>
        </p:nvPicPr>
        <p:blipFill>
          <a:blip r:embed="rId4"/>
          <a:stretch>
            <a:fillRect/>
          </a:stretch>
        </p:blipFill>
        <p:spPr>
          <a:xfrm>
            <a:off x="7851775" y="1355090"/>
            <a:ext cx="3962400" cy="2219325"/>
          </a:xfrm>
          <a:prstGeom prst="rect">
            <a:avLst/>
          </a:prstGeom>
          <a:noFill/>
          <a:ln w="9525">
            <a:noFill/>
          </a:ln>
        </p:spPr>
      </p:pic>
      <p:pic>
        <p:nvPicPr>
          <p:cNvPr id="67591" name="图片 67590" descr="u=2368988055,829313941&amp;fm=23&amp;gp=0"/>
          <p:cNvPicPr>
            <a:picLocks noChangeAspect="1"/>
          </p:cNvPicPr>
          <p:nvPr/>
        </p:nvPicPr>
        <p:blipFill>
          <a:blip r:embed="rId5"/>
          <a:stretch>
            <a:fillRect/>
          </a:stretch>
        </p:blipFill>
        <p:spPr>
          <a:xfrm>
            <a:off x="5089525" y="3985260"/>
            <a:ext cx="2724150" cy="2724150"/>
          </a:xfrm>
          <a:prstGeom prst="rect">
            <a:avLst/>
          </a:prstGeom>
          <a:noFill/>
          <a:ln w="9525">
            <a:noFill/>
          </a:ln>
        </p:spPr>
      </p:pic>
      <p:pic>
        <p:nvPicPr>
          <p:cNvPr id="67592" name="图片 67591" descr="u=305110568,2854458598&amp;fm=23&amp;gp=0"/>
          <p:cNvPicPr>
            <a:picLocks noChangeAspect="1"/>
          </p:cNvPicPr>
          <p:nvPr/>
        </p:nvPicPr>
        <p:blipFill>
          <a:blip r:embed="rId6"/>
          <a:stretch>
            <a:fillRect/>
          </a:stretch>
        </p:blipFill>
        <p:spPr>
          <a:xfrm>
            <a:off x="5108575" y="1375093"/>
            <a:ext cx="2743200" cy="2046287"/>
          </a:xfrm>
          <a:prstGeom prst="rect">
            <a:avLst/>
          </a:prstGeom>
          <a:noFill/>
          <a:ln w="9525">
            <a:noFill/>
          </a:ln>
        </p:spPr>
      </p:pic>
      <p:pic>
        <p:nvPicPr>
          <p:cNvPr id="67593" name="图片 67592" descr="1365319274_95478800"/>
          <p:cNvPicPr>
            <a:picLocks noChangeAspect="1"/>
          </p:cNvPicPr>
          <p:nvPr/>
        </p:nvPicPr>
        <p:blipFill>
          <a:blip r:embed="rId7"/>
          <a:stretch>
            <a:fillRect/>
          </a:stretch>
        </p:blipFill>
        <p:spPr>
          <a:xfrm>
            <a:off x="1965325" y="4514533"/>
            <a:ext cx="3124200" cy="2205037"/>
          </a:xfrm>
          <a:prstGeom prst="rect">
            <a:avLst/>
          </a:prstGeom>
          <a:noFill/>
          <a:ln w="9525">
            <a:noFill/>
          </a:ln>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additive="base">
                                        <p:cTn id="7" dur="500" fill="hold"/>
                                        <p:tgtEl>
                                          <p:spTgt spid="67592"/>
                                        </p:tgtEl>
                                        <p:attrNameLst>
                                          <p:attrName>ppt_x</p:attrName>
                                        </p:attrNameLst>
                                      </p:cBhvr>
                                      <p:tavLst>
                                        <p:tav tm="0">
                                          <p:val>
                                            <p:strVal val="#ppt_x"/>
                                          </p:val>
                                        </p:tav>
                                        <p:tav tm="100000">
                                          <p:val>
                                            <p:strVal val="#ppt_x"/>
                                          </p:val>
                                        </p:tav>
                                      </p:tavLst>
                                    </p:anim>
                                    <p:anim calcmode="lin" valueType="num">
                                      <p:cBhvr additive="base">
                                        <p:cTn id="8" dur="500" fill="hold"/>
                                        <p:tgtEl>
                                          <p:spTgt spid="675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7591"/>
                                        </p:tgtEl>
                                        <p:attrNameLst>
                                          <p:attrName>style.visibility</p:attrName>
                                        </p:attrNameLst>
                                      </p:cBhvr>
                                      <p:to>
                                        <p:strVal val="visible"/>
                                      </p:to>
                                    </p:set>
                                    <p:anim calcmode="lin" valueType="num">
                                      <p:cBhvr additive="base">
                                        <p:cTn id="13" dur="500" fill="hold"/>
                                        <p:tgtEl>
                                          <p:spTgt spid="67591"/>
                                        </p:tgtEl>
                                        <p:attrNameLst>
                                          <p:attrName>ppt_x</p:attrName>
                                        </p:attrNameLst>
                                      </p:cBhvr>
                                      <p:tavLst>
                                        <p:tav tm="0">
                                          <p:val>
                                            <p:strVal val="#ppt_x"/>
                                          </p:val>
                                        </p:tav>
                                        <p:tav tm="100000">
                                          <p:val>
                                            <p:strVal val="#ppt_x"/>
                                          </p:val>
                                        </p:tav>
                                      </p:tavLst>
                                    </p:anim>
                                    <p:anim calcmode="lin" valueType="num">
                                      <p:cBhvr additive="base">
                                        <p:cTn id="14" dur="500" fill="hold"/>
                                        <p:tgtEl>
                                          <p:spTgt spid="6759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7589"/>
                                        </p:tgtEl>
                                        <p:attrNameLst>
                                          <p:attrName>style.visibility</p:attrName>
                                        </p:attrNameLst>
                                      </p:cBhvr>
                                      <p:to>
                                        <p:strVal val="visible"/>
                                      </p:to>
                                    </p:set>
                                    <p:anim calcmode="lin" valueType="num">
                                      <p:cBhvr additive="base">
                                        <p:cTn id="19" dur="500" fill="hold"/>
                                        <p:tgtEl>
                                          <p:spTgt spid="67589"/>
                                        </p:tgtEl>
                                        <p:attrNameLst>
                                          <p:attrName>ppt_x</p:attrName>
                                        </p:attrNameLst>
                                      </p:cBhvr>
                                      <p:tavLst>
                                        <p:tav tm="0">
                                          <p:val>
                                            <p:strVal val="1+#ppt_w/2"/>
                                          </p:val>
                                        </p:tav>
                                        <p:tav tm="100000">
                                          <p:val>
                                            <p:strVal val="#ppt_x"/>
                                          </p:val>
                                        </p:tav>
                                      </p:tavLst>
                                    </p:anim>
                                    <p:anim calcmode="lin" valueType="num">
                                      <p:cBhvr additive="base">
                                        <p:cTn id="20" dur="500" fill="hold"/>
                                        <p:tgtEl>
                                          <p:spTgt spid="6758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67590"/>
                                        </p:tgtEl>
                                        <p:attrNameLst>
                                          <p:attrName>style.visibility</p:attrName>
                                        </p:attrNameLst>
                                      </p:cBhvr>
                                      <p:to>
                                        <p:strVal val="visible"/>
                                      </p:to>
                                    </p:set>
                                    <p:anim calcmode="lin" valueType="num">
                                      <p:cBhvr additive="base">
                                        <p:cTn id="25" dur="500" fill="hold"/>
                                        <p:tgtEl>
                                          <p:spTgt spid="67590"/>
                                        </p:tgtEl>
                                        <p:attrNameLst>
                                          <p:attrName>ppt_x</p:attrName>
                                        </p:attrNameLst>
                                      </p:cBhvr>
                                      <p:tavLst>
                                        <p:tav tm="0">
                                          <p:val>
                                            <p:strVal val="#ppt_x"/>
                                          </p:val>
                                        </p:tav>
                                        <p:tav tm="100000">
                                          <p:val>
                                            <p:strVal val="#ppt_x"/>
                                          </p:val>
                                        </p:tav>
                                      </p:tavLst>
                                    </p:anim>
                                    <p:anim calcmode="lin" valueType="num">
                                      <p:cBhvr additive="base">
                                        <p:cTn id="26" dur="500" fill="hold"/>
                                        <p:tgtEl>
                                          <p:spTgt spid="6759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7593"/>
                                        </p:tgtEl>
                                        <p:attrNameLst>
                                          <p:attrName>style.visibility</p:attrName>
                                        </p:attrNameLst>
                                      </p:cBhvr>
                                      <p:to>
                                        <p:strVal val="visible"/>
                                      </p:to>
                                    </p:set>
                                    <p:anim calcmode="lin" valueType="num">
                                      <p:cBhvr additive="base">
                                        <p:cTn id="31" dur="500" fill="hold"/>
                                        <p:tgtEl>
                                          <p:spTgt spid="67593"/>
                                        </p:tgtEl>
                                        <p:attrNameLst>
                                          <p:attrName>ppt_x</p:attrName>
                                        </p:attrNameLst>
                                      </p:cBhvr>
                                      <p:tavLst>
                                        <p:tav tm="0">
                                          <p:val>
                                            <p:strVal val="#ppt_x"/>
                                          </p:val>
                                        </p:tav>
                                        <p:tav tm="100000">
                                          <p:val>
                                            <p:strVal val="#ppt_x"/>
                                          </p:val>
                                        </p:tav>
                                      </p:tavLst>
                                    </p:anim>
                                    <p:anim calcmode="lin" valueType="num">
                                      <p:cBhvr additive="base">
                                        <p:cTn id="32" dur="500" fill="hold"/>
                                        <p:tgtEl>
                                          <p:spTgt spid="675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lang="zh-CN" altLang="en-US" dirty="0">
                <a:solidFill>
                  <a:schemeClr val="tx1"/>
                </a:solidFill>
                <a:latin typeface="华文中宋" panose="02010600040101010101" charset="-122"/>
                <a:ea typeface="华文中宋" panose="02010600040101010101" charset="-122"/>
                <a:sym typeface="+mn-ea"/>
              </a:rPr>
              <a:t>大数据时代到来的必然性</a:t>
            </a:r>
          </a:p>
        </p:txBody>
      </p:sp>
      <p:pic>
        <p:nvPicPr>
          <p:cNvPr id="96260" name="图片 96259"/>
          <p:cNvPicPr>
            <a:picLocks noChangeAspect="1"/>
          </p:cNvPicPr>
          <p:nvPr/>
        </p:nvPicPr>
        <p:blipFill>
          <a:blip r:embed="rId3"/>
          <a:stretch>
            <a:fillRect/>
          </a:stretch>
        </p:blipFill>
        <p:spPr>
          <a:xfrm>
            <a:off x="2305050" y="1014730"/>
            <a:ext cx="7581900" cy="5686425"/>
          </a:xfrm>
          <a:prstGeom prst="rect">
            <a:avLst/>
          </a:prstGeom>
          <a:noFill/>
          <a:ln w="9525">
            <a:noFill/>
          </a:ln>
        </p:spPr>
      </p:pic>
    </p:spTree>
    <p:custDataLst>
      <p:tags r:id="rId1"/>
    </p:custDataLst>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标题 68609"/>
          <p:cNvSpPr>
            <a:spLocks noGrp="1" noRot="1"/>
          </p:cNvSpPr>
          <p:nvPr>
            <p:ph type="title"/>
          </p:nvPr>
        </p:nvSpPr>
        <p:spPr/>
        <p:txBody>
          <a:bodyPr anchor="ctr"/>
          <a:lstStyle/>
          <a:p>
            <a:pPr algn="ctr"/>
            <a:r>
              <a:rPr lang="zh-CN" altLang="en-US" sz="4000" dirty="0">
                <a:solidFill>
                  <a:schemeClr val="bg2"/>
                </a:solidFill>
                <a:latin typeface="华文中宋" panose="02010600040101010101" charset="-122"/>
                <a:ea typeface="华文中宋" panose="02010600040101010101" charset="-122"/>
                <a:sym typeface="+mn-ea"/>
              </a:rPr>
              <a:t>大数据时代到来的必然性</a:t>
            </a:r>
            <a:endParaRPr lang="zh-CN" altLang="en-US" sz="4000" b="1" dirty="0">
              <a:solidFill>
                <a:srgbClr val="6600FF"/>
              </a:solidFill>
              <a:ea typeface="华文新魏" panose="02010800040101010101" pitchFamily="2" charset="-122"/>
            </a:endParaRPr>
          </a:p>
        </p:txBody>
      </p:sp>
      <p:sp>
        <p:nvSpPr>
          <p:cNvPr id="68611" name="内容占位符 68610"/>
          <p:cNvSpPr>
            <a:spLocks noGrp="1" noRot="1"/>
          </p:cNvSpPr>
          <p:nvPr>
            <p:ph idx="1"/>
          </p:nvPr>
        </p:nvSpPr>
        <p:spPr>
          <a:xfrm>
            <a:off x="666750" y="1285875"/>
            <a:ext cx="4209415" cy="4823460"/>
          </a:xfrm>
        </p:spPr>
        <p:txBody>
          <a:bodyPr/>
          <a:lstStyle/>
          <a:p>
            <a:r>
              <a:rPr lang="zh-CN" altLang="en-US" sz="2000" dirty="0">
                <a:solidFill>
                  <a:srgbClr val="000000"/>
                </a:solidFill>
                <a:latin typeface="宋体" panose="02010600030101010101" pitchFamily="2" charset="-122"/>
                <a:ea typeface="宋体" panose="02010600030101010101" pitchFamily="2" charset="-122"/>
              </a:rPr>
              <a:t>硬件成本的降低</a:t>
            </a:r>
          </a:p>
          <a:p>
            <a:r>
              <a:rPr lang="zh-CN" altLang="en-US" sz="2000" dirty="0">
                <a:solidFill>
                  <a:srgbClr val="000000"/>
                </a:solidFill>
                <a:latin typeface="宋体" panose="02010600030101010101" pitchFamily="2" charset="-122"/>
                <a:ea typeface="宋体" panose="02010600030101010101" pitchFamily="2" charset="-122"/>
              </a:rPr>
              <a:t>网络带宽的提升</a:t>
            </a:r>
          </a:p>
          <a:p>
            <a:r>
              <a:rPr lang="zh-CN" altLang="en-US" sz="2000" dirty="0">
                <a:solidFill>
                  <a:srgbClr val="000000"/>
                </a:solidFill>
                <a:latin typeface="宋体" panose="02010600030101010101" pitchFamily="2" charset="-122"/>
                <a:ea typeface="宋体" panose="02010600030101010101" pitchFamily="2" charset="-122"/>
              </a:rPr>
              <a:t>云计算的兴起</a:t>
            </a:r>
          </a:p>
          <a:p>
            <a:r>
              <a:rPr lang="zh-CN" altLang="en-US" sz="2000" dirty="0">
                <a:solidFill>
                  <a:srgbClr val="000000"/>
                </a:solidFill>
                <a:latin typeface="宋体" panose="02010600030101010101" pitchFamily="2" charset="-122"/>
                <a:ea typeface="宋体" panose="02010600030101010101" pitchFamily="2" charset="-122"/>
              </a:rPr>
              <a:t>网络技术的发展</a:t>
            </a:r>
          </a:p>
          <a:p>
            <a:r>
              <a:rPr lang="zh-CN" altLang="en-US" sz="2000" dirty="0">
                <a:solidFill>
                  <a:srgbClr val="000000"/>
                </a:solidFill>
                <a:latin typeface="宋体" panose="02010600030101010101" pitchFamily="2" charset="-122"/>
                <a:ea typeface="宋体" panose="02010600030101010101" pitchFamily="2" charset="-122"/>
              </a:rPr>
              <a:t>智能终端的普及</a:t>
            </a:r>
          </a:p>
          <a:p>
            <a:r>
              <a:rPr lang="zh-CN" altLang="en-US" sz="2000" b="1" dirty="0">
                <a:solidFill>
                  <a:srgbClr val="FF3300"/>
                </a:solidFill>
                <a:latin typeface="宋体" panose="02010600030101010101" pitchFamily="2" charset="-122"/>
                <a:ea typeface="宋体" panose="02010600030101010101" pitchFamily="2" charset="-122"/>
              </a:rPr>
              <a:t>电子商务、社交网络、电子地图等的全面应用</a:t>
            </a:r>
          </a:p>
          <a:p>
            <a:r>
              <a:rPr lang="zh-CN" altLang="en-US" sz="2000" dirty="0">
                <a:solidFill>
                  <a:srgbClr val="000000"/>
                </a:solidFill>
                <a:latin typeface="宋体" panose="02010600030101010101" pitchFamily="2" charset="-122"/>
                <a:ea typeface="宋体" panose="02010600030101010101" pitchFamily="2" charset="-122"/>
              </a:rPr>
              <a:t>物联网</a:t>
            </a:r>
          </a:p>
          <a:p>
            <a:endParaRPr lang="zh-CN" altLang="en-US" sz="2000" dirty="0">
              <a:solidFill>
                <a:srgbClr val="000000"/>
              </a:solidFill>
              <a:latin typeface="宋体" panose="02010600030101010101" pitchFamily="2" charset="-122"/>
              <a:ea typeface="宋体" panose="02010600030101010101" pitchFamily="2" charset="-122"/>
            </a:endParaRPr>
          </a:p>
        </p:txBody>
      </p:sp>
      <p:pic>
        <p:nvPicPr>
          <p:cNvPr id="68613" name="图片 68612" descr="照片 456"/>
          <p:cNvPicPr>
            <a:picLocks noChangeAspect="1"/>
          </p:cNvPicPr>
          <p:nvPr/>
        </p:nvPicPr>
        <p:blipFill>
          <a:blip r:embed="rId3"/>
          <a:stretch>
            <a:fillRect/>
          </a:stretch>
        </p:blipFill>
        <p:spPr>
          <a:xfrm>
            <a:off x="4876800" y="1217295"/>
            <a:ext cx="2438400" cy="4038600"/>
          </a:xfrm>
          <a:prstGeom prst="rect">
            <a:avLst/>
          </a:prstGeom>
          <a:noFill/>
          <a:ln w="9525">
            <a:noFill/>
          </a:ln>
        </p:spPr>
      </p:pic>
      <p:pic>
        <p:nvPicPr>
          <p:cNvPr id="68614" name="图片 68613" descr="照片 459"/>
          <p:cNvPicPr>
            <a:picLocks noChangeAspect="1"/>
          </p:cNvPicPr>
          <p:nvPr/>
        </p:nvPicPr>
        <p:blipFill>
          <a:blip r:embed="rId4"/>
          <a:stretch>
            <a:fillRect/>
          </a:stretch>
        </p:blipFill>
        <p:spPr>
          <a:xfrm>
            <a:off x="7315200" y="1217295"/>
            <a:ext cx="2439988" cy="3783013"/>
          </a:xfrm>
          <a:prstGeom prst="rect">
            <a:avLst/>
          </a:prstGeom>
          <a:noFill/>
          <a:ln w="9525">
            <a:noFill/>
          </a:ln>
        </p:spPr>
      </p:pic>
      <p:pic>
        <p:nvPicPr>
          <p:cNvPr id="68615" name="图片 68614" descr="照片 460"/>
          <p:cNvPicPr>
            <a:picLocks noChangeAspect="1"/>
          </p:cNvPicPr>
          <p:nvPr/>
        </p:nvPicPr>
        <p:blipFill>
          <a:blip r:embed="rId5"/>
          <a:stretch>
            <a:fillRect/>
          </a:stretch>
        </p:blipFill>
        <p:spPr>
          <a:xfrm>
            <a:off x="6919595" y="2773680"/>
            <a:ext cx="2439988" cy="3930650"/>
          </a:xfrm>
          <a:prstGeom prst="rect">
            <a:avLst/>
          </a:prstGeom>
          <a:noFill/>
          <a:ln w="9525">
            <a:noFill/>
          </a:ln>
        </p:spPr>
      </p:pic>
      <p:pic>
        <p:nvPicPr>
          <p:cNvPr id="68616" name="图片 68615" descr="照片 457"/>
          <p:cNvPicPr>
            <a:picLocks noChangeAspect="1"/>
          </p:cNvPicPr>
          <p:nvPr/>
        </p:nvPicPr>
        <p:blipFill>
          <a:blip r:embed="rId6"/>
          <a:stretch>
            <a:fillRect/>
          </a:stretch>
        </p:blipFill>
        <p:spPr>
          <a:xfrm>
            <a:off x="9359900" y="2806383"/>
            <a:ext cx="2439988" cy="3887787"/>
          </a:xfrm>
          <a:prstGeom prst="rect">
            <a:avLst/>
          </a:prstGeom>
          <a:noFill/>
          <a:ln w="9525">
            <a:noFill/>
          </a:ln>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8613"/>
                                        </p:tgtEl>
                                        <p:attrNameLst>
                                          <p:attrName>style.visibility</p:attrName>
                                        </p:attrNameLst>
                                      </p:cBhvr>
                                      <p:to>
                                        <p:strVal val="visible"/>
                                      </p:to>
                                    </p:set>
                                    <p:animEffect transition="in" filter="blinds(horizontal)">
                                      <p:cBhvr>
                                        <p:cTn id="7" dur="500"/>
                                        <p:tgtEl>
                                          <p:spTgt spid="686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8614"/>
                                        </p:tgtEl>
                                        <p:attrNameLst>
                                          <p:attrName>style.visibility</p:attrName>
                                        </p:attrNameLst>
                                      </p:cBhvr>
                                      <p:to>
                                        <p:strVal val="visible"/>
                                      </p:to>
                                    </p:set>
                                    <p:animEffect transition="in" filter="blinds(horizontal)">
                                      <p:cBhvr>
                                        <p:cTn id="12" dur="500"/>
                                        <p:tgtEl>
                                          <p:spTgt spid="686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8615"/>
                                        </p:tgtEl>
                                        <p:attrNameLst>
                                          <p:attrName>style.visibility</p:attrName>
                                        </p:attrNameLst>
                                      </p:cBhvr>
                                      <p:to>
                                        <p:strVal val="visible"/>
                                      </p:to>
                                    </p:set>
                                    <p:animEffect transition="in" filter="blinds(horizontal)">
                                      <p:cBhvr>
                                        <p:cTn id="17" dur="500"/>
                                        <p:tgtEl>
                                          <p:spTgt spid="6861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8616"/>
                                        </p:tgtEl>
                                        <p:attrNameLst>
                                          <p:attrName>style.visibility</p:attrName>
                                        </p:attrNameLst>
                                      </p:cBhvr>
                                      <p:to>
                                        <p:strVal val="visible"/>
                                      </p:to>
                                    </p:set>
                                    <p:animEffect transition="in" filter="blinds(horizontal)">
                                      <p:cBhvr>
                                        <p:cTn id="22" dur="5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标题 100353"/>
          <p:cNvSpPr>
            <a:spLocks noGrp="1" noRot="1"/>
          </p:cNvSpPr>
          <p:nvPr>
            <p:ph type="title"/>
          </p:nvPr>
        </p:nvSpPr>
        <p:spPr/>
        <p:txBody>
          <a:bodyPr anchor="ctr"/>
          <a:lstStyle/>
          <a:p>
            <a:pPr algn="ctr"/>
            <a:r>
              <a:rPr lang="zh-CN" altLang="en-US" sz="4000" dirty="0">
                <a:solidFill>
                  <a:schemeClr val="tx1"/>
                </a:solidFill>
                <a:latin typeface="华文中宋" panose="02010600040101010101" charset="-122"/>
                <a:ea typeface="华文中宋" panose="02010600040101010101" charset="-122"/>
                <a:sym typeface="+mn-ea"/>
              </a:rPr>
              <a:t>大数据时代到来的必然性</a:t>
            </a:r>
            <a:endParaRPr lang="zh-CN" altLang="en-US" sz="4000" b="1" dirty="0">
              <a:solidFill>
                <a:schemeClr val="tx1"/>
              </a:solidFill>
              <a:latin typeface="华文中宋" panose="02010600040101010101" charset="-122"/>
              <a:ea typeface="华文中宋" panose="02010600040101010101" charset="-122"/>
              <a:sym typeface="+mn-ea"/>
            </a:endParaRPr>
          </a:p>
        </p:txBody>
      </p:sp>
      <p:sp>
        <p:nvSpPr>
          <p:cNvPr id="100355" name="内容占位符 100354"/>
          <p:cNvSpPr>
            <a:spLocks noGrp="1" noRot="1"/>
          </p:cNvSpPr>
          <p:nvPr>
            <p:ph idx="1"/>
          </p:nvPr>
        </p:nvSpPr>
        <p:spPr>
          <a:xfrm>
            <a:off x="626110" y="1604010"/>
            <a:ext cx="4146550" cy="4729480"/>
          </a:xfrm>
        </p:spPr>
        <p:txBody>
          <a:bodyPr/>
          <a:lstStyle/>
          <a:p>
            <a:r>
              <a:rPr lang="zh-CN" altLang="en-US" sz="2000" dirty="0">
                <a:solidFill>
                  <a:srgbClr val="000000"/>
                </a:solidFill>
                <a:latin typeface="宋体" panose="02010600030101010101" pitchFamily="2" charset="-122"/>
                <a:ea typeface="宋体" panose="02010600030101010101" pitchFamily="2" charset="-122"/>
              </a:rPr>
              <a:t>硬件成本的降低</a:t>
            </a:r>
          </a:p>
          <a:p>
            <a:r>
              <a:rPr lang="zh-CN" altLang="en-US" sz="2000" dirty="0">
                <a:solidFill>
                  <a:srgbClr val="000000"/>
                </a:solidFill>
                <a:latin typeface="宋体" panose="02010600030101010101" pitchFamily="2" charset="-122"/>
                <a:ea typeface="宋体" panose="02010600030101010101" pitchFamily="2" charset="-122"/>
              </a:rPr>
              <a:t>网络带宽的提升</a:t>
            </a:r>
          </a:p>
          <a:p>
            <a:r>
              <a:rPr lang="zh-CN" altLang="en-US" sz="2000" dirty="0">
                <a:solidFill>
                  <a:srgbClr val="000000"/>
                </a:solidFill>
                <a:latin typeface="宋体" panose="02010600030101010101" pitchFamily="2" charset="-122"/>
                <a:ea typeface="宋体" panose="02010600030101010101" pitchFamily="2" charset="-122"/>
              </a:rPr>
              <a:t>云计算的兴起</a:t>
            </a:r>
          </a:p>
          <a:p>
            <a:r>
              <a:rPr lang="zh-CN" altLang="en-US" sz="2000" dirty="0">
                <a:solidFill>
                  <a:srgbClr val="000000"/>
                </a:solidFill>
                <a:latin typeface="宋体" panose="02010600030101010101" pitchFamily="2" charset="-122"/>
                <a:ea typeface="宋体" panose="02010600030101010101" pitchFamily="2" charset="-122"/>
              </a:rPr>
              <a:t>网络技术的发展</a:t>
            </a:r>
          </a:p>
          <a:p>
            <a:r>
              <a:rPr lang="zh-CN" altLang="en-US" sz="2000" dirty="0">
                <a:solidFill>
                  <a:srgbClr val="000000"/>
                </a:solidFill>
                <a:latin typeface="宋体" panose="02010600030101010101" pitchFamily="2" charset="-122"/>
                <a:ea typeface="宋体" panose="02010600030101010101" pitchFamily="2" charset="-122"/>
              </a:rPr>
              <a:t>智能终端的普及</a:t>
            </a:r>
          </a:p>
          <a:p>
            <a:r>
              <a:rPr lang="zh-CN" altLang="en-US" sz="2000" dirty="0">
                <a:solidFill>
                  <a:srgbClr val="000000"/>
                </a:solidFill>
                <a:latin typeface="宋体" panose="02010600030101010101" pitchFamily="2" charset="-122"/>
                <a:ea typeface="宋体" panose="02010600030101010101" pitchFamily="2" charset="-122"/>
              </a:rPr>
              <a:t>电子商务、社交网络、电子地图等的全面应用</a:t>
            </a:r>
          </a:p>
          <a:p>
            <a:r>
              <a:rPr lang="zh-CN" altLang="en-US" sz="2000" b="1" dirty="0">
                <a:solidFill>
                  <a:srgbClr val="FF3300"/>
                </a:solidFill>
                <a:latin typeface="宋体" panose="02010600030101010101" pitchFamily="2" charset="-122"/>
                <a:ea typeface="宋体" panose="02010600030101010101" pitchFamily="2" charset="-122"/>
              </a:rPr>
              <a:t>物联网的发展</a:t>
            </a:r>
          </a:p>
        </p:txBody>
      </p:sp>
      <p:pic>
        <p:nvPicPr>
          <p:cNvPr id="20485" name="Picture 2" descr="aazz"/>
          <p:cNvPicPr>
            <a:picLocks noChangeAspect="1"/>
          </p:cNvPicPr>
          <p:nvPr/>
        </p:nvPicPr>
        <p:blipFill>
          <a:blip r:embed="rId3"/>
          <a:stretch>
            <a:fillRect/>
          </a:stretch>
        </p:blipFill>
        <p:spPr>
          <a:xfrm>
            <a:off x="4853305" y="1465263"/>
            <a:ext cx="6865938" cy="4651375"/>
          </a:xfrm>
          <a:prstGeom prst="rect">
            <a:avLst/>
          </a:prstGeom>
          <a:noFill/>
          <a:ln w="9525">
            <a:noFill/>
          </a:ln>
        </p:spPr>
      </p:pic>
    </p:spTree>
    <p:custDataLst>
      <p:tags r:id="rId1"/>
    </p:custData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a:latin typeface="Arial" panose="020B0604020202020204" pitchFamily="34" charset="0"/>
              </a:rPr>
              <a:t>18</a:t>
            </a:fld>
            <a:endParaRPr lang="en-US" altLang="zh-CN" sz="1400">
              <a:latin typeface="Arial" panose="020B0604020202020204" pitchFamily="34" charset="0"/>
            </a:endParaRPr>
          </a:p>
        </p:txBody>
      </p:sp>
      <p:sp>
        <p:nvSpPr>
          <p:cNvPr id="12291" name="Rectangle 2"/>
          <p:cNvSpPr>
            <a:spLocks noGrp="1"/>
          </p:cNvSpPr>
          <p:nvPr>
            <p:ph type="title"/>
          </p:nvPr>
        </p:nvSpPr>
        <p:spPr>
          <a:xfrm>
            <a:off x="2247900" y="163830"/>
            <a:ext cx="7696200" cy="576263"/>
          </a:xfrm>
        </p:spPr>
        <p:txBody>
          <a:bodyPr vert="horz" wrap="square" lIns="91341" tIns="45665" rIns="91341" bIns="45665" anchor="b">
            <a:normAutofit fontScale="90000"/>
          </a:bodyPr>
          <a:lstStyle/>
          <a:p>
            <a:pPr algn="ctr" eaLnBrk="1" hangingPunct="1"/>
            <a:r>
              <a:rPr lang="zh-CN" altLang="en-US" dirty="0">
                <a:latin typeface="宋体" panose="02010600030101010101" pitchFamily="2" charset="-122"/>
              </a:rPr>
              <a:t>什么是大数据</a:t>
            </a:r>
          </a:p>
        </p:txBody>
      </p:sp>
      <p:pic>
        <p:nvPicPr>
          <p:cNvPr id="12292" name="Picture 10" descr="大数据图片1"/>
          <p:cNvPicPr>
            <a:picLocks noChangeAspect="1"/>
          </p:cNvPicPr>
          <p:nvPr/>
        </p:nvPicPr>
        <p:blipFill>
          <a:blip r:embed="rId3"/>
          <a:stretch>
            <a:fillRect/>
          </a:stretch>
        </p:blipFill>
        <p:spPr>
          <a:xfrm>
            <a:off x="6738620" y="1289050"/>
            <a:ext cx="5069840" cy="5084445"/>
          </a:xfrm>
          <a:prstGeom prst="rect">
            <a:avLst/>
          </a:prstGeom>
          <a:noFill/>
          <a:ln w="9525">
            <a:noFill/>
          </a:ln>
        </p:spPr>
      </p:pic>
      <p:sp>
        <p:nvSpPr>
          <p:cNvPr id="12293" name="WordArt 19" descr="窄竖线"/>
          <p:cNvSpPr>
            <a:spLocks noTextEdit="1"/>
          </p:cNvSpPr>
          <p:nvPr/>
        </p:nvSpPr>
        <p:spPr>
          <a:xfrm>
            <a:off x="1672590" y="3357563"/>
            <a:ext cx="4114800" cy="765175"/>
          </a:xfrm>
          <a:prstGeom prst="rect">
            <a:avLst/>
          </a:prstGeom>
        </p:spPr>
        <p:txBody>
          <a:bodyPr wrap="none" fromWordArt="1">
            <a:prstTxWarp prst="textCurveUp">
              <a:avLst>
                <a:gd name="adj" fmla="val 45977"/>
              </a:avLst>
            </a:prstTxWarp>
            <a:normAutofit/>
            <a:scene3d>
              <a:camera prst="orthographicFront"/>
              <a:lightRig rig="threePt" dir="t"/>
            </a:scene3d>
          </a:bodyPr>
          <a:lstStyle/>
          <a:p>
            <a:pPr algn="ctr"/>
            <a:r>
              <a:rPr lang="zh-CN" altLang="en-US" sz="3600">
                <a:ln>
                  <a:solidFill>
                    <a:sysClr val="windowText" lastClr="000000"/>
                  </a:solidFill>
                </a:ln>
                <a:solidFill>
                  <a:schemeClr val="tx1"/>
                </a:solidFill>
                <a:effectLst>
                  <a:outerShdw blurRad="60007" dist="310007" dir="7680000" sy="30000" kx="1300200" algn="ctr" rotWithShape="0">
                    <a:prstClr val="black">
                      <a:alpha val="32000"/>
                    </a:prstClr>
                  </a:outerShdw>
                </a:effectLst>
                <a:latin typeface="宋体" panose="02010600030101010101" pitchFamily="2" charset="-122"/>
                <a:ea typeface="宋体" panose="02010600030101010101" pitchFamily="2" charset="-122"/>
              </a:rPr>
              <a:t>什么是“大数据”？</a:t>
            </a:r>
          </a:p>
        </p:txBody>
      </p:sp>
      <p:sp>
        <p:nvSpPr>
          <p:cNvPr id="12294" name="Text Box 20"/>
          <p:cNvSpPr txBox="1"/>
          <p:nvPr/>
        </p:nvSpPr>
        <p:spPr>
          <a:xfrm>
            <a:off x="1601153" y="4173538"/>
            <a:ext cx="5040312" cy="2148840"/>
          </a:xfrm>
          <a:prstGeom prst="rect">
            <a:avLst/>
          </a:prstGeom>
          <a:noFill/>
          <a:ln w="9525">
            <a:noFill/>
          </a:ln>
        </p:spPr>
        <p:txBody>
          <a:bodyPr>
            <a:spAutoFit/>
          </a:bodyPr>
          <a:lstStyle/>
          <a:p>
            <a:pPr marL="342900" lvl="0" indent="-342900">
              <a:lnSpc>
                <a:spcPct val="150000"/>
              </a:lnSpc>
              <a:buFont typeface="Wingdings" panose="05000000000000000000" pitchFamily="2" charset="2"/>
              <a:buChar char="p"/>
            </a:pPr>
            <a:r>
              <a:rPr lang="zh-CN" altLang="en-US" dirty="0">
                <a:latin typeface="宋体" panose="02010600030101010101" pitchFamily="2" charset="-122"/>
                <a:ea typeface="宋体" panose="02010600030101010101" pitchFamily="2" charset="-122"/>
              </a:rPr>
              <a:t>大数据很抽象，表示数据规模的庞大。</a:t>
            </a:r>
          </a:p>
          <a:p>
            <a:pPr marL="342900" lvl="0" indent="-342900">
              <a:lnSpc>
                <a:spcPct val="150000"/>
              </a:lnSpc>
              <a:buFont typeface="Wingdings" panose="05000000000000000000" pitchFamily="2" charset="2"/>
              <a:buChar char="p"/>
            </a:pPr>
            <a:r>
              <a:rPr lang="zh-CN" altLang="en-US" dirty="0">
                <a:latin typeface="宋体" panose="02010600030101010101" pitchFamily="2" charset="-122"/>
                <a:ea typeface="宋体" panose="02010600030101010101" pitchFamily="2" charset="-122"/>
              </a:rPr>
              <a:t>大数据泛指巨量的数据集，因可从中挖掘出有价值的信息而受到重视。</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华尔街日报</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将</a:t>
            </a:r>
            <a:r>
              <a:rPr lang="zh-CN" altLang="en-US" b="1" dirty="0">
                <a:solidFill>
                  <a:srgbClr val="FF0066"/>
                </a:solidFill>
                <a:latin typeface="宋体" panose="02010600030101010101" pitchFamily="2" charset="-122"/>
                <a:ea typeface="宋体" panose="02010600030101010101" pitchFamily="2" charset="-122"/>
              </a:rPr>
              <a:t>大数据时代、智能化生产、无线网络革命</a:t>
            </a:r>
            <a:r>
              <a:rPr lang="zh-CN" altLang="en-US" dirty="0">
                <a:latin typeface="宋体" panose="02010600030101010101" pitchFamily="2" charset="-122"/>
                <a:ea typeface="宋体" panose="02010600030101010101" pitchFamily="2" charset="-122"/>
              </a:rPr>
              <a:t>称为引领未来繁荣发展的重大技术变革。</a:t>
            </a:r>
          </a:p>
        </p:txBody>
      </p:sp>
      <p:grpSp>
        <p:nvGrpSpPr>
          <p:cNvPr id="2" name="组合 1"/>
          <p:cNvGrpSpPr/>
          <p:nvPr/>
        </p:nvGrpSpPr>
        <p:grpSpPr>
          <a:xfrm>
            <a:off x="1101725" y="1093470"/>
            <a:ext cx="5436870" cy="2106930"/>
            <a:chOff x="1896" y="1738"/>
            <a:chExt cx="8562" cy="3318"/>
          </a:xfrm>
        </p:grpSpPr>
        <p:pic>
          <p:nvPicPr>
            <p:cNvPr id="12295" name="Picture 7" descr="图形4-1"/>
            <p:cNvPicPr>
              <a:picLocks noChangeAspect="1"/>
            </p:cNvPicPr>
            <p:nvPr/>
          </p:nvPicPr>
          <p:blipFill>
            <a:blip r:embed="rId4"/>
            <a:stretch>
              <a:fillRect/>
            </a:stretch>
          </p:blipFill>
          <p:spPr>
            <a:xfrm>
              <a:off x="1896" y="1738"/>
              <a:ext cx="8563" cy="3318"/>
            </a:xfrm>
            <a:prstGeom prst="rect">
              <a:avLst/>
            </a:prstGeom>
            <a:noFill/>
            <a:ln w="9525">
              <a:noFill/>
            </a:ln>
          </p:spPr>
        </p:pic>
        <p:sp>
          <p:nvSpPr>
            <p:cNvPr id="12296" name="Text Box 23"/>
            <p:cNvSpPr txBox="1"/>
            <p:nvPr/>
          </p:nvSpPr>
          <p:spPr>
            <a:xfrm>
              <a:off x="3417" y="2137"/>
              <a:ext cx="5522" cy="2520"/>
            </a:xfrm>
            <a:prstGeom prst="rect">
              <a:avLst/>
            </a:prstGeom>
            <a:noFill/>
            <a:ln w="9525">
              <a:noFill/>
            </a:ln>
          </p:spPr>
          <p:txBody>
            <a:bodyPr wrap="square">
              <a:spAutoFit/>
            </a:bodyPr>
            <a:lstStyle/>
            <a:p>
              <a:pPr lvl="0">
                <a:lnSpc>
                  <a:spcPct val="150000"/>
                </a:lnSpc>
              </a:pPr>
              <a:r>
                <a:rPr lang="zh-CN" altLang="en-US" dirty="0">
                  <a:latin typeface="宋体" panose="02010600030101010101" pitchFamily="2" charset="-122"/>
                  <a:ea typeface="宋体" panose="02010600030101010101" pitchFamily="2" charset="-122"/>
                </a:rPr>
                <a:t>目前对大数据尚未有一个公认的定义，不同的定义基本上是从特征出发，试图给出大数据的定义。</a:t>
              </a:r>
            </a:p>
            <a:p>
              <a:pPr lvl="0"/>
              <a:endParaRPr lang="zh-CN" altLang="en-US" dirty="0">
                <a:latin typeface="宋体" panose="02010600030101010101" pitchFamily="2" charset="-122"/>
                <a:ea typeface="宋体" panose="02010600030101010101" pitchFamily="2" charset="-122"/>
              </a:endParaRPr>
            </a:p>
          </p:txBody>
        </p:sp>
      </p:grpSp>
    </p:spTree>
    <p:custDataLst>
      <p:tags r:id="rId1"/>
    </p:custData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p:cNvSpPr>
          <p:nvPr>
            <p:ph type="title"/>
          </p:nvPr>
        </p:nvSpPr>
        <p:spPr>
          <a:xfrm>
            <a:off x="2208530" y="234950"/>
            <a:ext cx="7696200" cy="576263"/>
          </a:xfrm>
        </p:spPr>
        <p:txBody>
          <a:bodyPr vert="horz" wrap="square" lIns="91341" tIns="45665" rIns="91341" bIns="45665" anchor="b">
            <a:normAutofit fontScale="90000"/>
          </a:bodyPr>
          <a:lstStyle/>
          <a:p>
            <a:pPr algn="ctr" eaLnBrk="1" hangingPunct="1"/>
            <a:r>
              <a:rPr lang="zh-CN" altLang="en-US" dirty="0">
                <a:latin typeface="宋体" panose="02010600030101010101" pitchFamily="2" charset="-122"/>
              </a:rPr>
              <a:t>什么是大数据</a:t>
            </a:r>
          </a:p>
        </p:txBody>
      </p:sp>
      <p:sp>
        <p:nvSpPr>
          <p:cNvPr id="25602" name="圆角矩形 25601"/>
          <p:cNvSpPr/>
          <p:nvPr/>
        </p:nvSpPr>
        <p:spPr>
          <a:xfrm rot="5400000">
            <a:off x="543243" y="2794953"/>
            <a:ext cx="4329112" cy="1943100"/>
          </a:xfrm>
          <a:prstGeom prst="roundRect">
            <a:avLst>
              <a:gd name="adj" fmla="val 19894"/>
            </a:avLst>
          </a:prstGeom>
          <a:gradFill rotWithShape="1">
            <a:gsLst>
              <a:gs pos="0">
                <a:srgbClr val="F8F8F8">
                  <a:gamma/>
                  <a:shade val="77647"/>
                  <a:invGamma/>
                  <a:alpha val="98000"/>
                </a:srgbClr>
              </a:gs>
              <a:gs pos="50000">
                <a:srgbClr val="F8F8F8">
                  <a:alpha val="100000"/>
                </a:srgbClr>
              </a:gs>
              <a:gs pos="100000">
                <a:srgbClr val="F8F8F8">
                  <a:gamma/>
                  <a:shade val="77647"/>
                  <a:invGamma/>
                  <a:alpha val="98000"/>
                </a:srgbClr>
              </a:gs>
            </a:gsLst>
            <a:lin ang="5400000" scaled="1"/>
            <a:tileRect/>
          </a:gradFill>
          <a:ln w="38100" cap="flat" cmpd="sng">
            <a:solidFill>
              <a:srgbClr val="808080"/>
            </a:solidFill>
            <a:prstDash val="solid"/>
            <a:headEnd type="none" w="med" len="med"/>
            <a:tailEnd type="none" w="med" len="med"/>
          </a:ln>
          <a:effectLst>
            <a:innerShdw blurRad="63500" dist="50800" dir="18900000">
              <a:prstClr val="black">
                <a:alpha val="50000"/>
              </a:prstClr>
            </a:innerShdw>
          </a:effectLst>
        </p:spPr>
        <p:txBody>
          <a:bodyPr/>
          <a:lstStyle/>
          <a:p>
            <a:endParaRPr lang="zh-CN" altLang="en-US"/>
          </a:p>
        </p:txBody>
      </p:sp>
      <p:sp>
        <p:nvSpPr>
          <p:cNvPr id="25603" name="圆角矩形 25602"/>
          <p:cNvSpPr/>
          <p:nvPr/>
        </p:nvSpPr>
        <p:spPr>
          <a:xfrm rot="5400000">
            <a:off x="2775268" y="2796540"/>
            <a:ext cx="4333875" cy="1944688"/>
          </a:xfrm>
          <a:prstGeom prst="roundRect">
            <a:avLst>
              <a:gd name="adj" fmla="val 19894"/>
            </a:avLst>
          </a:prstGeom>
          <a:gradFill rotWithShape="1">
            <a:gsLst>
              <a:gs pos="0">
                <a:srgbClr val="F8F8F8">
                  <a:gamma/>
                  <a:shade val="77647"/>
                  <a:invGamma/>
                  <a:alpha val="98000"/>
                </a:srgbClr>
              </a:gs>
              <a:gs pos="50000">
                <a:srgbClr val="F8F8F8">
                  <a:alpha val="100000"/>
                </a:srgbClr>
              </a:gs>
              <a:gs pos="100000">
                <a:srgbClr val="F8F8F8">
                  <a:gamma/>
                  <a:shade val="77647"/>
                  <a:invGamma/>
                  <a:alpha val="98000"/>
                </a:srgbClr>
              </a:gs>
            </a:gsLst>
            <a:lin ang="5400000" scaled="1"/>
            <a:tileRect/>
          </a:gradFill>
          <a:ln w="38100" cap="flat" cmpd="sng">
            <a:solidFill>
              <a:srgbClr val="808080"/>
            </a:solidFill>
            <a:prstDash val="solid"/>
            <a:headEnd type="none" w="med" len="med"/>
            <a:tailEnd type="none" w="med" len="med"/>
          </a:ln>
          <a:effectLst>
            <a:innerShdw blurRad="63500" dist="50800" dir="18900000">
              <a:prstClr val="black">
                <a:alpha val="50000"/>
              </a:prstClr>
            </a:innerShdw>
          </a:effectLst>
        </p:spPr>
        <p:txBody>
          <a:bodyPr/>
          <a:lstStyle/>
          <a:p>
            <a:endParaRPr lang="zh-CN" altLang="en-US"/>
          </a:p>
        </p:txBody>
      </p:sp>
      <p:pic>
        <p:nvPicPr>
          <p:cNvPr id="25604" name="图片 25603" descr="O_chevron001"/>
          <p:cNvPicPr>
            <a:picLocks noChangeAspect="1"/>
          </p:cNvPicPr>
          <p:nvPr/>
        </p:nvPicPr>
        <p:blipFill>
          <a:blip r:embed="rId3"/>
          <a:stretch>
            <a:fillRect/>
          </a:stretch>
        </p:blipFill>
        <p:spPr>
          <a:xfrm>
            <a:off x="4753293" y="2742565"/>
            <a:ext cx="481012" cy="447675"/>
          </a:xfrm>
          <a:prstGeom prst="rect">
            <a:avLst/>
          </a:prstGeom>
          <a:noFill/>
          <a:ln w="9525">
            <a:noFill/>
          </a:ln>
        </p:spPr>
      </p:pic>
      <p:pic>
        <p:nvPicPr>
          <p:cNvPr id="25605" name="图片 25604" descr="O_chevron001"/>
          <p:cNvPicPr>
            <a:picLocks noChangeAspect="1"/>
          </p:cNvPicPr>
          <p:nvPr/>
        </p:nvPicPr>
        <p:blipFill>
          <a:blip r:embed="rId3"/>
          <a:stretch>
            <a:fillRect/>
          </a:stretch>
        </p:blipFill>
        <p:spPr>
          <a:xfrm>
            <a:off x="2460943" y="2758440"/>
            <a:ext cx="481012" cy="447675"/>
          </a:xfrm>
          <a:prstGeom prst="rect">
            <a:avLst/>
          </a:prstGeom>
          <a:noFill/>
          <a:ln w="9525">
            <a:noFill/>
          </a:ln>
        </p:spPr>
      </p:pic>
      <p:sp>
        <p:nvSpPr>
          <p:cNvPr id="25606" name="圆角矩形 25605"/>
          <p:cNvSpPr/>
          <p:nvPr/>
        </p:nvSpPr>
        <p:spPr>
          <a:xfrm rot="5400000">
            <a:off x="5026343" y="2794953"/>
            <a:ext cx="4330700" cy="1944687"/>
          </a:xfrm>
          <a:prstGeom prst="roundRect">
            <a:avLst>
              <a:gd name="adj" fmla="val 19894"/>
            </a:avLst>
          </a:prstGeom>
          <a:gradFill rotWithShape="1">
            <a:gsLst>
              <a:gs pos="0">
                <a:srgbClr val="F8F8F8">
                  <a:gamma/>
                  <a:shade val="77647"/>
                  <a:invGamma/>
                  <a:alpha val="98000"/>
                </a:srgbClr>
              </a:gs>
              <a:gs pos="50000">
                <a:srgbClr val="F8F8F8">
                  <a:alpha val="100000"/>
                </a:srgbClr>
              </a:gs>
              <a:gs pos="100000">
                <a:srgbClr val="F8F8F8">
                  <a:gamma/>
                  <a:shade val="77647"/>
                  <a:invGamma/>
                  <a:alpha val="98000"/>
                </a:srgbClr>
              </a:gs>
            </a:gsLst>
            <a:lin ang="5400000" scaled="1"/>
            <a:tileRect/>
          </a:gradFill>
          <a:ln w="38100" cap="flat" cmpd="sng">
            <a:solidFill>
              <a:srgbClr val="808080"/>
            </a:solidFill>
            <a:prstDash val="solid"/>
            <a:headEnd type="none" w="med" len="med"/>
            <a:tailEnd type="none" w="med" len="med"/>
          </a:ln>
          <a:effectLst>
            <a:innerShdw blurRad="63500" dist="50800" dir="18900000">
              <a:prstClr val="black">
                <a:alpha val="50000"/>
              </a:prstClr>
            </a:innerShdw>
          </a:effectLst>
        </p:spPr>
        <p:txBody>
          <a:bodyPr/>
          <a:lstStyle/>
          <a:p>
            <a:endParaRPr lang="zh-CN" altLang="en-US"/>
          </a:p>
        </p:txBody>
      </p:sp>
      <p:sp>
        <p:nvSpPr>
          <p:cNvPr id="25607" name="圆角矩形 25606"/>
          <p:cNvSpPr/>
          <p:nvPr/>
        </p:nvSpPr>
        <p:spPr>
          <a:xfrm rot="5400000">
            <a:off x="7331393" y="2796540"/>
            <a:ext cx="4333875" cy="1944688"/>
          </a:xfrm>
          <a:prstGeom prst="roundRect">
            <a:avLst>
              <a:gd name="adj" fmla="val 19894"/>
            </a:avLst>
          </a:prstGeom>
          <a:gradFill rotWithShape="1">
            <a:gsLst>
              <a:gs pos="0">
                <a:srgbClr val="F8F8F8">
                  <a:gamma/>
                  <a:shade val="77647"/>
                  <a:invGamma/>
                  <a:alpha val="98000"/>
                </a:srgbClr>
              </a:gs>
              <a:gs pos="50000">
                <a:srgbClr val="F8F8F8">
                  <a:alpha val="100000"/>
                </a:srgbClr>
              </a:gs>
              <a:gs pos="100000">
                <a:srgbClr val="F8F8F8">
                  <a:gamma/>
                  <a:shade val="77647"/>
                  <a:invGamma/>
                  <a:alpha val="98000"/>
                </a:srgbClr>
              </a:gs>
            </a:gsLst>
            <a:lin ang="5400000" scaled="1"/>
            <a:tileRect/>
          </a:gradFill>
          <a:ln w="38100" cap="flat" cmpd="sng">
            <a:solidFill>
              <a:srgbClr val="808080"/>
            </a:solidFill>
            <a:prstDash val="solid"/>
            <a:headEnd type="none" w="med" len="med"/>
            <a:tailEnd type="none" w="med" len="med"/>
          </a:ln>
          <a:effectLst>
            <a:innerShdw blurRad="63500" dist="50800" dir="18900000">
              <a:prstClr val="black">
                <a:alpha val="50000"/>
              </a:prstClr>
            </a:innerShdw>
          </a:effectLst>
        </p:spPr>
        <p:txBody>
          <a:bodyPr/>
          <a:lstStyle/>
          <a:p>
            <a:endParaRPr lang="zh-CN" altLang="en-US"/>
          </a:p>
        </p:txBody>
      </p:sp>
      <p:pic>
        <p:nvPicPr>
          <p:cNvPr id="25608" name="图片 25607" descr="O_chevron001"/>
          <p:cNvPicPr>
            <a:picLocks noChangeAspect="1"/>
          </p:cNvPicPr>
          <p:nvPr/>
        </p:nvPicPr>
        <p:blipFill>
          <a:blip r:embed="rId3"/>
          <a:stretch>
            <a:fillRect/>
          </a:stretch>
        </p:blipFill>
        <p:spPr>
          <a:xfrm>
            <a:off x="9307830" y="2742565"/>
            <a:ext cx="482600" cy="447675"/>
          </a:xfrm>
          <a:prstGeom prst="rect">
            <a:avLst/>
          </a:prstGeom>
          <a:noFill/>
          <a:ln w="9525">
            <a:noFill/>
          </a:ln>
        </p:spPr>
      </p:pic>
      <p:pic>
        <p:nvPicPr>
          <p:cNvPr id="25609" name="图片 25608" descr="O_chevron001"/>
          <p:cNvPicPr>
            <a:picLocks noChangeAspect="1"/>
          </p:cNvPicPr>
          <p:nvPr/>
        </p:nvPicPr>
        <p:blipFill>
          <a:blip r:embed="rId3"/>
          <a:stretch>
            <a:fillRect/>
          </a:stretch>
        </p:blipFill>
        <p:spPr>
          <a:xfrm>
            <a:off x="6961505" y="2742565"/>
            <a:ext cx="481013" cy="447675"/>
          </a:xfrm>
          <a:prstGeom prst="rect">
            <a:avLst/>
          </a:prstGeom>
          <a:noFill/>
          <a:ln w="9525">
            <a:noFill/>
          </a:ln>
        </p:spPr>
      </p:pic>
      <p:sp>
        <p:nvSpPr>
          <p:cNvPr id="25610" name="文本框 25609"/>
          <p:cNvSpPr txBox="1"/>
          <p:nvPr/>
        </p:nvSpPr>
        <p:spPr>
          <a:xfrm>
            <a:off x="1884680" y="2034540"/>
            <a:ext cx="2016125" cy="579438"/>
          </a:xfrm>
          <a:prstGeom prst="rect">
            <a:avLst/>
          </a:prstGeom>
          <a:noFill/>
          <a:ln w="9525">
            <a:noFill/>
          </a:ln>
        </p:spPr>
        <p:txBody>
          <a:bodyPr wrap="square">
            <a:spAutoFit/>
          </a:bodyPr>
          <a:lstStyle/>
          <a:p>
            <a:pPr lvl="0" algn="l" eaLnBrk="1" latinLnBrk="0" hangingPunct="1"/>
            <a:r>
              <a:rPr lang="zh-CN" altLang="en-US" sz="3200" b="1" i="0" dirty="0">
                <a:solidFill>
                  <a:srgbClr val="0099CC"/>
                </a:solidFill>
                <a:latin typeface="Arial" panose="020B0604020202020204" pitchFamily="34" charset="0"/>
                <a:ea typeface="华文细黑" panose="02010600040101010101" pitchFamily="2" charset="-122"/>
              </a:rPr>
              <a:t>体量巨大</a:t>
            </a:r>
          </a:p>
        </p:txBody>
      </p:sp>
      <p:sp>
        <p:nvSpPr>
          <p:cNvPr id="25611" name="文本框 25610"/>
          <p:cNvSpPr txBox="1"/>
          <p:nvPr/>
        </p:nvSpPr>
        <p:spPr>
          <a:xfrm>
            <a:off x="4151630" y="2048828"/>
            <a:ext cx="2125663" cy="579437"/>
          </a:xfrm>
          <a:prstGeom prst="rect">
            <a:avLst/>
          </a:prstGeom>
          <a:noFill/>
          <a:ln w="9525">
            <a:noFill/>
          </a:ln>
        </p:spPr>
        <p:txBody>
          <a:bodyPr vert="horz" wrap="square" anchor="t">
            <a:spAutoFit/>
          </a:bodyPr>
          <a:lstStyle/>
          <a:p>
            <a:pPr lvl="0" algn="l" eaLnBrk="1" latinLnBrk="0" hangingPunct="1"/>
            <a:r>
              <a:rPr lang="zh-CN" altLang="en-US" sz="3200" b="1" i="0" dirty="0">
                <a:solidFill>
                  <a:srgbClr val="0099CC"/>
                </a:solidFill>
                <a:latin typeface="Arial" panose="020B0604020202020204" pitchFamily="34" charset="0"/>
                <a:ea typeface="华文细黑" panose="02010600040101010101" pitchFamily="2" charset="-122"/>
              </a:rPr>
              <a:t>类型繁多</a:t>
            </a:r>
          </a:p>
        </p:txBody>
      </p:sp>
      <p:sp>
        <p:nvSpPr>
          <p:cNvPr id="25612" name="文本框 25611"/>
          <p:cNvSpPr txBox="1"/>
          <p:nvPr/>
        </p:nvSpPr>
        <p:spPr>
          <a:xfrm>
            <a:off x="6205855" y="2107565"/>
            <a:ext cx="2657475" cy="517525"/>
          </a:xfrm>
          <a:prstGeom prst="rect">
            <a:avLst/>
          </a:prstGeom>
          <a:noFill/>
          <a:ln w="9525">
            <a:noFill/>
          </a:ln>
        </p:spPr>
        <p:txBody>
          <a:bodyPr vert="horz" wrap="square" anchor="t">
            <a:spAutoFit/>
          </a:bodyPr>
          <a:lstStyle/>
          <a:p>
            <a:pPr lvl="0" algn="l" eaLnBrk="1" latinLnBrk="0" hangingPunct="1"/>
            <a:r>
              <a:rPr lang="zh-CN" altLang="en-US" sz="2800" b="1" i="0" dirty="0">
                <a:solidFill>
                  <a:srgbClr val="0099CC"/>
                </a:solidFill>
                <a:latin typeface="Arial" panose="020B0604020202020204" pitchFamily="34" charset="0"/>
                <a:ea typeface="华文细黑" panose="02010600040101010101" pitchFamily="2" charset="-122"/>
              </a:rPr>
              <a:t>价值密度低</a:t>
            </a:r>
          </a:p>
        </p:txBody>
      </p:sp>
      <p:sp>
        <p:nvSpPr>
          <p:cNvPr id="25613" name="文本框 25612"/>
          <p:cNvSpPr txBox="1"/>
          <p:nvPr/>
        </p:nvSpPr>
        <p:spPr>
          <a:xfrm>
            <a:off x="8612505" y="2039303"/>
            <a:ext cx="2870200" cy="517525"/>
          </a:xfrm>
          <a:prstGeom prst="rect">
            <a:avLst/>
          </a:prstGeom>
          <a:noFill/>
          <a:ln w="9525">
            <a:noFill/>
          </a:ln>
        </p:spPr>
        <p:txBody>
          <a:bodyPr vert="horz" wrap="square" anchor="t">
            <a:spAutoFit/>
          </a:bodyPr>
          <a:lstStyle/>
          <a:p>
            <a:pPr lvl="0" algn="l" eaLnBrk="1" latinLnBrk="0" hangingPunct="1"/>
            <a:r>
              <a:rPr lang="zh-CN" altLang="en-US" sz="2800" b="1" i="0" dirty="0">
                <a:solidFill>
                  <a:srgbClr val="0099CC"/>
                </a:solidFill>
                <a:latin typeface="Arial" panose="020B0604020202020204" pitchFamily="34" charset="0"/>
                <a:ea typeface="华文细黑" panose="02010600040101010101" pitchFamily="2" charset="-122"/>
              </a:rPr>
              <a:t>处理速度快</a:t>
            </a:r>
          </a:p>
        </p:txBody>
      </p:sp>
      <p:sp>
        <p:nvSpPr>
          <p:cNvPr id="25614" name="文本框 25613"/>
          <p:cNvSpPr txBox="1"/>
          <p:nvPr/>
        </p:nvSpPr>
        <p:spPr>
          <a:xfrm>
            <a:off x="1886268" y="3331528"/>
            <a:ext cx="1655762" cy="2011362"/>
          </a:xfrm>
          <a:prstGeom prst="rect">
            <a:avLst/>
          </a:prstGeom>
          <a:noFill/>
          <a:ln w="9525">
            <a:noFill/>
          </a:ln>
          <a:effectLst>
            <a:innerShdw blurRad="63500" dist="50800" dir="18900000">
              <a:prstClr val="black">
                <a:alpha val="50000"/>
              </a:prstClr>
            </a:innerShdw>
          </a:effectLst>
        </p:spPr>
        <p:txBody>
          <a:bodyPr wrap="square">
            <a:spAutoFit/>
          </a:bodyPr>
          <a:lstStyle/>
          <a:p>
            <a:pPr lvl="0" algn="l" eaLnBrk="1" latinLnBrk="0" hangingPunct="1"/>
            <a:r>
              <a:rPr lang="zh-CN" altLang="en-US" sz="1800" i="0">
                <a:latin typeface="Arial" panose="020B0604020202020204" pitchFamily="34" charset="0"/>
                <a:ea typeface="华文细黑" panose="02010600040101010101" pitchFamily="2" charset="-122"/>
              </a:rPr>
              <a:t>从</a:t>
            </a:r>
            <a:r>
              <a:rPr lang="en-US" altLang="zh-CN" sz="1800" i="0">
                <a:latin typeface="Arial" panose="020B0604020202020204" pitchFamily="34" charset="0"/>
                <a:ea typeface="华文细黑" panose="02010600040101010101" pitchFamily="2" charset="-122"/>
              </a:rPr>
              <a:t>TB</a:t>
            </a:r>
            <a:r>
              <a:rPr lang="zh-CN" altLang="en-US" sz="1800" i="0">
                <a:latin typeface="Arial" panose="020B0604020202020204" pitchFamily="34" charset="0"/>
                <a:ea typeface="华文细黑" panose="02010600040101010101" pitchFamily="2" charset="-122"/>
              </a:rPr>
              <a:t>级别，跃升到</a:t>
            </a:r>
            <a:r>
              <a:rPr lang="en-US" altLang="zh-CN" sz="1800" i="0">
                <a:latin typeface="Arial" panose="020B0604020202020204" pitchFamily="34" charset="0"/>
                <a:ea typeface="华文细黑" panose="02010600040101010101" pitchFamily="2" charset="-122"/>
              </a:rPr>
              <a:t>PB</a:t>
            </a:r>
            <a:r>
              <a:rPr lang="zh-CN" altLang="en-US" sz="1800" i="0">
                <a:latin typeface="Arial" panose="020B0604020202020204" pitchFamily="34" charset="0"/>
                <a:ea typeface="华文细黑" panose="02010600040101010101" pitchFamily="2" charset="-122"/>
              </a:rPr>
              <a:t>级别</a:t>
            </a:r>
          </a:p>
          <a:p>
            <a:pPr lvl="0" algn="l" eaLnBrk="1" latinLnBrk="0" hangingPunct="1"/>
            <a:r>
              <a:rPr lang="zh-CN" altLang="en-US" sz="1800" i="0">
                <a:latin typeface="Arial" panose="020B0604020202020204" pitchFamily="34" charset="0"/>
                <a:ea typeface="华文细黑" panose="02010600040101010101" pitchFamily="2" charset="-122"/>
              </a:rPr>
              <a:t>大数据一般指在</a:t>
            </a:r>
            <a:r>
              <a:rPr lang="en-US" altLang="zh-CN" sz="1800" i="0">
                <a:latin typeface="Arial" panose="020B0604020202020204" pitchFamily="34" charset="0"/>
                <a:ea typeface="华文细黑" panose="02010600040101010101" pitchFamily="2" charset="-122"/>
              </a:rPr>
              <a:t>10TB(1TB=1024GB)</a:t>
            </a:r>
            <a:r>
              <a:rPr lang="zh-CN" altLang="en-US" sz="1800" i="0">
                <a:latin typeface="Arial" panose="020B0604020202020204" pitchFamily="34" charset="0"/>
                <a:ea typeface="华文细黑" panose="02010600040101010101" pitchFamily="2" charset="-122"/>
              </a:rPr>
              <a:t>规模以上的数据量</a:t>
            </a:r>
          </a:p>
        </p:txBody>
      </p:sp>
      <p:sp>
        <p:nvSpPr>
          <p:cNvPr id="25615" name="文本框 25614"/>
          <p:cNvSpPr txBox="1"/>
          <p:nvPr/>
        </p:nvSpPr>
        <p:spPr>
          <a:xfrm>
            <a:off x="4151630" y="3275965"/>
            <a:ext cx="1836738" cy="1616075"/>
          </a:xfrm>
          <a:prstGeom prst="rect">
            <a:avLst/>
          </a:prstGeom>
          <a:noFill/>
          <a:ln w="9525">
            <a:noFill/>
          </a:ln>
          <a:effectLst>
            <a:innerShdw blurRad="63500" dist="50800" dir="18900000">
              <a:prstClr val="black">
                <a:alpha val="50000"/>
              </a:prstClr>
            </a:innerShdw>
          </a:effectLst>
        </p:spPr>
        <p:txBody>
          <a:bodyPr vert="horz" wrap="square" anchor="t">
            <a:spAutoFit/>
          </a:bodyPr>
          <a:lstStyle/>
          <a:p>
            <a:pPr lvl="0" algn="l" eaLnBrk="1" latinLnBrk="0" hangingPunct="1"/>
            <a:r>
              <a:rPr lang="zh-CN" altLang="en-US" sz="2000" i="0">
                <a:latin typeface="Arial" panose="020B0604020202020204" pitchFamily="34" charset="0"/>
                <a:ea typeface="华文细黑" panose="02010600040101010101" pitchFamily="2" charset="-122"/>
              </a:rPr>
              <a:t>如前文提到的网络日志、视频、图片、地理位置信息，等等。</a:t>
            </a:r>
          </a:p>
        </p:txBody>
      </p:sp>
      <p:sp>
        <p:nvSpPr>
          <p:cNvPr id="25616" name="文本框 25615"/>
          <p:cNvSpPr txBox="1"/>
          <p:nvPr/>
        </p:nvSpPr>
        <p:spPr>
          <a:xfrm>
            <a:off x="6348730" y="3329940"/>
            <a:ext cx="1728788" cy="1616075"/>
          </a:xfrm>
          <a:prstGeom prst="rect">
            <a:avLst/>
          </a:prstGeom>
          <a:noFill/>
          <a:ln w="9525">
            <a:noFill/>
          </a:ln>
          <a:effectLst>
            <a:innerShdw blurRad="63500" dist="50800" dir="18900000">
              <a:prstClr val="black">
                <a:alpha val="50000"/>
              </a:prstClr>
            </a:innerShdw>
          </a:effectLst>
        </p:spPr>
        <p:txBody>
          <a:bodyPr vert="horz" wrap="square" anchor="t">
            <a:spAutoFit/>
          </a:bodyPr>
          <a:lstStyle/>
          <a:p>
            <a:pPr marL="0" lvl="0" indent="0" algn="l" eaLnBrk="1" latinLnBrk="0" hangingPunct="1"/>
            <a:r>
              <a:rPr lang="zh-CN" altLang="en-US" sz="2000" i="0">
                <a:latin typeface="Arial" panose="020B0604020202020204" pitchFamily="34" charset="0"/>
                <a:ea typeface="华文细黑" panose="02010600040101010101" pitchFamily="2" charset="-122"/>
                <a:sym typeface="Arial" panose="020B0604020202020204" pitchFamily="34" charset="0"/>
              </a:rPr>
              <a:t>以视频为例，连续不间断监控过程中，可能有用的数据仅仅有一两秒</a:t>
            </a:r>
          </a:p>
        </p:txBody>
      </p:sp>
      <p:sp>
        <p:nvSpPr>
          <p:cNvPr id="25617" name="文本框 25616"/>
          <p:cNvSpPr txBox="1"/>
          <p:nvPr/>
        </p:nvSpPr>
        <p:spPr>
          <a:xfrm>
            <a:off x="8683943" y="3244215"/>
            <a:ext cx="1728787" cy="2652713"/>
          </a:xfrm>
          <a:prstGeom prst="rect">
            <a:avLst/>
          </a:prstGeom>
          <a:noFill/>
          <a:ln w="9525">
            <a:noFill/>
          </a:ln>
        </p:spPr>
        <p:txBody>
          <a:bodyPr vert="horz" wrap="square" anchor="t">
            <a:spAutoFit/>
          </a:bodyPr>
          <a:lstStyle/>
          <a:p>
            <a:pPr lvl="0" algn="l" eaLnBrk="1" latinLnBrk="0" hangingPunct="1"/>
            <a:r>
              <a:rPr lang="en-US" altLang="zh-CN" sz="1400" i="0">
                <a:latin typeface="Arial" panose="020B0604020202020204" pitchFamily="34" charset="0"/>
                <a:ea typeface="华文细黑" panose="02010600040101010101" pitchFamily="2" charset="-122"/>
                <a:sym typeface="Arial" panose="020B0604020202020204" pitchFamily="34" charset="0"/>
              </a:rPr>
              <a:t>1</a:t>
            </a:r>
            <a:r>
              <a:rPr lang="zh-CN" altLang="en-US" sz="1400" i="0">
                <a:latin typeface="Arial" panose="020B0604020202020204" pitchFamily="34" charset="0"/>
                <a:ea typeface="华文细黑" panose="02010600040101010101" pitchFamily="2" charset="-122"/>
                <a:sym typeface="Arial" panose="020B0604020202020204" pitchFamily="34" charset="0"/>
              </a:rPr>
              <a:t>秒定律。最后这一点也是和传统的数据挖掘技术有着本质的不同。物联网、云计算、移动互联网、车联网、手机、平板电脑、</a:t>
            </a:r>
            <a:r>
              <a:rPr lang="en-US" altLang="zh-CN" sz="1400" i="0">
                <a:latin typeface="Arial" panose="020B0604020202020204" pitchFamily="34" charset="0"/>
                <a:ea typeface="华文细黑" panose="02010600040101010101" pitchFamily="2" charset="-122"/>
                <a:sym typeface="Arial" panose="020B0604020202020204" pitchFamily="34" charset="0"/>
              </a:rPr>
              <a:t>PC</a:t>
            </a:r>
            <a:r>
              <a:rPr lang="zh-CN" altLang="en-US" sz="1400" i="0">
                <a:latin typeface="Arial" panose="020B0604020202020204" pitchFamily="34" charset="0"/>
                <a:ea typeface="华文细黑" panose="02010600040101010101" pitchFamily="2" charset="-122"/>
                <a:sym typeface="Arial" panose="020B0604020202020204" pitchFamily="34" charset="0"/>
              </a:rPr>
              <a:t>以及遍布地球各个角落的各种各样的传感器，无一不是数据来源或者承载的方式。</a:t>
            </a:r>
          </a:p>
        </p:txBody>
      </p:sp>
    </p:spTree>
    <p:custDataLst>
      <p:tags r:id="rId1"/>
    </p:custData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p:cNvSpPr>
            <a:spLocks noGrp="1"/>
          </p:cNvSpPr>
          <p:nvPr>
            <p:ph type="title"/>
            <p:custDataLst>
              <p:tags r:id="rId2"/>
            </p:custDataLst>
          </p:nvPr>
        </p:nvSpPr>
        <p:spPr/>
        <p:txBody>
          <a:bodyPr/>
          <a:lstStyle/>
          <a:p>
            <a:pPr algn="ctr"/>
            <a:r>
              <a:rPr lang="zh-CN" altLang="en-US" smtClean="0">
                <a:latin typeface="+mj-lt"/>
                <a:ea typeface="+mj-ea"/>
              </a:rPr>
              <a:t>目录</a:t>
            </a:r>
          </a:p>
        </p:txBody>
      </p:sp>
      <p:sp>
        <p:nvSpPr>
          <p:cNvPr id="33" name="文本框 32"/>
          <p:cNvSpPr txBox="1"/>
          <p:nvPr/>
        </p:nvSpPr>
        <p:spPr>
          <a:xfrm>
            <a:off x="3166745" y="2137410"/>
            <a:ext cx="5881370" cy="650875"/>
          </a:xfrm>
          <a:prstGeom prst="rect">
            <a:avLst/>
          </a:prstGeom>
          <a:solidFill>
            <a:schemeClr val="accent1">
              <a:lumMod val="75000"/>
            </a:schemeClr>
          </a:solidFill>
        </p:spPr>
        <p:txBody>
          <a:bodyPr wrap="square" rtlCol="0" anchor="t">
            <a:spAutoFit/>
          </a:bodyPr>
          <a:lstStyle/>
          <a:p>
            <a:pPr algn="ctr">
              <a:lnSpc>
                <a:spcPct val="130000"/>
              </a:lnSpc>
            </a:pPr>
            <a:r>
              <a:rPr lang="zh-CN" altLang="en-US" sz="2800" b="1" smtClean="0">
                <a:solidFill>
                  <a:schemeClr val="bg1"/>
                </a:solidFill>
                <a:latin typeface="华文中宋" panose="02010600040101010101" charset="-122"/>
                <a:ea typeface="华文中宋" panose="02010600040101010101" charset="-122"/>
                <a:sym typeface="+mn-ea"/>
              </a:rPr>
              <a:t>大数据时代</a:t>
            </a:r>
            <a:endParaRPr lang="zh-CN" altLang="en-US" sz="2800" b="1" dirty="0" smtClean="0">
              <a:solidFill>
                <a:schemeClr val="bg1"/>
              </a:solidFill>
              <a:latin typeface="华文中宋" panose="02010600040101010101" charset="-122"/>
              <a:ea typeface="华文中宋" panose="02010600040101010101" charset="-122"/>
              <a:sym typeface="+mn-ea"/>
            </a:endParaRPr>
          </a:p>
        </p:txBody>
      </p:sp>
      <p:sp>
        <p:nvSpPr>
          <p:cNvPr id="36" name="文本框 35"/>
          <p:cNvSpPr txBox="1"/>
          <p:nvPr/>
        </p:nvSpPr>
        <p:spPr>
          <a:xfrm>
            <a:off x="3159125" y="2994660"/>
            <a:ext cx="589661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大数据改变我们的生活工作方式</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7" name="文本框 36"/>
          <p:cNvSpPr txBox="1"/>
          <p:nvPr/>
        </p:nvSpPr>
        <p:spPr>
          <a:xfrm>
            <a:off x="3159125" y="3862070"/>
            <a:ext cx="589661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科研第四范式</a:t>
            </a:r>
            <a:r>
              <a:rPr lang="en-US" altLang="zh-CN" sz="2800" b="1" smtClean="0">
                <a:solidFill>
                  <a:schemeClr val="bg1">
                    <a:lumMod val="95000"/>
                  </a:schemeClr>
                </a:solidFill>
                <a:latin typeface="华文中宋" panose="02010600040101010101" charset="-122"/>
                <a:ea typeface="华文中宋" panose="02010600040101010101" charset="-122"/>
                <a:sym typeface="+mn-ea"/>
              </a:rPr>
              <a:t>——</a:t>
            </a:r>
            <a:r>
              <a:rPr lang="zh-CN" altLang="en-US" sz="2800" b="1" smtClean="0">
                <a:solidFill>
                  <a:schemeClr val="bg1">
                    <a:lumMod val="95000"/>
                  </a:schemeClr>
                </a:solidFill>
                <a:latin typeface="华文中宋" panose="02010600040101010101" charset="-122"/>
                <a:ea typeface="华文中宋" panose="02010600040101010101" charset="-122"/>
                <a:sym typeface="+mn-ea"/>
              </a:rPr>
              <a:t>数据密集型科研</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8" name="文本框 37"/>
          <p:cNvSpPr txBox="1"/>
          <p:nvPr/>
        </p:nvSpPr>
        <p:spPr>
          <a:xfrm>
            <a:off x="3166745" y="5318125"/>
            <a:ext cx="5881370" cy="518160"/>
          </a:xfrm>
          <a:prstGeom prst="rect">
            <a:avLst/>
          </a:prstGeom>
          <a:solidFill>
            <a:schemeClr val="bg1">
              <a:lumMod val="85000"/>
            </a:schemeClr>
          </a:solidFill>
        </p:spPr>
        <p:txBody>
          <a:bodyPr wrap="square" rtlCol="0" anchor="t">
            <a:spAutoFit/>
          </a:bodyPr>
          <a:lstStyle/>
          <a:p>
            <a:pPr indent="0" algn="ctr">
              <a:buClr>
                <a:schemeClr val="accent1"/>
              </a:buClr>
              <a:buSzTx/>
              <a:buFont typeface="Wingdings" panose="05000000000000000000" pitchFamily="2" charset="2"/>
              <a:buNone/>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大数据时代的机遇与挑战</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2" name="文本框 1"/>
          <p:cNvSpPr txBox="1"/>
          <p:nvPr/>
        </p:nvSpPr>
        <p:spPr>
          <a:xfrm>
            <a:off x="3159125" y="4563110"/>
            <a:ext cx="5896610" cy="65087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dirty="0" smtClean="0">
                <a:solidFill>
                  <a:schemeClr val="bg1">
                    <a:lumMod val="95000"/>
                  </a:schemeClr>
                </a:solidFill>
                <a:latin typeface="华文中宋" panose="02010600040101010101" charset="-122"/>
                <a:ea typeface="华文中宋" panose="02010600040101010101" charset="-122"/>
                <a:sym typeface="+mn-ea"/>
              </a:rPr>
              <a:t>大数据技术与实践</a:t>
            </a:r>
          </a:p>
        </p:txBody>
      </p:sp>
    </p:spTree>
    <p:custDataLst>
      <p:tags r:id="rId1"/>
    </p:custData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a:latin typeface="Arial" panose="020B0604020202020204" pitchFamily="34" charset="0"/>
              </a:rPr>
              <a:t>20</a:t>
            </a:fld>
            <a:endParaRPr lang="en-US" altLang="zh-CN" sz="1400">
              <a:latin typeface="Arial" panose="020B0604020202020204" pitchFamily="34" charset="0"/>
            </a:endParaRPr>
          </a:p>
        </p:txBody>
      </p:sp>
      <p:graphicFrame>
        <p:nvGraphicFramePr>
          <p:cNvPr id="1026" name="Object 2"/>
          <p:cNvGraphicFramePr>
            <a:graphicFrameLocks noGrp="1"/>
          </p:cNvGraphicFramePr>
          <p:nvPr>
            <p:ph idx="1"/>
          </p:nvPr>
        </p:nvGraphicFramePr>
        <p:xfrm>
          <a:off x="1982788" y="952183"/>
          <a:ext cx="5133975" cy="3476625"/>
        </p:xfrm>
        <a:graphic>
          <a:graphicData uri="http://schemas.openxmlformats.org/presentationml/2006/ole">
            <mc:AlternateContent xmlns:mc="http://schemas.openxmlformats.org/markup-compatibility/2006">
              <mc:Choice xmlns:v="urn:schemas-microsoft-com:vml" Requires="v">
                <p:oleObj spid="_x0000_s3080" r:id="rId4" imgW="4965700" imgH="4648200" progId="Excel.Chart.8">
                  <p:embed/>
                </p:oleObj>
              </mc:Choice>
              <mc:Fallback>
                <p:oleObj r:id="rId4" imgW="4965700" imgH="4648200" progId="Excel.Chart.8">
                  <p:embed/>
                  <p:pic>
                    <p:nvPicPr>
                      <p:cNvPr id="0" name="图片 3075"/>
                      <p:cNvPicPr/>
                      <p:nvPr/>
                    </p:nvPicPr>
                    <p:blipFill>
                      <a:blip r:embed="rId5"/>
                      <a:stretch>
                        <a:fillRect/>
                      </a:stretch>
                    </p:blipFill>
                    <p:spPr>
                      <a:xfrm>
                        <a:off x="1982788" y="952183"/>
                        <a:ext cx="5133975" cy="3476625"/>
                      </a:xfrm>
                      <a:prstGeom prst="rect">
                        <a:avLst/>
                      </a:prstGeom>
                      <a:noFill/>
                      <a:ln w="38100">
                        <a:miter/>
                      </a:ln>
                    </p:spPr>
                  </p:pic>
                </p:oleObj>
              </mc:Fallback>
            </mc:AlternateContent>
          </a:graphicData>
        </a:graphic>
      </p:graphicFrame>
      <p:sp>
        <p:nvSpPr>
          <p:cNvPr id="1028" name="Rectangle 3"/>
          <p:cNvSpPr>
            <a:spLocks noGrp="1"/>
          </p:cNvSpPr>
          <p:nvPr>
            <p:ph type="title"/>
          </p:nvPr>
        </p:nvSpPr>
        <p:spPr>
          <a:xfrm>
            <a:off x="2247900" y="184150"/>
            <a:ext cx="7696200" cy="576263"/>
          </a:xfrm>
        </p:spPr>
        <p:txBody>
          <a:bodyPr vert="horz" wrap="square" lIns="91341" tIns="45665" rIns="91341" bIns="45665" anchor="b">
            <a:normAutofit fontScale="90000"/>
          </a:bodyPr>
          <a:lstStyle/>
          <a:p>
            <a:pPr algn="ctr" eaLnBrk="1" hangingPunct="1"/>
            <a:r>
              <a:rPr lang="zh-CN" altLang="en-US" dirty="0">
                <a:latin typeface="宋体" panose="02010600030101010101" pitchFamily="2" charset="-122"/>
              </a:rPr>
              <a:t>什么是大数据</a:t>
            </a:r>
          </a:p>
        </p:txBody>
      </p:sp>
      <p:sp>
        <p:nvSpPr>
          <p:cNvPr id="1029" name="Rectangle 4">
            <a:hlinkClick r:id="rId6"/>
          </p:cNvPr>
          <p:cNvSpPr/>
          <p:nvPr/>
        </p:nvSpPr>
        <p:spPr>
          <a:xfrm>
            <a:off x="1524000" y="2507933"/>
            <a:ext cx="309880" cy="365760"/>
          </a:xfrm>
          <a:prstGeom prst="rect">
            <a:avLst/>
          </a:prstGeom>
          <a:noFill/>
          <a:ln w="9525">
            <a:noFill/>
          </a:ln>
        </p:spPr>
        <p:txBody>
          <a:bodyPr wrap="none" anchor="ctr">
            <a:spAutoFit/>
          </a:bodyPr>
          <a:lstStyle/>
          <a:p>
            <a:pPr lvl="0"/>
            <a:endParaRPr lang="zh-CN" altLang="en-US" dirty="0">
              <a:latin typeface="Times New Roman" panose="02020603050405020304" charset="0"/>
              <a:ea typeface="宋体" panose="02010600030101010101" pitchFamily="2" charset="-122"/>
            </a:endParaRPr>
          </a:p>
        </p:txBody>
      </p:sp>
      <p:grpSp>
        <p:nvGrpSpPr>
          <p:cNvPr id="1030" name="Group 5"/>
          <p:cNvGrpSpPr/>
          <p:nvPr/>
        </p:nvGrpSpPr>
        <p:grpSpPr>
          <a:xfrm>
            <a:off x="6065520" y="1501775"/>
            <a:ext cx="4537075" cy="2378075"/>
            <a:chOff x="2698" y="890"/>
            <a:chExt cx="2858" cy="1498"/>
          </a:xfrm>
        </p:grpSpPr>
        <p:sp>
          <p:nvSpPr>
            <p:cNvPr id="46086" name="AutoShape 6"/>
            <p:cNvSpPr>
              <a:spLocks noChangeArrowheads="1"/>
            </p:cNvSpPr>
            <p:nvPr/>
          </p:nvSpPr>
          <p:spPr bwMode="auto">
            <a:xfrm>
              <a:off x="2698" y="890"/>
              <a:ext cx="2858" cy="1498"/>
            </a:xfrm>
            <a:prstGeom prst="roundRect">
              <a:avLst>
                <a:gd name="adj" fmla="val 50000"/>
              </a:avLst>
            </a:prstGeom>
            <a:gradFill rotWithShape="1">
              <a:gsLst>
                <a:gs pos="0">
                  <a:schemeClr val="accent2"/>
                </a:gs>
                <a:gs pos="100000">
                  <a:schemeClr val="accent2">
                    <a:gamma/>
                    <a:tint val="5882"/>
                    <a:invGamma/>
                  </a:schemeClr>
                </a:gs>
              </a:gsLst>
              <a:lin ang="0" scaled="1"/>
            </a:gradFill>
            <a:ln w="38100">
              <a:solidFill>
                <a:schemeClr val="tx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mn-cs"/>
              </a:endParaRPr>
            </a:p>
          </p:txBody>
        </p:sp>
        <p:sp>
          <p:nvSpPr>
            <p:cNvPr id="1036" name="Text Box 7"/>
            <p:cNvSpPr txBox="1"/>
            <p:nvPr/>
          </p:nvSpPr>
          <p:spPr>
            <a:xfrm>
              <a:off x="2943" y="1033"/>
              <a:ext cx="2487" cy="1133"/>
            </a:xfrm>
            <a:prstGeom prst="rect">
              <a:avLst/>
            </a:prstGeom>
            <a:noFill/>
            <a:ln w="9525">
              <a:noFill/>
            </a:ln>
          </p:spPr>
          <p:txBody>
            <a:bodyPr wrap="none">
              <a:spAutoFit/>
            </a:bodyPr>
            <a:lstStyle/>
            <a:p>
              <a:pPr lvl="0"/>
              <a:r>
                <a:rPr lang="zh-CN" altLang="en-US" sz="1600" dirty="0">
                  <a:latin typeface="宋体" panose="02010600030101010101" pitchFamily="2" charset="-122"/>
                  <a:ea typeface="宋体" panose="02010600030101010101" pitchFamily="2" charset="-122"/>
                </a:rPr>
                <a:t>全球流量累计达到</a:t>
              </a:r>
              <a:r>
                <a:rPr lang="en-US" altLang="zh-CN" sz="1600">
                  <a:latin typeface="宋体" panose="02010600030101010101" pitchFamily="2" charset="-122"/>
                  <a:ea typeface="宋体" panose="02010600030101010101" pitchFamily="2" charset="-122"/>
                </a:rPr>
                <a:t>1EB</a:t>
              </a:r>
              <a:r>
                <a:rPr lang="zh-CN" altLang="en-US" sz="1600" dirty="0">
                  <a:latin typeface="宋体" panose="02010600030101010101" pitchFamily="2" charset="-122"/>
                  <a:ea typeface="宋体" panose="02010600030101010101" pitchFamily="2" charset="-122"/>
                </a:rPr>
                <a:t>（即</a:t>
              </a:r>
              <a:r>
                <a:rPr lang="en-US" altLang="zh-CN" sz="1600">
                  <a:latin typeface="宋体" panose="02010600030101010101" pitchFamily="2" charset="-122"/>
                  <a:ea typeface="宋体" panose="02010600030101010101" pitchFamily="2" charset="-122"/>
                </a:rPr>
                <a:t>10</a:t>
              </a:r>
              <a:r>
                <a:rPr lang="zh-CN" altLang="en-US" sz="1600" dirty="0">
                  <a:latin typeface="宋体" panose="02010600030101010101" pitchFamily="2" charset="-122"/>
                  <a:ea typeface="宋体" panose="02010600030101010101" pitchFamily="2" charset="-122"/>
                </a:rPr>
                <a:t>亿</a:t>
              </a:r>
              <a:r>
                <a:rPr lang="en-US" altLang="zh-CN" sz="1600">
                  <a:latin typeface="宋体" panose="02010600030101010101" pitchFamily="2" charset="-122"/>
                  <a:ea typeface="宋体" panose="02010600030101010101" pitchFamily="2" charset="-122"/>
                </a:rPr>
                <a:t>GB</a:t>
              </a:r>
              <a:r>
                <a:rPr lang="zh-CN" altLang="en-US" sz="1600" dirty="0">
                  <a:latin typeface="宋体" panose="02010600030101010101" pitchFamily="2" charset="-122"/>
                  <a:ea typeface="宋体" panose="02010600030101010101" pitchFamily="2" charset="-122"/>
                </a:rPr>
                <a:t>）</a:t>
              </a:r>
            </a:p>
            <a:p>
              <a:pPr lvl="0"/>
              <a:r>
                <a:rPr lang="zh-CN" altLang="en-US" sz="1600" dirty="0">
                  <a:latin typeface="宋体" panose="02010600030101010101" pitchFamily="2" charset="-122"/>
                  <a:ea typeface="宋体" panose="02010600030101010101" pitchFamily="2" charset="-122"/>
                </a:rPr>
                <a:t>的时间</a:t>
              </a:r>
            </a:p>
            <a:p>
              <a:pPr lvl="0"/>
              <a:r>
                <a:rPr lang="zh-CN" altLang="en-US" sz="1600" dirty="0">
                  <a:latin typeface="宋体" panose="02010600030101010101" pitchFamily="2" charset="-122"/>
                  <a:ea typeface="宋体" panose="02010600030101010101" pitchFamily="2" charset="-122"/>
                </a:rPr>
                <a:t>一年（</a:t>
              </a:r>
              <a:r>
                <a:rPr lang="en-US" altLang="zh-CN" sz="1600">
                  <a:latin typeface="宋体" panose="02010600030101010101" pitchFamily="2" charset="-122"/>
                  <a:ea typeface="宋体" panose="02010600030101010101" pitchFamily="2" charset="-122"/>
                </a:rPr>
                <a:t>2001</a:t>
              </a:r>
              <a:r>
                <a:rPr lang="zh-CN" altLang="en-US" sz="1600" dirty="0">
                  <a:latin typeface="宋体" panose="02010600030101010101" pitchFamily="2" charset="-122"/>
                  <a:ea typeface="宋体" panose="02010600030101010101" pitchFamily="2" charset="-122"/>
                </a:rPr>
                <a:t>）</a:t>
              </a:r>
            </a:p>
            <a:p>
              <a:pPr lvl="0"/>
              <a:r>
                <a:rPr lang="zh-CN" altLang="en-US" sz="1600" dirty="0">
                  <a:latin typeface="宋体" panose="02010600030101010101" pitchFamily="2" charset="-122"/>
                  <a:ea typeface="宋体" panose="02010600030101010101" pitchFamily="2" charset="-122"/>
                </a:rPr>
                <a:t>一个月（</a:t>
              </a:r>
              <a:r>
                <a:rPr lang="en-US" altLang="zh-CN" sz="1600">
                  <a:latin typeface="宋体" panose="02010600030101010101" pitchFamily="2" charset="-122"/>
                  <a:ea typeface="宋体" panose="02010600030101010101" pitchFamily="2" charset="-122"/>
                </a:rPr>
                <a:t>2004</a:t>
              </a:r>
              <a:r>
                <a:rPr lang="zh-CN" altLang="en-US" sz="1600" dirty="0">
                  <a:latin typeface="宋体" panose="02010600030101010101" pitchFamily="2" charset="-122"/>
                  <a:ea typeface="宋体" panose="02010600030101010101" pitchFamily="2" charset="-122"/>
                </a:rPr>
                <a:t>）</a:t>
              </a:r>
            </a:p>
            <a:p>
              <a:pPr lvl="0"/>
              <a:r>
                <a:rPr lang="zh-CN" altLang="en-US" sz="1600" dirty="0">
                  <a:latin typeface="宋体" panose="02010600030101010101" pitchFamily="2" charset="-122"/>
                  <a:ea typeface="宋体" panose="02010600030101010101" pitchFamily="2" charset="-122"/>
                </a:rPr>
                <a:t>一周（</a:t>
              </a:r>
              <a:r>
                <a:rPr lang="en-US" altLang="zh-CN" sz="1600">
                  <a:latin typeface="宋体" panose="02010600030101010101" pitchFamily="2" charset="-122"/>
                  <a:ea typeface="宋体" panose="02010600030101010101" pitchFamily="2" charset="-122"/>
                </a:rPr>
                <a:t>2007</a:t>
              </a:r>
              <a:r>
                <a:rPr lang="zh-CN" altLang="en-US" sz="1600" dirty="0">
                  <a:latin typeface="宋体" panose="02010600030101010101" pitchFamily="2" charset="-122"/>
                  <a:ea typeface="宋体" panose="02010600030101010101" pitchFamily="2" charset="-122"/>
                </a:rPr>
                <a:t>）</a:t>
              </a:r>
            </a:p>
            <a:p>
              <a:pPr lvl="0"/>
              <a:r>
                <a:rPr lang="zh-CN" altLang="en-US" sz="1600" dirty="0">
                  <a:latin typeface="宋体" panose="02010600030101010101" pitchFamily="2" charset="-122"/>
                  <a:ea typeface="宋体" panose="02010600030101010101" pitchFamily="2" charset="-122"/>
                </a:rPr>
                <a:t>一天（</a:t>
              </a:r>
              <a:r>
                <a:rPr lang="en-US" altLang="zh-CN" sz="1600">
                  <a:latin typeface="宋体" panose="02010600030101010101" pitchFamily="2" charset="-122"/>
                  <a:ea typeface="宋体" panose="02010600030101010101" pitchFamily="2" charset="-122"/>
                </a:rPr>
                <a:t>2013</a:t>
              </a:r>
              <a:r>
                <a:rPr lang="zh-CN" altLang="en-US" sz="1600" dirty="0">
                  <a:latin typeface="宋体" panose="02010600030101010101" pitchFamily="2" charset="-122"/>
                  <a:ea typeface="宋体" panose="02010600030101010101" pitchFamily="2" charset="-122"/>
                </a:rPr>
                <a:t>）</a:t>
              </a:r>
            </a:p>
            <a:p>
              <a:pPr lvl="0"/>
              <a:r>
                <a:rPr lang="zh-CN" altLang="en-US" sz="1600" dirty="0">
                  <a:latin typeface="宋体" panose="02010600030101010101" pitchFamily="2" charset="-122"/>
                  <a:ea typeface="宋体" panose="02010600030101010101" pitchFamily="2" charset="-122"/>
                </a:rPr>
                <a:t>一天产生的信息量可刻满</a:t>
              </a:r>
              <a:r>
                <a:rPr lang="en-US" altLang="zh-CN" sz="1600" b="1">
                  <a:solidFill>
                    <a:srgbClr val="FF0066"/>
                  </a:solidFill>
                  <a:latin typeface="宋体" panose="02010600030101010101" pitchFamily="2" charset="-122"/>
                  <a:ea typeface="宋体" panose="02010600030101010101" pitchFamily="2" charset="-122"/>
                </a:rPr>
                <a:t>1.88</a:t>
              </a:r>
              <a:r>
                <a:rPr lang="zh-CN" altLang="en-US" sz="1600" b="1" dirty="0">
                  <a:solidFill>
                    <a:srgbClr val="FF0066"/>
                  </a:solidFill>
                  <a:latin typeface="宋体" panose="02010600030101010101" pitchFamily="2" charset="-122"/>
                  <a:ea typeface="宋体" panose="02010600030101010101" pitchFamily="2" charset="-122"/>
                </a:rPr>
                <a:t>亿</a:t>
              </a:r>
              <a:r>
                <a:rPr lang="zh-CN" altLang="en-US" sz="1600" dirty="0">
                  <a:latin typeface="宋体" panose="02010600030101010101" pitchFamily="2" charset="-122"/>
                  <a:ea typeface="宋体" panose="02010600030101010101" pitchFamily="2" charset="-122"/>
                </a:rPr>
                <a:t>张</a:t>
              </a:r>
              <a:r>
                <a:rPr lang="en-US" altLang="zh-CN" sz="1600">
                  <a:latin typeface="宋体" panose="02010600030101010101" pitchFamily="2" charset="-122"/>
                  <a:ea typeface="宋体" panose="02010600030101010101" pitchFamily="2" charset="-122"/>
                </a:rPr>
                <a:t>DVD</a:t>
              </a:r>
              <a:r>
                <a:rPr lang="zh-CN" altLang="en-US" sz="1600" dirty="0">
                  <a:latin typeface="宋体" panose="02010600030101010101" pitchFamily="2" charset="-122"/>
                  <a:ea typeface="宋体" panose="02010600030101010101" pitchFamily="2" charset="-122"/>
                </a:rPr>
                <a:t>光盘</a:t>
              </a:r>
            </a:p>
          </p:txBody>
        </p:sp>
      </p:grpSp>
      <p:grpSp>
        <p:nvGrpSpPr>
          <p:cNvPr id="1031" name="Group 8"/>
          <p:cNvGrpSpPr/>
          <p:nvPr/>
        </p:nvGrpSpPr>
        <p:grpSpPr>
          <a:xfrm>
            <a:off x="2351088" y="4508500"/>
            <a:ext cx="3313112" cy="1873250"/>
            <a:chOff x="838" y="3021"/>
            <a:chExt cx="2087" cy="1180"/>
          </a:xfrm>
        </p:grpSpPr>
        <p:sp>
          <p:nvSpPr>
            <p:cNvPr id="46089" name="AutoShape 9"/>
            <p:cNvSpPr>
              <a:spLocks noChangeArrowheads="1"/>
            </p:cNvSpPr>
            <p:nvPr/>
          </p:nvSpPr>
          <p:spPr bwMode="auto">
            <a:xfrm>
              <a:off x="838" y="3021"/>
              <a:ext cx="2087" cy="1180"/>
            </a:xfrm>
            <a:prstGeom prst="roundRect">
              <a:avLst>
                <a:gd name="adj" fmla="val 50000"/>
              </a:avLst>
            </a:prstGeom>
            <a:gradFill rotWithShape="1">
              <a:gsLst>
                <a:gs pos="0">
                  <a:schemeClr val="accent1"/>
                </a:gs>
                <a:gs pos="100000">
                  <a:schemeClr val="accent1">
                    <a:gamma/>
                    <a:tint val="5882"/>
                    <a:invGamma/>
                  </a:schemeClr>
                </a:gs>
              </a:gsLst>
              <a:lin ang="0" scaled="1"/>
            </a:gradFill>
            <a:ln w="38100">
              <a:solidFill>
                <a:schemeClr val="tx1"/>
              </a:solidFill>
              <a:rou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chemeClr val="bg1"/>
                </a:solidFill>
                <a:effectLst/>
                <a:uLnTx/>
                <a:uFillTx/>
                <a:latin typeface="宋体" panose="02010600030101010101" pitchFamily="2" charset="-122"/>
                <a:ea typeface="宋体" panose="02010600030101010101" pitchFamily="2" charset="-122"/>
                <a:cs typeface="+mn-cs"/>
              </a:endParaRPr>
            </a:p>
          </p:txBody>
        </p:sp>
        <p:sp>
          <p:nvSpPr>
            <p:cNvPr id="1034" name="Text Box 10"/>
            <p:cNvSpPr txBox="1"/>
            <p:nvPr/>
          </p:nvSpPr>
          <p:spPr>
            <a:xfrm>
              <a:off x="1055" y="3113"/>
              <a:ext cx="1779" cy="979"/>
            </a:xfrm>
            <a:prstGeom prst="rect">
              <a:avLst/>
            </a:prstGeom>
            <a:noFill/>
            <a:ln w="9525">
              <a:noFill/>
            </a:ln>
          </p:spPr>
          <p:txBody>
            <a:bodyPr wrap="none">
              <a:spAutoFit/>
            </a:bodyPr>
            <a:lstStyle/>
            <a:p>
              <a:pPr lvl="0"/>
              <a:r>
                <a:rPr lang="zh-CN" altLang="en-US" sz="1600" dirty="0">
                  <a:latin typeface="宋体" panose="02010600030101010101" pitchFamily="2" charset="-122"/>
                  <a:ea typeface="宋体" panose="02010600030101010101" pitchFamily="2" charset="-122"/>
                </a:rPr>
                <a:t>全球网民平均每月使用流量：</a:t>
              </a:r>
            </a:p>
            <a:p>
              <a:pPr lvl="0"/>
              <a:r>
                <a:rPr lang="en-US" altLang="zh-CN" sz="1600">
                  <a:latin typeface="宋体" panose="02010600030101010101" pitchFamily="2" charset="-122"/>
                  <a:ea typeface="宋体" panose="02010600030101010101" pitchFamily="2" charset="-122"/>
                </a:rPr>
                <a:t>1M</a:t>
              </a:r>
              <a:r>
                <a:rPr lang="zh-CN" altLang="en-US" sz="1600" dirty="0">
                  <a:latin typeface="宋体" panose="02010600030101010101" pitchFamily="2" charset="-122"/>
                  <a:ea typeface="宋体" panose="02010600030101010101" pitchFamily="2" charset="-122"/>
                </a:rPr>
                <a:t>（</a:t>
              </a:r>
              <a:r>
                <a:rPr lang="en-US" altLang="zh-CN" sz="1600">
                  <a:latin typeface="宋体" panose="02010600030101010101" pitchFamily="2" charset="-122"/>
                  <a:ea typeface="宋体" panose="02010600030101010101" pitchFamily="2" charset="-122"/>
                </a:rPr>
                <a:t>1998</a:t>
              </a:r>
              <a:r>
                <a:rPr lang="zh-CN" altLang="en-US" sz="1600" dirty="0">
                  <a:latin typeface="宋体" panose="02010600030101010101" pitchFamily="2" charset="-122"/>
                  <a:ea typeface="宋体" panose="02010600030101010101" pitchFamily="2" charset="-122"/>
                </a:rPr>
                <a:t>）</a:t>
              </a:r>
            </a:p>
            <a:p>
              <a:pPr lvl="0"/>
              <a:r>
                <a:rPr lang="en-US" altLang="zh-CN" sz="1600">
                  <a:latin typeface="宋体" panose="02010600030101010101" pitchFamily="2" charset="-122"/>
                  <a:ea typeface="宋体" panose="02010600030101010101" pitchFamily="2" charset="-122"/>
                </a:rPr>
                <a:t>10M</a:t>
              </a:r>
              <a:r>
                <a:rPr lang="zh-CN" altLang="en-US" sz="1600" dirty="0">
                  <a:latin typeface="宋体" panose="02010600030101010101" pitchFamily="2" charset="-122"/>
                  <a:ea typeface="宋体" panose="02010600030101010101" pitchFamily="2" charset="-122"/>
                </a:rPr>
                <a:t>（</a:t>
              </a:r>
              <a:r>
                <a:rPr lang="en-US" altLang="zh-CN" sz="1600">
                  <a:latin typeface="宋体" panose="02010600030101010101" pitchFamily="2" charset="-122"/>
                  <a:ea typeface="宋体" panose="02010600030101010101" pitchFamily="2" charset="-122"/>
                </a:rPr>
                <a:t>2000</a:t>
              </a:r>
              <a:r>
                <a:rPr lang="zh-CN" altLang="en-US" sz="1600" dirty="0">
                  <a:latin typeface="宋体" panose="02010600030101010101" pitchFamily="2" charset="-122"/>
                  <a:ea typeface="宋体" panose="02010600030101010101" pitchFamily="2" charset="-122"/>
                </a:rPr>
                <a:t>）</a:t>
              </a:r>
            </a:p>
            <a:p>
              <a:pPr lvl="0"/>
              <a:r>
                <a:rPr lang="en-US" altLang="zh-CN" sz="1600">
                  <a:latin typeface="宋体" panose="02010600030101010101" pitchFamily="2" charset="-122"/>
                  <a:ea typeface="宋体" panose="02010600030101010101" pitchFamily="2" charset="-122"/>
                </a:rPr>
                <a:t>100M</a:t>
              </a:r>
              <a:r>
                <a:rPr lang="zh-CN" altLang="en-US" sz="1600" dirty="0">
                  <a:latin typeface="宋体" panose="02010600030101010101" pitchFamily="2" charset="-122"/>
                  <a:ea typeface="宋体" panose="02010600030101010101" pitchFamily="2" charset="-122"/>
                </a:rPr>
                <a:t>（</a:t>
              </a:r>
              <a:r>
                <a:rPr lang="en-US" altLang="zh-CN" sz="1600">
                  <a:latin typeface="宋体" panose="02010600030101010101" pitchFamily="2" charset="-122"/>
                  <a:ea typeface="宋体" panose="02010600030101010101" pitchFamily="2" charset="-122"/>
                </a:rPr>
                <a:t>2003</a:t>
              </a:r>
              <a:r>
                <a:rPr lang="zh-CN" altLang="en-US" sz="1600" dirty="0">
                  <a:latin typeface="宋体" panose="02010600030101010101" pitchFamily="2" charset="-122"/>
                  <a:ea typeface="宋体" panose="02010600030101010101" pitchFamily="2" charset="-122"/>
                </a:rPr>
                <a:t>）</a:t>
              </a:r>
            </a:p>
            <a:p>
              <a:pPr lvl="0"/>
              <a:r>
                <a:rPr lang="en-US" altLang="zh-CN" sz="1600">
                  <a:latin typeface="宋体" panose="02010600030101010101" pitchFamily="2" charset="-122"/>
                  <a:ea typeface="宋体" panose="02010600030101010101" pitchFamily="2" charset="-122"/>
                </a:rPr>
                <a:t>1G</a:t>
              </a:r>
              <a:r>
                <a:rPr lang="zh-CN" altLang="en-US" sz="1600" dirty="0">
                  <a:latin typeface="宋体" panose="02010600030101010101" pitchFamily="2" charset="-122"/>
                  <a:ea typeface="宋体" panose="02010600030101010101" pitchFamily="2" charset="-122"/>
                </a:rPr>
                <a:t>（</a:t>
              </a:r>
              <a:r>
                <a:rPr lang="en-US" altLang="zh-CN" sz="1600">
                  <a:latin typeface="宋体" panose="02010600030101010101" pitchFamily="2" charset="-122"/>
                  <a:ea typeface="宋体" panose="02010600030101010101" pitchFamily="2" charset="-122"/>
                </a:rPr>
                <a:t>2008</a:t>
              </a:r>
              <a:r>
                <a:rPr lang="zh-CN" altLang="en-US" sz="1600" dirty="0">
                  <a:latin typeface="宋体" panose="02010600030101010101" pitchFamily="2" charset="-122"/>
                  <a:ea typeface="宋体" panose="02010600030101010101" pitchFamily="2" charset="-122"/>
                </a:rPr>
                <a:t>）</a:t>
              </a:r>
            </a:p>
            <a:p>
              <a:pPr lvl="0"/>
              <a:r>
                <a:rPr lang="en-US" altLang="zh-CN" sz="1600" b="1">
                  <a:solidFill>
                    <a:srgbClr val="FF0066"/>
                  </a:solidFill>
                  <a:latin typeface="宋体" panose="02010600030101010101" pitchFamily="2" charset="-122"/>
                  <a:ea typeface="宋体" panose="02010600030101010101" pitchFamily="2" charset="-122"/>
                </a:rPr>
                <a:t>10G</a:t>
              </a:r>
              <a:r>
                <a:rPr lang="zh-CN" altLang="en-US" sz="1600" b="1" dirty="0">
                  <a:solidFill>
                    <a:srgbClr val="FF0066"/>
                  </a:solidFill>
                  <a:latin typeface="宋体" panose="02010600030101010101" pitchFamily="2" charset="-122"/>
                  <a:ea typeface="宋体" panose="02010600030101010101" pitchFamily="2" charset="-122"/>
                </a:rPr>
                <a:t>（</a:t>
              </a:r>
              <a:r>
                <a:rPr lang="en-US" altLang="zh-CN" sz="1600" b="1">
                  <a:solidFill>
                    <a:srgbClr val="FF0066"/>
                  </a:solidFill>
                  <a:latin typeface="宋体" panose="02010600030101010101" pitchFamily="2" charset="-122"/>
                  <a:ea typeface="宋体" panose="02010600030101010101" pitchFamily="2" charset="-122"/>
                </a:rPr>
                <a:t>2014</a:t>
              </a:r>
              <a:r>
                <a:rPr lang="zh-CN" altLang="en-US" sz="1600" b="1" dirty="0">
                  <a:solidFill>
                    <a:srgbClr val="FF0066"/>
                  </a:solidFill>
                  <a:latin typeface="宋体" panose="02010600030101010101" pitchFamily="2" charset="-122"/>
                  <a:ea typeface="宋体" panose="02010600030101010101" pitchFamily="2" charset="-122"/>
                </a:rPr>
                <a:t>）</a:t>
              </a:r>
            </a:p>
          </p:txBody>
        </p:sp>
      </p:grpSp>
      <p:sp>
        <p:nvSpPr>
          <p:cNvPr id="1032" name="WordArt 11"/>
          <p:cNvSpPr>
            <a:spLocks noTextEdit="1"/>
          </p:cNvSpPr>
          <p:nvPr/>
        </p:nvSpPr>
        <p:spPr>
          <a:xfrm>
            <a:off x="7269480" y="4654550"/>
            <a:ext cx="3067685" cy="1300480"/>
          </a:xfrm>
          <a:prstGeom prst="rect">
            <a:avLst/>
          </a:prstGeom>
        </p:spPr>
        <p:txBody>
          <a:bodyPr wrap="none" fromWordArt="1">
            <a:prstTxWarp prst="textPlain">
              <a:avLst>
                <a:gd name="adj" fmla="val 50000"/>
              </a:avLst>
            </a:prstTxWarp>
            <a:normAutofit/>
          </a:bodyPr>
          <a:lstStyle/>
          <a:p>
            <a:pPr algn="ctr"/>
            <a:r>
              <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大数据</a:t>
            </a:r>
          </a:p>
          <a:p>
            <a:pPr algn="ctr"/>
            <a:r>
              <a:rPr lang="zh-CN" altLang="en-US" sz="3600">
                <a:ln w="9525" cap="flat" cmpd="sng">
                  <a:solidFill>
                    <a:srgbClr val="000000"/>
                  </a:solidFill>
                  <a:prstDash val="solid"/>
                  <a:headEnd type="none" w="med" len="med"/>
                  <a:tailEnd type="none" w="med" len="med"/>
                </a:ln>
                <a:solidFill>
                  <a:srgbClr val="000000"/>
                </a:solidFill>
                <a:latin typeface="宋体" panose="02010600030101010101" pitchFamily="2" charset="-122"/>
                <a:ea typeface="宋体" panose="02010600030101010101" pitchFamily="2" charset="-122"/>
              </a:rPr>
              <a:t>有多“大”？</a:t>
            </a:r>
          </a:p>
        </p:txBody>
      </p:sp>
    </p:spTree>
    <p:custDataLst>
      <p:tags r:id="rId2"/>
    </p:custData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a:latin typeface="Arial" panose="020B0604020202020204" pitchFamily="34" charset="0"/>
              </a:rPr>
              <a:t>21</a:t>
            </a:fld>
            <a:endParaRPr lang="en-US" altLang="zh-CN" sz="1400">
              <a:latin typeface="Arial" panose="020B0604020202020204" pitchFamily="34" charset="0"/>
            </a:endParaRPr>
          </a:p>
        </p:txBody>
      </p:sp>
      <p:sp>
        <p:nvSpPr>
          <p:cNvPr id="14339" name="Rectangle 2"/>
          <p:cNvSpPr>
            <a:spLocks noGrp="1"/>
          </p:cNvSpPr>
          <p:nvPr>
            <p:ph type="title"/>
          </p:nvPr>
        </p:nvSpPr>
        <p:spPr>
          <a:xfrm>
            <a:off x="2200275" y="173990"/>
            <a:ext cx="7696200" cy="576263"/>
          </a:xfrm>
        </p:spPr>
        <p:txBody>
          <a:bodyPr vert="horz" wrap="square" lIns="91341" tIns="45665" rIns="91341" bIns="45665" anchor="b">
            <a:normAutofit fontScale="90000"/>
          </a:bodyPr>
          <a:lstStyle/>
          <a:p>
            <a:pPr algn="ctr" eaLnBrk="1" hangingPunct="1"/>
            <a:r>
              <a:rPr lang="zh-CN" altLang="en-US" dirty="0">
                <a:latin typeface="宋体" panose="02010600030101010101" pitchFamily="2" charset="-122"/>
              </a:rPr>
              <a:t>什么是大数据</a:t>
            </a:r>
          </a:p>
        </p:txBody>
      </p:sp>
      <p:sp>
        <p:nvSpPr>
          <p:cNvPr id="14340" name="Rectangle 3"/>
          <p:cNvSpPr/>
          <p:nvPr/>
        </p:nvSpPr>
        <p:spPr>
          <a:xfrm>
            <a:off x="2351088" y="1125538"/>
            <a:ext cx="65836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我国网民数量居世界之首，每天产生的数据量也位于世界前列。</a:t>
            </a:r>
          </a:p>
        </p:txBody>
      </p:sp>
      <p:grpSp>
        <p:nvGrpSpPr>
          <p:cNvPr id="14341" name="Group 4"/>
          <p:cNvGrpSpPr/>
          <p:nvPr/>
        </p:nvGrpSpPr>
        <p:grpSpPr>
          <a:xfrm>
            <a:off x="2495550" y="1628775"/>
            <a:ext cx="6407150" cy="935038"/>
            <a:chOff x="930" y="1026"/>
            <a:chExt cx="4036" cy="589"/>
          </a:xfrm>
        </p:grpSpPr>
        <p:grpSp>
          <p:nvGrpSpPr>
            <p:cNvPr id="14358" name="Group 5"/>
            <p:cNvGrpSpPr/>
            <p:nvPr/>
          </p:nvGrpSpPr>
          <p:grpSpPr>
            <a:xfrm>
              <a:off x="930" y="1026"/>
              <a:ext cx="4036" cy="589"/>
              <a:chOff x="1780" y="957"/>
              <a:chExt cx="3805" cy="832"/>
            </a:xfrm>
          </p:grpSpPr>
          <p:sp>
            <p:nvSpPr>
              <p:cNvPr id="14361" name="AutoShape 6"/>
              <p:cNvSpPr/>
              <p:nvPr/>
            </p:nvSpPr>
            <p:spPr>
              <a:xfrm>
                <a:off x="2147" y="967"/>
                <a:ext cx="3438" cy="822"/>
              </a:xfrm>
              <a:prstGeom prst="roundRect">
                <a:avLst>
                  <a:gd name="adj" fmla="val 11505"/>
                </a:avLst>
              </a:prstGeom>
              <a:gradFill rotWithShape="1">
                <a:gsLst>
                  <a:gs pos="0">
                    <a:srgbClr val="99CCFF">
                      <a:alpha val="79999"/>
                    </a:srgbClr>
                  </a:gs>
                  <a:gs pos="100000">
                    <a:schemeClr val="bg1"/>
                  </a:gs>
                </a:gsLst>
                <a:lin ang="0" scaled="1"/>
                <a:tileRect/>
              </a:gra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sp>
            <p:nvSpPr>
              <p:cNvPr id="47111" name="AutoShape 7"/>
              <p:cNvSpPr>
                <a:spLocks noChangeArrowheads="1"/>
              </p:cNvSpPr>
              <p:nvPr/>
            </p:nvSpPr>
            <p:spPr bwMode="auto">
              <a:xfrm>
                <a:off x="1780" y="957"/>
                <a:ext cx="1026" cy="818"/>
              </a:xfrm>
              <a:prstGeom prst="roundRect">
                <a:avLst>
                  <a:gd name="adj" fmla="val 11921"/>
                </a:avLst>
              </a:prstGeom>
              <a:gradFill rotWithShape="1">
                <a:gsLst>
                  <a:gs pos="0">
                    <a:srgbClr val="99CCFF"/>
                  </a:gs>
                  <a:gs pos="100000">
                    <a:schemeClr val="bg1"/>
                  </a:gs>
                </a:gsLst>
                <a:lin ang="0" scaled="1"/>
              </a:gradFill>
              <a:ln w="25400">
                <a:solidFill>
                  <a:srgbClr val="FEFEFE"/>
                </a:solidFill>
                <a:round/>
              </a:ln>
              <a:effectLst>
                <a:outerShdw dist="53882" dir="2700000" algn="ctr" rotWithShape="0">
                  <a:srgbClr val="000000">
                    <a:alpha val="50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grpSp>
        <p:sp>
          <p:nvSpPr>
            <p:cNvPr id="14359" name="Text Box 8"/>
            <p:cNvSpPr txBox="1"/>
            <p:nvPr/>
          </p:nvSpPr>
          <p:spPr>
            <a:xfrm>
              <a:off x="1099" y="1203"/>
              <a:ext cx="691" cy="23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淘宝网站</a:t>
              </a:r>
            </a:p>
          </p:txBody>
        </p:sp>
        <p:sp>
          <p:nvSpPr>
            <p:cNvPr id="14360" name="Text Box 9"/>
            <p:cNvSpPr txBox="1"/>
            <p:nvPr/>
          </p:nvSpPr>
          <p:spPr>
            <a:xfrm>
              <a:off x="2142" y="1026"/>
              <a:ext cx="1970" cy="576"/>
            </a:xfrm>
            <a:prstGeom prst="rect">
              <a:avLst/>
            </a:prstGeom>
            <a:noFill/>
            <a:ln w="9525">
              <a:noFill/>
            </a:ln>
          </p:spPr>
          <p:txBody>
            <a:bodyPr>
              <a:spAutoFit/>
            </a:bodyPr>
            <a:lstStyle/>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单日数据产生量超过</a:t>
              </a:r>
              <a:r>
                <a:rPr lang="en-US" altLang="zh-CN" b="1">
                  <a:solidFill>
                    <a:srgbClr val="FF0066"/>
                  </a:solidFill>
                  <a:latin typeface="宋体" panose="02010600030101010101" pitchFamily="2" charset="-122"/>
                  <a:ea typeface="宋体" panose="02010600030101010101" pitchFamily="2" charset="-122"/>
                </a:rPr>
                <a:t>5</a:t>
              </a:r>
              <a:r>
                <a:rPr lang="zh-CN" altLang="en-US" b="1" dirty="0">
                  <a:solidFill>
                    <a:srgbClr val="FF0066"/>
                  </a:solidFill>
                  <a:latin typeface="宋体" panose="02010600030101010101" pitchFamily="2" charset="-122"/>
                  <a:ea typeface="宋体" panose="02010600030101010101" pitchFamily="2" charset="-122"/>
                </a:rPr>
                <a:t>万</a:t>
              </a:r>
              <a:r>
                <a:rPr lang="en-US" altLang="zh-CN" b="1">
                  <a:solidFill>
                    <a:srgbClr val="FF0066"/>
                  </a:solidFill>
                  <a:latin typeface="宋体" panose="02010600030101010101" pitchFamily="2" charset="-122"/>
                  <a:ea typeface="宋体" panose="02010600030101010101" pitchFamily="2" charset="-122"/>
                </a:rPr>
                <a:t>GB</a:t>
              </a:r>
            </a:p>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存储量</a:t>
              </a:r>
              <a:r>
                <a:rPr lang="en-US" altLang="zh-CN" b="1">
                  <a:solidFill>
                    <a:srgbClr val="FF0066"/>
                  </a:solidFill>
                  <a:latin typeface="宋体" panose="02010600030101010101" pitchFamily="2" charset="-122"/>
                  <a:ea typeface="宋体" panose="02010600030101010101" pitchFamily="2" charset="-122"/>
                </a:rPr>
                <a:t>4000</a:t>
              </a:r>
              <a:r>
                <a:rPr lang="zh-CN" altLang="en-US" b="1" dirty="0">
                  <a:solidFill>
                    <a:srgbClr val="FF0066"/>
                  </a:solidFill>
                  <a:latin typeface="宋体" panose="02010600030101010101" pitchFamily="2" charset="-122"/>
                  <a:ea typeface="宋体" panose="02010600030101010101" pitchFamily="2" charset="-122"/>
                </a:rPr>
                <a:t>万</a:t>
              </a:r>
              <a:r>
                <a:rPr lang="en-US" altLang="zh-CN" b="1">
                  <a:solidFill>
                    <a:srgbClr val="FF0066"/>
                  </a:solidFill>
                  <a:latin typeface="宋体" panose="02010600030101010101" pitchFamily="2" charset="-122"/>
                  <a:ea typeface="宋体" panose="02010600030101010101" pitchFamily="2" charset="-122"/>
                </a:rPr>
                <a:t>GB</a:t>
              </a:r>
            </a:p>
          </p:txBody>
        </p:sp>
      </p:grpSp>
      <p:grpSp>
        <p:nvGrpSpPr>
          <p:cNvPr id="14342" name="Group 10"/>
          <p:cNvGrpSpPr/>
          <p:nvPr/>
        </p:nvGrpSpPr>
        <p:grpSpPr>
          <a:xfrm>
            <a:off x="2495550" y="2746375"/>
            <a:ext cx="6480175" cy="1330325"/>
            <a:chOff x="930" y="1730"/>
            <a:chExt cx="4082" cy="838"/>
          </a:xfrm>
        </p:grpSpPr>
        <p:grpSp>
          <p:nvGrpSpPr>
            <p:cNvPr id="14354" name="Group 11"/>
            <p:cNvGrpSpPr/>
            <p:nvPr/>
          </p:nvGrpSpPr>
          <p:grpSpPr>
            <a:xfrm>
              <a:off x="930" y="1752"/>
              <a:ext cx="4082" cy="816"/>
              <a:chOff x="1780" y="957"/>
              <a:chExt cx="3805" cy="832"/>
            </a:xfrm>
          </p:grpSpPr>
          <p:sp>
            <p:nvSpPr>
              <p:cNvPr id="14356" name="AutoShape 12"/>
              <p:cNvSpPr/>
              <p:nvPr/>
            </p:nvSpPr>
            <p:spPr>
              <a:xfrm>
                <a:off x="2147" y="967"/>
                <a:ext cx="3438" cy="822"/>
              </a:xfrm>
              <a:prstGeom prst="roundRect">
                <a:avLst>
                  <a:gd name="adj" fmla="val 11505"/>
                </a:avLst>
              </a:prstGeom>
              <a:gradFill rotWithShape="1">
                <a:gsLst>
                  <a:gs pos="0">
                    <a:srgbClr val="34CC8E">
                      <a:alpha val="79999"/>
                    </a:srgbClr>
                  </a:gs>
                  <a:gs pos="100000">
                    <a:schemeClr val="bg1">
                      <a:alpha val="0"/>
                    </a:schemeClr>
                  </a:gs>
                </a:gsLst>
                <a:lin ang="0" scaled="1"/>
                <a:tileRect/>
              </a:gradFill>
              <a:ln w="9525">
                <a:noFill/>
              </a:ln>
            </p:spPr>
            <p:txBody>
              <a:bodyPr wrap="none" anchor="ctr"/>
              <a:lstStyle/>
              <a:p>
                <a:pPr lvl="0" algn="ctr"/>
                <a:endParaRPr lang="zh-CN" altLang="en-US" dirty="0">
                  <a:latin typeface="宋体" panose="02010600030101010101" pitchFamily="2" charset="-122"/>
                  <a:ea typeface="宋体" panose="02010600030101010101" pitchFamily="2" charset="-122"/>
                </a:endParaRPr>
              </a:p>
            </p:txBody>
          </p:sp>
          <p:sp>
            <p:nvSpPr>
              <p:cNvPr id="47117" name="AutoShape 13"/>
              <p:cNvSpPr>
                <a:spLocks noChangeArrowheads="1"/>
              </p:cNvSpPr>
              <p:nvPr/>
            </p:nvSpPr>
            <p:spPr bwMode="auto">
              <a:xfrm>
                <a:off x="1780" y="957"/>
                <a:ext cx="1026" cy="818"/>
              </a:xfrm>
              <a:prstGeom prst="roundRect">
                <a:avLst>
                  <a:gd name="adj" fmla="val 11921"/>
                </a:avLst>
              </a:prstGeom>
              <a:gradFill rotWithShape="1">
                <a:gsLst>
                  <a:gs pos="0">
                    <a:srgbClr val="34CC8E"/>
                  </a:gs>
                  <a:gs pos="100000">
                    <a:schemeClr val="bg1"/>
                  </a:gs>
                </a:gsLst>
                <a:lin ang="0" scaled="1"/>
              </a:gradFill>
              <a:ln w="25400">
                <a:solidFill>
                  <a:srgbClr val="FEFEFE"/>
                </a:solidFill>
                <a:round/>
              </a:ln>
              <a:effectLst>
                <a:outerShdw dist="53882"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百度公司</a:t>
                </a:r>
              </a:p>
            </p:txBody>
          </p:sp>
        </p:grpSp>
        <p:sp>
          <p:nvSpPr>
            <p:cNvPr id="14355" name="Text Box 14"/>
            <p:cNvSpPr txBox="1"/>
            <p:nvPr/>
          </p:nvSpPr>
          <p:spPr>
            <a:xfrm>
              <a:off x="2109" y="1730"/>
              <a:ext cx="2276" cy="835"/>
            </a:xfrm>
            <a:prstGeom prst="rect">
              <a:avLst/>
            </a:prstGeom>
            <a:noFill/>
            <a:ln w="9525">
              <a:noFill/>
            </a:ln>
          </p:spPr>
          <p:txBody>
            <a:bodyPr wrap="none">
              <a:spAutoFit/>
            </a:bodyPr>
            <a:lstStyle/>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目前数据总量</a:t>
              </a:r>
              <a:r>
                <a:rPr lang="en-US" altLang="zh-CN" b="1">
                  <a:solidFill>
                    <a:srgbClr val="FF0066"/>
                  </a:solidFill>
                  <a:latin typeface="宋体" panose="02010600030101010101" pitchFamily="2" charset="-122"/>
                  <a:ea typeface="宋体" panose="02010600030101010101" pitchFamily="2" charset="-122"/>
                </a:rPr>
                <a:t>10</a:t>
              </a:r>
              <a:r>
                <a:rPr lang="zh-CN" altLang="en-US" b="1" dirty="0">
                  <a:solidFill>
                    <a:srgbClr val="FF0066"/>
                  </a:solidFill>
                  <a:latin typeface="宋体" panose="02010600030101010101" pitchFamily="2" charset="-122"/>
                  <a:ea typeface="宋体" panose="02010600030101010101" pitchFamily="2" charset="-122"/>
                </a:rPr>
                <a:t>亿</a:t>
              </a:r>
              <a:r>
                <a:rPr lang="en-US" altLang="zh-CN" b="1">
                  <a:solidFill>
                    <a:srgbClr val="FF0066"/>
                  </a:solidFill>
                  <a:latin typeface="宋体" panose="02010600030101010101" pitchFamily="2" charset="-122"/>
                  <a:ea typeface="宋体" panose="02010600030101010101" pitchFamily="2" charset="-122"/>
                </a:rPr>
                <a:t>GB</a:t>
              </a:r>
            </a:p>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存储网页</a:t>
              </a:r>
              <a:r>
                <a:rPr lang="en-US" altLang="zh-CN" b="1">
                  <a:solidFill>
                    <a:srgbClr val="FF0066"/>
                  </a:solidFill>
                  <a:latin typeface="宋体" panose="02010600030101010101" pitchFamily="2" charset="-122"/>
                  <a:ea typeface="宋体" panose="02010600030101010101" pitchFamily="2" charset="-122"/>
                </a:rPr>
                <a:t>1</a:t>
              </a:r>
              <a:r>
                <a:rPr lang="zh-CN" altLang="en-US" b="1" dirty="0">
                  <a:solidFill>
                    <a:srgbClr val="FF0066"/>
                  </a:solidFill>
                  <a:latin typeface="宋体" panose="02010600030101010101" pitchFamily="2" charset="-122"/>
                  <a:ea typeface="宋体" panose="02010600030101010101" pitchFamily="2" charset="-122"/>
                </a:rPr>
                <a:t>万亿页</a:t>
              </a:r>
            </a:p>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每天大约要处理</a:t>
              </a:r>
              <a:r>
                <a:rPr lang="en-US" altLang="zh-CN" b="1">
                  <a:solidFill>
                    <a:srgbClr val="FF0066"/>
                  </a:solidFill>
                  <a:latin typeface="宋体" panose="02010600030101010101" pitchFamily="2" charset="-122"/>
                  <a:ea typeface="宋体" panose="02010600030101010101" pitchFamily="2" charset="-122"/>
                </a:rPr>
                <a:t>60</a:t>
              </a:r>
              <a:r>
                <a:rPr lang="zh-CN" altLang="en-US" b="1" dirty="0">
                  <a:solidFill>
                    <a:srgbClr val="FF0066"/>
                  </a:solidFill>
                  <a:latin typeface="宋体" panose="02010600030101010101" pitchFamily="2" charset="-122"/>
                  <a:ea typeface="宋体" panose="02010600030101010101" pitchFamily="2" charset="-122"/>
                </a:rPr>
                <a:t>亿次</a:t>
              </a:r>
              <a:r>
                <a:rPr lang="zh-CN" altLang="en-US" dirty="0">
                  <a:latin typeface="宋体" panose="02010600030101010101" pitchFamily="2" charset="-122"/>
                  <a:ea typeface="宋体" panose="02010600030101010101" pitchFamily="2" charset="-122"/>
                </a:rPr>
                <a:t>搜索请求</a:t>
              </a:r>
            </a:p>
          </p:txBody>
        </p:sp>
      </p:grpSp>
      <p:grpSp>
        <p:nvGrpSpPr>
          <p:cNvPr id="14343" name="Group 15"/>
          <p:cNvGrpSpPr/>
          <p:nvPr/>
        </p:nvGrpSpPr>
        <p:grpSpPr>
          <a:xfrm>
            <a:off x="2566988" y="4311650"/>
            <a:ext cx="6192837" cy="989013"/>
            <a:chOff x="975" y="2716"/>
            <a:chExt cx="3901" cy="623"/>
          </a:xfrm>
        </p:grpSpPr>
        <p:grpSp>
          <p:nvGrpSpPr>
            <p:cNvPr id="14349" name="Group 16"/>
            <p:cNvGrpSpPr/>
            <p:nvPr/>
          </p:nvGrpSpPr>
          <p:grpSpPr>
            <a:xfrm>
              <a:off x="975" y="2734"/>
              <a:ext cx="3901" cy="605"/>
              <a:chOff x="1780" y="957"/>
              <a:chExt cx="3805" cy="832"/>
            </a:xfrm>
          </p:grpSpPr>
          <p:sp>
            <p:nvSpPr>
              <p:cNvPr id="14352" name="AutoShape 17"/>
              <p:cNvSpPr/>
              <p:nvPr/>
            </p:nvSpPr>
            <p:spPr>
              <a:xfrm>
                <a:off x="2147" y="967"/>
                <a:ext cx="3438" cy="822"/>
              </a:xfrm>
              <a:prstGeom prst="roundRect">
                <a:avLst>
                  <a:gd name="adj" fmla="val 11505"/>
                </a:avLst>
              </a:prstGeom>
              <a:gradFill rotWithShape="1">
                <a:gsLst>
                  <a:gs pos="0">
                    <a:srgbClr val="CCECFF">
                      <a:alpha val="79999"/>
                    </a:srgbClr>
                  </a:gs>
                  <a:gs pos="100000">
                    <a:schemeClr val="bg1">
                      <a:alpha val="0"/>
                    </a:schemeClr>
                  </a:gs>
                </a:gsLst>
                <a:lin ang="0" scaled="1"/>
                <a:tileRect/>
              </a:gra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sp>
            <p:nvSpPr>
              <p:cNvPr id="47122" name="AutoShape 18"/>
              <p:cNvSpPr>
                <a:spLocks noChangeArrowheads="1"/>
              </p:cNvSpPr>
              <p:nvPr/>
            </p:nvSpPr>
            <p:spPr bwMode="auto">
              <a:xfrm>
                <a:off x="1780" y="957"/>
                <a:ext cx="1026" cy="818"/>
              </a:xfrm>
              <a:prstGeom prst="roundRect">
                <a:avLst>
                  <a:gd name="adj" fmla="val 11921"/>
                </a:avLst>
              </a:prstGeom>
              <a:gradFill rotWithShape="1">
                <a:gsLst>
                  <a:gs pos="0">
                    <a:srgbClr val="CCECFF"/>
                  </a:gs>
                  <a:gs pos="100000">
                    <a:schemeClr val="bg1"/>
                  </a:gs>
                </a:gsLst>
                <a:lin ang="0" scaled="1"/>
              </a:gradFill>
              <a:ln w="25400">
                <a:solidFill>
                  <a:srgbClr val="FEFEFE"/>
                </a:solidFill>
                <a:round/>
              </a:ln>
              <a:effectLst>
                <a:outerShdw dist="53882" dir="2700000" algn="ctr" rotWithShape="0">
                  <a:srgbClr val="000000">
                    <a:alpha val="50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grpSp>
        <p:sp>
          <p:nvSpPr>
            <p:cNvPr id="14350" name="Text Box 19"/>
            <p:cNvSpPr txBox="1"/>
            <p:nvPr/>
          </p:nvSpPr>
          <p:spPr>
            <a:xfrm>
              <a:off x="1025" y="2799"/>
              <a:ext cx="907" cy="403"/>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一个</a:t>
              </a:r>
              <a:r>
                <a:rPr lang="en-US" altLang="zh-CN">
                  <a:latin typeface="宋体" panose="02010600030101010101" pitchFamily="2" charset="-122"/>
                  <a:ea typeface="宋体" panose="02010600030101010101" pitchFamily="2" charset="-122"/>
                </a:rPr>
                <a:t>8Mbps</a:t>
              </a:r>
              <a:r>
                <a:rPr lang="zh-CN" altLang="en-US" dirty="0">
                  <a:latin typeface="宋体" panose="02010600030101010101" pitchFamily="2" charset="-122"/>
                  <a:ea typeface="宋体" panose="02010600030101010101" pitchFamily="2" charset="-122"/>
                </a:rPr>
                <a:t>的</a:t>
              </a:r>
            </a:p>
            <a:p>
              <a:pPr lvl="0"/>
              <a:r>
                <a:rPr lang="zh-CN" altLang="en-US" dirty="0">
                  <a:latin typeface="宋体" panose="02010600030101010101" pitchFamily="2" charset="-122"/>
                  <a:ea typeface="宋体" panose="02010600030101010101" pitchFamily="2" charset="-122"/>
                </a:rPr>
                <a:t>摄像头</a:t>
              </a:r>
            </a:p>
          </p:txBody>
        </p:sp>
        <p:sp>
          <p:nvSpPr>
            <p:cNvPr id="14351" name="Text Box 20"/>
            <p:cNvSpPr txBox="1"/>
            <p:nvPr/>
          </p:nvSpPr>
          <p:spPr>
            <a:xfrm>
              <a:off x="2122" y="2716"/>
              <a:ext cx="2565" cy="576"/>
            </a:xfrm>
            <a:prstGeom prst="rect">
              <a:avLst/>
            </a:prstGeom>
            <a:noFill/>
            <a:ln w="9525">
              <a:noFill/>
            </a:ln>
          </p:spPr>
          <p:txBody>
            <a:bodyPr wrap="none">
              <a:spAutoFit/>
            </a:bodyPr>
            <a:lstStyle/>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一小时能产生</a:t>
              </a:r>
              <a:r>
                <a:rPr lang="en-US" altLang="zh-CN" b="1">
                  <a:solidFill>
                    <a:srgbClr val="FF0066"/>
                  </a:solidFill>
                  <a:latin typeface="宋体" panose="02010600030101010101" pitchFamily="2" charset="-122"/>
                  <a:ea typeface="宋体" panose="02010600030101010101" pitchFamily="2" charset="-122"/>
                </a:rPr>
                <a:t>3.6GB</a:t>
              </a:r>
              <a:r>
                <a:rPr lang="zh-CN" altLang="en-US" dirty="0">
                  <a:latin typeface="宋体" panose="02010600030101010101" pitchFamily="2" charset="-122"/>
                  <a:ea typeface="宋体" panose="02010600030101010101" pitchFamily="2" charset="-122"/>
                </a:rPr>
                <a:t>的数据</a:t>
              </a:r>
            </a:p>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一个城市每月产生的数据达</a:t>
              </a:r>
              <a:r>
                <a:rPr lang="zh-CN" altLang="en-US" b="1" dirty="0">
                  <a:solidFill>
                    <a:srgbClr val="FF0066"/>
                  </a:solidFill>
                  <a:latin typeface="宋体" panose="02010600030101010101" pitchFamily="2" charset="-122"/>
                  <a:ea typeface="宋体" panose="02010600030101010101" pitchFamily="2" charset="-122"/>
                </a:rPr>
                <a:t>上千万</a:t>
              </a:r>
              <a:r>
                <a:rPr lang="en-US" altLang="zh-CN" b="1">
                  <a:solidFill>
                    <a:srgbClr val="FF0066"/>
                  </a:solidFill>
                  <a:latin typeface="宋体" panose="02010600030101010101" pitchFamily="2" charset="-122"/>
                  <a:ea typeface="宋体" panose="02010600030101010101" pitchFamily="2" charset="-122"/>
                </a:rPr>
                <a:t>GB</a:t>
              </a:r>
            </a:p>
          </p:txBody>
        </p:sp>
      </p:grpSp>
      <p:grpSp>
        <p:nvGrpSpPr>
          <p:cNvPr id="14344" name="Group 21"/>
          <p:cNvGrpSpPr/>
          <p:nvPr/>
        </p:nvGrpSpPr>
        <p:grpSpPr>
          <a:xfrm>
            <a:off x="2574925" y="5464175"/>
            <a:ext cx="6184900" cy="989013"/>
            <a:chOff x="980" y="3442"/>
            <a:chExt cx="3896" cy="623"/>
          </a:xfrm>
        </p:grpSpPr>
        <p:grpSp>
          <p:nvGrpSpPr>
            <p:cNvPr id="14345" name="Group 22"/>
            <p:cNvGrpSpPr/>
            <p:nvPr/>
          </p:nvGrpSpPr>
          <p:grpSpPr>
            <a:xfrm>
              <a:off x="980" y="3475"/>
              <a:ext cx="3896" cy="590"/>
              <a:chOff x="1780" y="957"/>
              <a:chExt cx="3805" cy="832"/>
            </a:xfrm>
          </p:grpSpPr>
          <p:sp>
            <p:nvSpPr>
              <p:cNvPr id="14347" name="AutoShape 23"/>
              <p:cNvSpPr/>
              <p:nvPr/>
            </p:nvSpPr>
            <p:spPr>
              <a:xfrm>
                <a:off x="2147" y="967"/>
                <a:ext cx="3438" cy="822"/>
              </a:xfrm>
              <a:prstGeom prst="roundRect">
                <a:avLst>
                  <a:gd name="adj" fmla="val 11505"/>
                </a:avLst>
              </a:prstGeom>
              <a:gradFill rotWithShape="1">
                <a:gsLst>
                  <a:gs pos="0">
                    <a:srgbClr val="CCCCFF">
                      <a:alpha val="79999"/>
                    </a:srgbClr>
                  </a:gs>
                  <a:gs pos="100000">
                    <a:schemeClr val="bg1">
                      <a:alpha val="0"/>
                    </a:schemeClr>
                  </a:gs>
                </a:gsLst>
                <a:lin ang="0" scaled="1"/>
                <a:tileRect/>
              </a:gra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sp>
            <p:nvSpPr>
              <p:cNvPr id="47128" name="AutoShape 24"/>
              <p:cNvSpPr>
                <a:spLocks noChangeArrowheads="1"/>
              </p:cNvSpPr>
              <p:nvPr/>
            </p:nvSpPr>
            <p:spPr bwMode="auto">
              <a:xfrm>
                <a:off x="1780" y="957"/>
                <a:ext cx="1026" cy="818"/>
              </a:xfrm>
              <a:prstGeom prst="roundRect">
                <a:avLst>
                  <a:gd name="adj" fmla="val 11921"/>
                </a:avLst>
              </a:prstGeom>
              <a:gradFill rotWithShape="1">
                <a:gsLst>
                  <a:gs pos="0">
                    <a:srgbClr val="CCCCFF"/>
                  </a:gs>
                  <a:gs pos="100000">
                    <a:schemeClr val="bg1"/>
                  </a:gs>
                </a:gsLst>
                <a:lin ang="0" scaled="1"/>
              </a:gradFill>
              <a:ln w="25400">
                <a:solidFill>
                  <a:srgbClr val="FEFEFE"/>
                </a:solidFill>
                <a:round/>
              </a:ln>
              <a:effectLst>
                <a:outerShdw dist="53882" dir="2700000" algn="ctr" rotWithShape="0">
                  <a:srgbClr val="000000">
                    <a:alpha val="50000"/>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t>医院</a:t>
                </a:r>
              </a:p>
            </p:txBody>
          </p:sp>
        </p:grpSp>
        <p:sp>
          <p:nvSpPr>
            <p:cNvPr id="14346" name="Text Box 25"/>
            <p:cNvSpPr txBox="1"/>
            <p:nvPr/>
          </p:nvSpPr>
          <p:spPr>
            <a:xfrm>
              <a:off x="2109" y="3442"/>
              <a:ext cx="2420" cy="576"/>
            </a:xfrm>
            <a:prstGeom prst="rect">
              <a:avLst/>
            </a:prstGeom>
            <a:noFill/>
            <a:ln w="9525">
              <a:noFill/>
            </a:ln>
          </p:spPr>
          <p:txBody>
            <a:bodyPr wrap="none">
              <a:spAutoFit/>
            </a:bodyPr>
            <a:lstStyle/>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一个病人的</a:t>
              </a:r>
              <a:r>
                <a:rPr lang="en-US" altLang="zh-CN">
                  <a:latin typeface="宋体" panose="02010600030101010101" pitchFamily="2" charset="-122"/>
                  <a:ea typeface="宋体" panose="02010600030101010101" pitchFamily="2" charset="-122"/>
                </a:rPr>
                <a:t>CT</a:t>
              </a:r>
              <a:r>
                <a:rPr lang="zh-CN" altLang="en-US" dirty="0">
                  <a:latin typeface="宋体" panose="02010600030101010101" pitchFamily="2" charset="-122"/>
                  <a:ea typeface="宋体" panose="02010600030101010101" pitchFamily="2" charset="-122"/>
                </a:rPr>
                <a:t>影像数据量达</a:t>
              </a:r>
              <a:r>
                <a:rPr lang="zh-CN" altLang="en-US" b="1" dirty="0">
                  <a:solidFill>
                    <a:srgbClr val="FF0066"/>
                  </a:solidFill>
                  <a:latin typeface="宋体" panose="02010600030101010101" pitchFamily="2" charset="-122"/>
                  <a:ea typeface="宋体" panose="02010600030101010101" pitchFamily="2" charset="-122"/>
                </a:rPr>
                <a:t>几十</a:t>
              </a:r>
              <a:r>
                <a:rPr lang="en-US" altLang="zh-CN" b="1">
                  <a:solidFill>
                    <a:srgbClr val="FF0066"/>
                  </a:solidFill>
                  <a:latin typeface="宋体" panose="02010600030101010101" pitchFamily="2" charset="-122"/>
                  <a:ea typeface="宋体" panose="02010600030101010101" pitchFamily="2" charset="-122"/>
                </a:rPr>
                <a:t>GB</a:t>
              </a:r>
            </a:p>
            <a:p>
              <a:pPr lvl="0">
                <a:lnSpc>
                  <a:spcPct val="150000"/>
                </a:lnSpc>
                <a:buFont typeface="Wingdings" panose="05000000000000000000" pitchFamily="2" charset="2"/>
                <a:buChar char="u"/>
              </a:pPr>
              <a:r>
                <a:rPr lang="zh-CN" altLang="en-US" dirty="0">
                  <a:latin typeface="宋体" panose="02010600030101010101" pitchFamily="2" charset="-122"/>
                  <a:ea typeface="宋体" panose="02010600030101010101" pitchFamily="2" charset="-122"/>
                </a:rPr>
                <a:t>全国每年需保存的数据达上</a:t>
              </a:r>
              <a:r>
                <a:rPr lang="zh-CN" altLang="en-US" b="1" dirty="0">
                  <a:solidFill>
                    <a:srgbClr val="FF0066"/>
                  </a:solidFill>
                  <a:latin typeface="宋体" panose="02010600030101010101" pitchFamily="2" charset="-122"/>
                  <a:ea typeface="宋体" panose="02010600030101010101" pitchFamily="2" charset="-122"/>
                </a:rPr>
                <a:t>百亿</a:t>
              </a:r>
              <a:r>
                <a:rPr lang="en-US" altLang="zh-CN" b="1">
                  <a:solidFill>
                    <a:srgbClr val="FF0066"/>
                  </a:solidFill>
                  <a:latin typeface="宋体" panose="02010600030101010101" pitchFamily="2" charset="-122"/>
                  <a:ea typeface="宋体" panose="02010600030101010101" pitchFamily="2" charset="-122"/>
                </a:rPr>
                <a:t>GB</a:t>
              </a:r>
            </a:p>
          </p:txBody>
        </p:sp>
      </p:grpSp>
    </p:spTree>
    <p:custDataLst>
      <p:tags r:id="rId1"/>
    </p:custDataLst>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a:latin typeface="Arial" panose="020B0604020202020204" pitchFamily="34" charset="0"/>
              </a:rPr>
              <a:t>22</a:t>
            </a:fld>
            <a:endParaRPr lang="en-US" altLang="zh-CN" sz="1400">
              <a:latin typeface="Arial" panose="020B0604020202020204" pitchFamily="34" charset="0"/>
            </a:endParaRPr>
          </a:p>
        </p:txBody>
      </p:sp>
      <p:sp>
        <p:nvSpPr>
          <p:cNvPr id="15363" name="Line 6"/>
          <p:cNvSpPr/>
          <p:nvPr/>
        </p:nvSpPr>
        <p:spPr>
          <a:xfrm>
            <a:off x="2063750" y="4365625"/>
            <a:ext cx="8101013" cy="0"/>
          </a:xfrm>
          <a:prstGeom prst="line">
            <a:avLst/>
          </a:prstGeom>
          <a:ln w="9525" cap="flat" cmpd="sng">
            <a:solidFill>
              <a:schemeClr val="hlink"/>
            </a:solidFill>
            <a:prstDash val="dash"/>
            <a:headEnd type="none" w="med" len="med"/>
            <a:tailEnd type="none" w="med" len="med"/>
          </a:ln>
        </p:spPr>
      </p:sp>
      <p:sp>
        <p:nvSpPr>
          <p:cNvPr id="15364" name="Line 13"/>
          <p:cNvSpPr/>
          <p:nvPr/>
        </p:nvSpPr>
        <p:spPr>
          <a:xfrm>
            <a:off x="2063750" y="4797425"/>
            <a:ext cx="8101013" cy="0"/>
          </a:xfrm>
          <a:prstGeom prst="line">
            <a:avLst/>
          </a:prstGeom>
          <a:ln w="9525" cap="flat" cmpd="sng">
            <a:solidFill>
              <a:schemeClr val="hlink"/>
            </a:solidFill>
            <a:prstDash val="dash"/>
            <a:headEnd type="none" w="med" len="med"/>
            <a:tailEnd type="none" w="med" len="med"/>
          </a:ln>
        </p:spPr>
      </p:sp>
      <p:sp>
        <p:nvSpPr>
          <p:cNvPr id="15365" name="Line 14"/>
          <p:cNvSpPr/>
          <p:nvPr/>
        </p:nvSpPr>
        <p:spPr>
          <a:xfrm>
            <a:off x="2063750" y="5445125"/>
            <a:ext cx="8101013" cy="0"/>
          </a:xfrm>
          <a:prstGeom prst="line">
            <a:avLst/>
          </a:prstGeom>
          <a:ln w="9525" cap="flat" cmpd="sng">
            <a:solidFill>
              <a:schemeClr val="hlink"/>
            </a:solidFill>
            <a:prstDash val="dash"/>
            <a:headEnd type="none" w="med" len="med"/>
            <a:tailEnd type="none" w="med" len="med"/>
          </a:ln>
        </p:spPr>
      </p:sp>
      <p:sp>
        <p:nvSpPr>
          <p:cNvPr id="15366" name="Line 15"/>
          <p:cNvSpPr/>
          <p:nvPr/>
        </p:nvSpPr>
        <p:spPr>
          <a:xfrm>
            <a:off x="2063750" y="6092825"/>
            <a:ext cx="8101013" cy="0"/>
          </a:xfrm>
          <a:prstGeom prst="line">
            <a:avLst/>
          </a:prstGeom>
          <a:ln w="9525" cap="flat" cmpd="sng">
            <a:solidFill>
              <a:schemeClr val="hlink"/>
            </a:solidFill>
            <a:prstDash val="dash"/>
            <a:headEnd type="none" w="med" len="med"/>
            <a:tailEnd type="none" w="med" len="med"/>
          </a:ln>
        </p:spPr>
      </p:sp>
      <p:sp>
        <p:nvSpPr>
          <p:cNvPr id="15367" name="Line 16"/>
          <p:cNvSpPr/>
          <p:nvPr/>
        </p:nvSpPr>
        <p:spPr>
          <a:xfrm flipV="1">
            <a:off x="2063750" y="6524625"/>
            <a:ext cx="8064500" cy="0"/>
          </a:xfrm>
          <a:prstGeom prst="line">
            <a:avLst/>
          </a:prstGeom>
          <a:ln w="9525" cap="flat" cmpd="sng">
            <a:solidFill>
              <a:schemeClr val="hlink"/>
            </a:solidFill>
            <a:prstDash val="dash"/>
            <a:headEnd type="none" w="med" len="med"/>
            <a:tailEnd type="none" w="med" len="med"/>
          </a:ln>
        </p:spPr>
      </p:sp>
      <p:pic>
        <p:nvPicPr>
          <p:cNvPr id="15368" name="Picture 5" descr="MC900232521[1]"/>
          <p:cNvPicPr>
            <a:picLocks noChangeAspect="1"/>
          </p:cNvPicPr>
          <p:nvPr/>
        </p:nvPicPr>
        <p:blipFill>
          <a:blip r:embed="rId3"/>
          <a:stretch>
            <a:fillRect/>
          </a:stretch>
        </p:blipFill>
        <p:spPr>
          <a:xfrm>
            <a:off x="3863975" y="2114550"/>
            <a:ext cx="1628775" cy="1819275"/>
          </a:xfrm>
          <a:prstGeom prst="rect">
            <a:avLst/>
          </a:prstGeom>
          <a:noFill/>
          <a:ln w="9525">
            <a:noFill/>
          </a:ln>
        </p:spPr>
      </p:pic>
      <p:sp>
        <p:nvSpPr>
          <p:cNvPr id="15369" name="Rectangle 2"/>
          <p:cNvSpPr>
            <a:spLocks noGrp="1"/>
          </p:cNvSpPr>
          <p:nvPr>
            <p:ph type="title"/>
          </p:nvPr>
        </p:nvSpPr>
        <p:spPr>
          <a:xfrm>
            <a:off x="1556385" y="122555"/>
            <a:ext cx="7696200" cy="576263"/>
          </a:xfrm>
        </p:spPr>
        <p:txBody>
          <a:bodyPr vert="horz" wrap="square" lIns="91341" tIns="45665" rIns="91341" bIns="45665" anchor="b">
            <a:normAutofit fontScale="90000"/>
          </a:bodyPr>
          <a:lstStyle/>
          <a:p>
            <a:pPr algn="ctr" eaLnBrk="1" hangingPunct="1"/>
            <a:r>
              <a:rPr lang="zh-CN" altLang="en-US" dirty="0">
                <a:latin typeface="宋体" panose="02010600030101010101" pitchFamily="2" charset="-122"/>
              </a:rPr>
              <a:t>什么是大数据</a:t>
            </a:r>
          </a:p>
        </p:txBody>
      </p:sp>
      <p:sp>
        <p:nvSpPr>
          <p:cNvPr id="15370" name="Rectangle 4"/>
          <p:cNvSpPr/>
          <p:nvPr/>
        </p:nvSpPr>
        <p:spPr>
          <a:xfrm>
            <a:off x="2767648" y="1089343"/>
            <a:ext cx="5814060" cy="396240"/>
          </a:xfrm>
          <a:prstGeom prst="rect">
            <a:avLst/>
          </a:prstGeom>
          <a:noFill/>
          <a:ln w="9525">
            <a:noFill/>
          </a:ln>
        </p:spPr>
        <p:txBody>
          <a:bodyPr wrap="none">
            <a:spAutoFit/>
          </a:bodyPr>
          <a:lstStyle/>
          <a:p>
            <a:pPr lvl="0"/>
            <a:r>
              <a:rPr lang="zh-CN" altLang="en-US" sz="2000" b="1" dirty="0">
                <a:latin typeface="宋体" panose="02010600030101010101" pitchFamily="2" charset="-122"/>
                <a:ea typeface="宋体" panose="02010600030101010101" pitchFamily="2" charset="-122"/>
              </a:rPr>
              <a:t>从</a:t>
            </a:r>
            <a:r>
              <a:rPr lang="zh-CN" altLang="en-US" sz="2000" b="1" dirty="0">
                <a:solidFill>
                  <a:srgbClr val="0066FF"/>
                </a:solidFill>
                <a:latin typeface="宋体" panose="02010600030101010101" pitchFamily="2" charset="-122"/>
                <a:ea typeface="宋体" panose="02010600030101010101" pitchFamily="2" charset="-122"/>
              </a:rPr>
              <a:t>数据库</a:t>
            </a:r>
            <a:r>
              <a:rPr lang="en-US" altLang="zh-CN" sz="2000" b="1">
                <a:solidFill>
                  <a:srgbClr val="0066FF"/>
                </a:solidFill>
                <a:latin typeface="宋体" panose="02010600030101010101" pitchFamily="2" charset="-122"/>
                <a:ea typeface="宋体" panose="02010600030101010101" pitchFamily="2" charset="-122"/>
              </a:rPr>
              <a:t>(database</a:t>
            </a:r>
            <a:r>
              <a:rPr lang="zh-CN" altLang="en-US" sz="2000" b="1" dirty="0">
                <a:solidFill>
                  <a:srgbClr val="0066FF"/>
                </a:solidFill>
                <a:latin typeface="宋体" panose="02010600030101010101" pitchFamily="2" charset="-122"/>
                <a:ea typeface="宋体" panose="02010600030101010101" pitchFamily="2" charset="-122"/>
              </a:rPr>
              <a:t>，</a:t>
            </a:r>
            <a:r>
              <a:rPr lang="en-US" altLang="zh-CN" sz="2000" b="1">
                <a:solidFill>
                  <a:srgbClr val="0066FF"/>
                </a:solidFill>
                <a:latin typeface="宋体" panose="02010600030101010101" pitchFamily="2" charset="-122"/>
                <a:ea typeface="宋体" panose="02010600030101010101" pitchFamily="2" charset="-122"/>
              </a:rPr>
              <a:t>DB)</a:t>
            </a:r>
            <a:r>
              <a:rPr lang="zh-CN" altLang="en-US" sz="2000" b="1" dirty="0">
                <a:latin typeface="宋体" panose="02010600030101010101" pitchFamily="2" charset="-122"/>
                <a:ea typeface="宋体" panose="02010600030101010101" pitchFamily="2" charset="-122"/>
              </a:rPr>
              <a:t>到</a:t>
            </a:r>
            <a:r>
              <a:rPr lang="zh-CN" altLang="en-US" sz="2000" b="1" dirty="0">
                <a:solidFill>
                  <a:srgbClr val="FF0066"/>
                </a:solidFill>
                <a:latin typeface="宋体" panose="02010600030101010101" pitchFamily="2" charset="-122"/>
                <a:ea typeface="宋体" panose="02010600030101010101" pitchFamily="2" charset="-122"/>
              </a:rPr>
              <a:t>大数据</a:t>
            </a:r>
            <a:r>
              <a:rPr lang="en-US" altLang="zh-CN" sz="2000" b="1">
                <a:solidFill>
                  <a:srgbClr val="FF0066"/>
                </a:solidFill>
                <a:latin typeface="宋体" panose="02010600030101010101" pitchFamily="2" charset="-122"/>
                <a:ea typeface="宋体" panose="02010600030101010101" pitchFamily="2" charset="-122"/>
              </a:rPr>
              <a:t>(big data</a:t>
            </a:r>
            <a:r>
              <a:rPr lang="zh-CN" altLang="en-US" sz="2000" b="1" dirty="0">
                <a:solidFill>
                  <a:srgbClr val="FF0066"/>
                </a:solidFill>
                <a:latin typeface="宋体" panose="02010600030101010101" pitchFamily="2" charset="-122"/>
                <a:ea typeface="宋体" panose="02010600030101010101" pitchFamily="2" charset="-122"/>
              </a:rPr>
              <a:t>，</a:t>
            </a:r>
            <a:r>
              <a:rPr lang="en-US" altLang="zh-CN" sz="2000" b="1">
                <a:solidFill>
                  <a:srgbClr val="FF0066"/>
                </a:solidFill>
                <a:latin typeface="宋体" panose="02010600030101010101" pitchFamily="2" charset="-122"/>
                <a:ea typeface="宋体" panose="02010600030101010101" pitchFamily="2" charset="-122"/>
              </a:rPr>
              <a:t>BD)</a:t>
            </a:r>
          </a:p>
        </p:txBody>
      </p:sp>
      <p:pic>
        <p:nvPicPr>
          <p:cNvPr id="15371" name="Picture 10" descr="大海"/>
          <p:cNvPicPr>
            <a:picLocks noChangeAspect="1"/>
          </p:cNvPicPr>
          <p:nvPr/>
        </p:nvPicPr>
        <p:blipFill>
          <a:blip r:embed="rId4"/>
          <a:stretch>
            <a:fillRect/>
          </a:stretch>
        </p:blipFill>
        <p:spPr>
          <a:xfrm>
            <a:off x="6456363" y="2276475"/>
            <a:ext cx="2363787" cy="1517650"/>
          </a:xfrm>
          <a:prstGeom prst="rect">
            <a:avLst/>
          </a:prstGeom>
          <a:noFill/>
          <a:ln w="9525">
            <a:noFill/>
          </a:ln>
        </p:spPr>
      </p:pic>
      <p:sp>
        <p:nvSpPr>
          <p:cNvPr id="15372" name="Text Box 11"/>
          <p:cNvSpPr txBox="1"/>
          <p:nvPr/>
        </p:nvSpPr>
        <p:spPr>
          <a:xfrm>
            <a:off x="2694623" y="1521143"/>
            <a:ext cx="5915660" cy="365760"/>
          </a:xfrm>
          <a:prstGeom prst="rect">
            <a:avLst/>
          </a:prstGeom>
          <a:noFill/>
          <a:ln w="9525">
            <a:noFill/>
          </a:ln>
        </p:spPr>
        <p:txBody>
          <a:bodyPr wrap="none">
            <a:spAutoFit/>
          </a:bodyPr>
          <a:lstStyle/>
          <a:p>
            <a:pPr lvl="0"/>
            <a:r>
              <a:rPr lang="zh-CN" altLang="en-US" b="1" dirty="0">
                <a:solidFill>
                  <a:srgbClr val="0066FF"/>
                </a:solidFill>
                <a:latin typeface="宋体" panose="02010600030101010101" pitchFamily="2" charset="-122"/>
                <a:ea typeface="宋体" panose="02010600030101010101" pitchFamily="2" charset="-122"/>
              </a:rPr>
              <a:t>“池塘捕鱼”</a:t>
            </a:r>
            <a:r>
              <a:rPr lang="en-US" altLang="zh-CN" b="1">
                <a:latin typeface="宋体" panose="02010600030101010101" pitchFamily="2" charset="-122"/>
                <a:ea typeface="宋体" panose="02010600030101010101" pitchFamily="2" charset="-122"/>
              </a:rPr>
              <a:t>VS</a:t>
            </a:r>
            <a:r>
              <a:rPr lang="en-US" altLang="zh-CN" b="1">
                <a:solidFill>
                  <a:srgbClr val="FF0066"/>
                </a:solidFill>
                <a:latin typeface="宋体" panose="02010600030101010101" pitchFamily="2" charset="-122"/>
                <a:ea typeface="宋体" panose="02010600030101010101" pitchFamily="2" charset="-122"/>
              </a:rPr>
              <a:t>“</a:t>
            </a:r>
            <a:r>
              <a:rPr lang="zh-CN" altLang="en-US" b="1" dirty="0">
                <a:solidFill>
                  <a:srgbClr val="FF0066"/>
                </a:solidFill>
                <a:latin typeface="宋体" panose="02010600030101010101" pitchFamily="2" charset="-122"/>
                <a:ea typeface="宋体" panose="02010600030101010101" pitchFamily="2" charset="-122"/>
              </a:rPr>
              <a:t>大海捕鱼”</a:t>
            </a:r>
            <a:r>
              <a:rPr lang="zh-CN" altLang="en-US" dirty="0">
                <a:solidFill>
                  <a:srgbClr val="FF0066"/>
                </a:solidFill>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“鱼”是待处理的数据</a:t>
            </a:r>
          </a:p>
        </p:txBody>
      </p:sp>
      <p:sp>
        <p:nvSpPr>
          <p:cNvPr id="15373" name="Text Box 23"/>
          <p:cNvSpPr txBox="1"/>
          <p:nvPr/>
        </p:nvSpPr>
        <p:spPr>
          <a:xfrm>
            <a:off x="2136775" y="3998913"/>
            <a:ext cx="10972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数据规模</a:t>
            </a:r>
            <a:endParaRPr lang="en-US" altLang="zh-CN">
              <a:latin typeface="宋体" panose="02010600030101010101" pitchFamily="2" charset="-122"/>
              <a:ea typeface="宋体" panose="02010600030101010101" pitchFamily="2" charset="-122"/>
            </a:endParaRPr>
          </a:p>
        </p:txBody>
      </p:sp>
      <p:sp>
        <p:nvSpPr>
          <p:cNvPr id="15374" name="Text Box 100"/>
          <p:cNvSpPr txBox="1"/>
          <p:nvPr/>
        </p:nvSpPr>
        <p:spPr>
          <a:xfrm>
            <a:off x="3648075" y="4010025"/>
            <a:ext cx="24688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小（以</a:t>
            </a:r>
            <a:r>
              <a:rPr lang="en-US" altLang="zh-CN">
                <a:latin typeface="宋体" panose="02010600030101010101" pitchFamily="2" charset="-122"/>
                <a:ea typeface="宋体" panose="02010600030101010101" pitchFamily="2" charset="-122"/>
              </a:rPr>
              <a:t>MB</a:t>
            </a:r>
            <a:r>
              <a:rPr lang="zh-CN" altLang="en-US" dirty="0">
                <a:latin typeface="宋体" panose="02010600030101010101" pitchFamily="2" charset="-122"/>
                <a:ea typeface="宋体" panose="02010600030101010101" pitchFamily="2" charset="-122"/>
              </a:rPr>
              <a:t>为处理单位）</a:t>
            </a:r>
          </a:p>
        </p:txBody>
      </p:sp>
      <p:sp>
        <p:nvSpPr>
          <p:cNvPr id="15375" name="Text Box 101"/>
          <p:cNvSpPr txBox="1"/>
          <p:nvPr/>
        </p:nvSpPr>
        <p:spPr>
          <a:xfrm>
            <a:off x="6313488" y="3998913"/>
            <a:ext cx="33832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大（以</a:t>
            </a:r>
            <a:r>
              <a:rPr lang="en-US" altLang="zh-CN">
                <a:latin typeface="宋体" panose="02010600030101010101" pitchFamily="2" charset="-122"/>
                <a:ea typeface="宋体" panose="02010600030101010101" pitchFamily="2" charset="-122"/>
              </a:rPr>
              <a:t>GB</a:t>
            </a:r>
            <a:r>
              <a:rPr lang="zh-CN" altLang="en-US" dirty="0">
                <a:latin typeface="宋体" panose="02010600030101010101" pitchFamily="2" charset="-122"/>
                <a:ea typeface="宋体" panose="02010600030101010101" pitchFamily="2" charset="-122"/>
              </a:rPr>
              <a:t>、</a:t>
            </a:r>
            <a:r>
              <a:rPr lang="en-US" altLang="zh-CN">
                <a:latin typeface="宋体" panose="02010600030101010101" pitchFamily="2" charset="-122"/>
                <a:ea typeface="宋体" panose="02010600030101010101" pitchFamily="2" charset="-122"/>
              </a:rPr>
              <a:t>TB</a:t>
            </a:r>
            <a:r>
              <a:rPr lang="zh-CN" altLang="en-US" dirty="0">
                <a:latin typeface="宋体" panose="02010600030101010101" pitchFamily="2" charset="-122"/>
                <a:ea typeface="宋体" panose="02010600030101010101" pitchFamily="2" charset="-122"/>
              </a:rPr>
              <a:t>、</a:t>
            </a:r>
            <a:r>
              <a:rPr lang="en-US" altLang="zh-CN">
                <a:latin typeface="宋体" panose="02010600030101010101" pitchFamily="2" charset="-122"/>
                <a:ea typeface="宋体" panose="02010600030101010101" pitchFamily="2" charset="-122"/>
              </a:rPr>
              <a:t>PB</a:t>
            </a:r>
            <a:r>
              <a:rPr lang="zh-CN" altLang="en-US" dirty="0">
                <a:latin typeface="宋体" panose="02010600030101010101" pitchFamily="2" charset="-122"/>
                <a:ea typeface="宋体" panose="02010600030101010101" pitchFamily="2" charset="-122"/>
              </a:rPr>
              <a:t>为处理单位）</a:t>
            </a:r>
          </a:p>
        </p:txBody>
      </p:sp>
      <p:sp>
        <p:nvSpPr>
          <p:cNvPr id="15376" name="Text Box 102"/>
          <p:cNvSpPr txBox="1"/>
          <p:nvPr/>
        </p:nvSpPr>
        <p:spPr>
          <a:xfrm>
            <a:off x="2136775" y="4430713"/>
            <a:ext cx="10972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数据类型</a:t>
            </a:r>
            <a:endParaRPr lang="en-US" altLang="zh-CN">
              <a:latin typeface="宋体" panose="02010600030101010101" pitchFamily="2" charset="-122"/>
              <a:ea typeface="宋体" panose="02010600030101010101" pitchFamily="2" charset="-122"/>
            </a:endParaRPr>
          </a:p>
        </p:txBody>
      </p:sp>
      <p:sp>
        <p:nvSpPr>
          <p:cNvPr id="15377" name="Text Box 104"/>
          <p:cNvSpPr txBox="1"/>
          <p:nvPr/>
        </p:nvSpPr>
        <p:spPr>
          <a:xfrm>
            <a:off x="3648075" y="4437063"/>
            <a:ext cx="22402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单一（结构化为主）</a:t>
            </a:r>
          </a:p>
        </p:txBody>
      </p:sp>
      <p:sp>
        <p:nvSpPr>
          <p:cNvPr id="15378" name="Text Box 105"/>
          <p:cNvSpPr txBox="1"/>
          <p:nvPr/>
        </p:nvSpPr>
        <p:spPr>
          <a:xfrm>
            <a:off x="6311900" y="4430713"/>
            <a:ext cx="40690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繁多（结构化、半结构化、非结构化）</a:t>
            </a:r>
          </a:p>
        </p:txBody>
      </p:sp>
      <p:sp>
        <p:nvSpPr>
          <p:cNvPr id="15379" name="Text Box 106"/>
          <p:cNvSpPr txBox="1"/>
          <p:nvPr/>
        </p:nvSpPr>
        <p:spPr>
          <a:xfrm>
            <a:off x="2139950" y="4797425"/>
            <a:ext cx="1325880" cy="64008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模式和数据</a:t>
            </a:r>
          </a:p>
          <a:p>
            <a:pPr lvl="0"/>
            <a:r>
              <a:rPr lang="zh-CN" altLang="en-US" dirty="0">
                <a:latin typeface="宋体" panose="02010600030101010101" pitchFamily="2" charset="-122"/>
                <a:ea typeface="宋体" panose="02010600030101010101" pitchFamily="2" charset="-122"/>
              </a:rPr>
              <a:t>的关系</a:t>
            </a:r>
          </a:p>
        </p:txBody>
      </p:sp>
      <p:sp>
        <p:nvSpPr>
          <p:cNvPr id="15380" name="Text Box 107"/>
          <p:cNvSpPr txBox="1"/>
          <p:nvPr/>
        </p:nvSpPr>
        <p:spPr>
          <a:xfrm>
            <a:off x="3648075" y="4797425"/>
            <a:ext cx="2011680" cy="64008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先有模式后有数据</a:t>
            </a:r>
          </a:p>
          <a:p>
            <a:pPr lvl="0"/>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先有池塘后有鱼</a:t>
            </a:r>
            <a:r>
              <a:rPr lang="en-US" altLang="zh-CN">
                <a:latin typeface="宋体" panose="02010600030101010101" pitchFamily="2" charset="-122"/>
                <a:ea typeface="宋体" panose="02010600030101010101" pitchFamily="2" charset="-122"/>
              </a:rPr>
              <a:t>)</a:t>
            </a:r>
          </a:p>
        </p:txBody>
      </p:sp>
      <p:sp>
        <p:nvSpPr>
          <p:cNvPr id="15381" name="Text Box 108"/>
          <p:cNvSpPr txBox="1"/>
          <p:nvPr/>
        </p:nvSpPr>
        <p:spPr>
          <a:xfrm>
            <a:off x="6313488" y="4803775"/>
            <a:ext cx="2697480" cy="64008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先有数据后有模式</a:t>
            </a:r>
          </a:p>
          <a:p>
            <a:pPr lvl="0"/>
            <a:r>
              <a:rPr lang="zh-CN" altLang="en-US" dirty="0">
                <a:latin typeface="宋体" panose="02010600030101010101" pitchFamily="2" charset="-122"/>
                <a:ea typeface="宋体" panose="02010600030101010101" pitchFamily="2" charset="-122"/>
              </a:rPr>
              <a:t>模式随数据增多不断演变</a:t>
            </a:r>
          </a:p>
        </p:txBody>
      </p:sp>
      <p:sp>
        <p:nvSpPr>
          <p:cNvPr id="15382" name="Text Box 109"/>
          <p:cNvSpPr txBox="1"/>
          <p:nvPr/>
        </p:nvSpPr>
        <p:spPr>
          <a:xfrm>
            <a:off x="2136775" y="5516563"/>
            <a:ext cx="10972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处理对象</a:t>
            </a:r>
          </a:p>
        </p:txBody>
      </p:sp>
      <p:sp>
        <p:nvSpPr>
          <p:cNvPr id="15383" name="Text Box 110"/>
          <p:cNvSpPr txBox="1"/>
          <p:nvPr/>
        </p:nvSpPr>
        <p:spPr>
          <a:xfrm>
            <a:off x="3648075" y="5516563"/>
            <a:ext cx="22402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数据（池塘中的鱼）</a:t>
            </a:r>
          </a:p>
        </p:txBody>
      </p:sp>
      <p:sp>
        <p:nvSpPr>
          <p:cNvPr id="15384" name="Text Box 111"/>
          <p:cNvSpPr txBox="1"/>
          <p:nvPr/>
        </p:nvSpPr>
        <p:spPr>
          <a:xfrm>
            <a:off x="6313488" y="5445125"/>
            <a:ext cx="3726180" cy="640080"/>
          </a:xfrm>
          <a:prstGeom prst="rect">
            <a:avLst/>
          </a:prstGeom>
          <a:noFill/>
          <a:ln w="9525">
            <a:noFill/>
          </a:ln>
        </p:spPr>
        <p:txBody>
          <a:bodyPr wrap="none">
            <a:spAutoFit/>
          </a:bodyPr>
          <a:lstStyle/>
          <a:p>
            <a:pPr lvl="0"/>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鱼”，通过某些“鱼”判断其他</a:t>
            </a:r>
          </a:p>
          <a:p>
            <a:pPr lvl="0"/>
            <a:r>
              <a:rPr lang="zh-CN" altLang="en-US" dirty="0">
                <a:latin typeface="宋体" panose="02010600030101010101" pitchFamily="2" charset="-122"/>
                <a:ea typeface="宋体" panose="02010600030101010101" pitchFamily="2" charset="-122"/>
              </a:rPr>
              <a:t>种类的“鱼”是否存在</a:t>
            </a:r>
            <a:r>
              <a:rPr lang="en-US" altLang="zh-CN">
                <a:latin typeface="宋体" panose="02010600030101010101" pitchFamily="2" charset="-122"/>
                <a:ea typeface="宋体" panose="02010600030101010101" pitchFamily="2" charset="-122"/>
              </a:rPr>
              <a:t>)</a:t>
            </a:r>
          </a:p>
        </p:txBody>
      </p:sp>
      <p:sp>
        <p:nvSpPr>
          <p:cNvPr id="15385" name="Text Box 112"/>
          <p:cNvSpPr txBox="1"/>
          <p:nvPr/>
        </p:nvSpPr>
        <p:spPr>
          <a:xfrm>
            <a:off x="2136775" y="6092825"/>
            <a:ext cx="1097280" cy="36576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处理工具</a:t>
            </a:r>
          </a:p>
        </p:txBody>
      </p:sp>
      <p:sp>
        <p:nvSpPr>
          <p:cNvPr id="15386" name="Text Box 113"/>
          <p:cNvSpPr txBox="1"/>
          <p:nvPr/>
        </p:nvSpPr>
        <p:spPr>
          <a:xfrm>
            <a:off x="3648075" y="6157913"/>
            <a:ext cx="2125980" cy="365760"/>
          </a:xfrm>
          <a:prstGeom prst="rect">
            <a:avLst/>
          </a:prstGeom>
          <a:noFill/>
          <a:ln w="9525">
            <a:noFill/>
          </a:ln>
        </p:spPr>
        <p:txBody>
          <a:bodyPr wrap="none">
            <a:spAutoFit/>
          </a:bodyPr>
          <a:lstStyle/>
          <a:p>
            <a:pPr lvl="0"/>
            <a:r>
              <a:rPr lang="en-US" altLang="zh-CN">
                <a:latin typeface="宋体" panose="02010600030101010101" pitchFamily="2" charset="-122"/>
                <a:ea typeface="宋体" panose="02010600030101010101" pitchFamily="2" charset="-122"/>
              </a:rPr>
              <a:t>One size fits all</a:t>
            </a:r>
          </a:p>
        </p:txBody>
      </p:sp>
      <p:sp>
        <p:nvSpPr>
          <p:cNvPr id="15387" name="Text Box 114"/>
          <p:cNvSpPr txBox="1"/>
          <p:nvPr/>
        </p:nvSpPr>
        <p:spPr>
          <a:xfrm>
            <a:off x="6388100" y="6165850"/>
            <a:ext cx="2011680" cy="365760"/>
          </a:xfrm>
          <a:prstGeom prst="rect">
            <a:avLst/>
          </a:prstGeom>
          <a:noFill/>
          <a:ln w="9525">
            <a:noFill/>
          </a:ln>
        </p:spPr>
        <p:txBody>
          <a:bodyPr wrap="none">
            <a:spAutoFit/>
          </a:bodyPr>
          <a:lstStyle/>
          <a:p>
            <a:pPr lvl="0"/>
            <a:r>
              <a:rPr lang="en-US" altLang="zh-CN">
                <a:latin typeface="宋体" panose="02010600030101010101" pitchFamily="2" charset="-122"/>
                <a:ea typeface="宋体" panose="02010600030101010101" pitchFamily="2" charset="-122"/>
              </a:rPr>
              <a:t>No size fits all</a:t>
            </a:r>
          </a:p>
        </p:txBody>
      </p:sp>
    </p:spTree>
    <p:custDataLst>
      <p:tags r:id="rId1"/>
    </p:custData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p:cNvSpPr>
            <a:spLocks noGrp="1"/>
          </p:cNvSpPr>
          <p:nvPr>
            <p:ph type="title"/>
            <p:custDataLst>
              <p:tags r:id="rId2"/>
            </p:custDataLst>
          </p:nvPr>
        </p:nvSpPr>
        <p:spPr/>
        <p:txBody>
          <a:bodyPr/>
          <a:lstStyle/>
          <a:p>
            <a:pPr algn="ctr"/>
            <a:r>
              <a:rPr lang="zh-CN" altLang="en-US" smtClean="0">
                <a:latin typeface="+mj-lt"/>
                <a:ea typeface="+mj-ea"/>
              </a:rPr>
              <a:t>目录</a:t>
            </a:r>
          </a:p>
        </p:txBody>
      </p:sp>
      <p:sp>
        <p:nvSpPr>
          <p:cNvPr id="33" name="文本框 32"/>
          <p:cNvSpPr txBox="1"/>
          <p:nvPr/>
        </p:nvSpPr>
        <p:spPr>
          <a:xfrm>
            <a:off x="3166745" y="2137410"/>
            <a:ext cx="5881370" cy="65087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solidFill>
                <a:latin typeface="华文中宋" panose="02010600040101010101" charset="-122"/>
                <a:ea typeface="华文中宋" panose="02010600040101010101" charset="-122"/>
                <a:sym typeface="+mn-ea"/>
              </a:rPr>
              <a:t>大数据时代</a:t>
            </a:r>
            <a:endParaRPr lang="zh-CN" altLang="en-US" sz="2800" b="1" dirty="0" smtClean="0">
              <a:solidFill>
                <a:schemeClr val="bg1"/>
              </a:solidFill>
              <a:latin typeface="华文中宋" panose="02010600040101010101" charset="-122"/>
              <a:ea typeface="华文中宋" panose="02010600040101010101" charset="-122"/>
              <a:sym typeface="+mn-ea"/>
            </a:endParaRPr>
          </a:p>
        </p:txBody>
      </p:sp>
      <p:sp>
        <p:nvSpPr>
          <p:cNvPr id="36" name="文本框 35"/>
          <p:cNvSpPr txBox="1"/>
          <p:nvPr/>
        </p:nvSpPr>
        <p:spPr>
          <a:xfrm>
            <a:off x="3159125" y="2994660"/>
            <a:ext cx="5896610" cy="645795"/>
          </a:xfrm>
          <a:prstGeom prst="rect">
            <a:avLst/>
          </a:prstGeom>
          <a:solidFill>
            <a:schemeClr val="accent1">
              <a:lumMod val="7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大数据改变我们的生活工作方式</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7" name="文本框 36"/>
          <p:cNvSpPr txBox="1"/>
          <p:nvPr/>
        </p:nvSpPr>
        <p:spPr>
          <a:xfrm>
            <a:off x="3159125" y="3862070"/>
            <a:ext cx="589661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科研第四范式</a:t>
            </a:r>
            <a:r>
              <a:rPr lang="en-US" altLang="zh-CN" sz="2800" b="1" smtClean="0">
                <a:solidFill>
                  <a:schemeClr val="bg1">
                    <a:lumMod val="95000"/>
                  </a:schemeClr>
                </a:solidFill>
                <a:latin typeface="华文中宋" panose="02010600040101010101" charset="-122"/>
                <a:ea typeface="华文中宋" panose="02010600040101010101" charset="-122"/>
                <a:sym typeface="+mn-ea"/>
              </a:rPr>
              <a:t>——</a:t>
            </a:r>
            <a:r>
              <a:rPr lang="zh-CN" altLang="en-US" sz="2800" b="1" smtClean="0">
                <a:solidFill>
                  <a:schemeClr val="bg1">
                    <a:lumMod val="95000"/>
                  </a:schemeClr>
                </a:solidFill>
                <a:latin typeface="华文中宋" panose="02010600040101010101" charset="-122"/>
                <a:ea typeface="华文中宋" panose="02010600040101010101" charset="-122"/>
                <a:sym typeface="+mn-ea"/>
              </a:rPr>
              <a:t>数据密集型科研</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8" name="文本框 37"/>
          <p:cNvSpPr txBox="1"/>
          <p:nvPr/>
        </p:nvSpPr>
        <p:spPr>
          <a:xfrm>
            <a:off x="3166745" y="5318125"/>
            <a:ext cx="5881370" cy="518160"/>
          </a:xfrm>
          <a:prstGeom prst="rect">
            <a:avLst/>
          </a:prstGeom>
          <a:solidFill>
            <a:schemeClr val="bg1">
              <a:lumMod val="85000"/>
            </a:schemeClr>
          </a:solidFill>
        </p:spPr>
        <p:txBody>
          <a:bodyPr wrap="square" rtlCol="0" anchor="t">
            <a:spAutoFit/>
          </a:bodyPr>
          <a:lstStyle/>
          <a:p>
            <a:pPr indent="0" algn="ctr">
              <a:buClr>
                <a:schemeClr val="accent1"/>
              </a:buClr>
              <a:buSzTx/>
              <a:buFont typeface="Wingdings" panose="05000000000000000000" pitchFamily="2" charset="2"/>
              <a:buNone/>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大数据时代的机遇与挑战</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2" name="文本框 1"/>
          <p:cNvSpPr txBox="1"/>
          <p:nvPr/>
        </p:nvSpPr>
        <p:spPr>
          <a:xfrm>
            <a:off x="3159125" y="4563110"/>
            <a:ext cx="5896610" cy="65087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dirty="0" smtClean="0">
                <a:solidFill>
                  <a:schemeClr val="bg1">
                    <a:lumMod val="95000"/>
                  </a:schemeClr>
                </a:solidFill>
                <a:latin typeface="华文中宋" panose="02010600040101010101" charset="-122"/>
                <a:ea typeface="华文中宋" panose="02010600040101010101" charset="-122"/>
                <a:sym typeface="+mn-ea"/>
              </a:rPr>
              <a:t>大数据技术与实践</a:t>
            </a:r>
          </a:p>
        </p:txBody>
      </p:sp>
    </p:spTree>
    <p:custDataLst>
      <p:tags r:id="rId1"/>
    </p:custData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4" name="Rectangle 2"/>
          <p:cNvSpPr/>
          <p:nvPr/>
        </p:nvSpPr>
        <p:spPr>
          <a:xfrm>
            <a:off x="2247900" y="268605"/>
            <a:ext cx="7696200" cy="576263"/>
          </a:xfrm>
          <a:prstGeom prst="rect">
            <a:avLst/>
          </a:prstGeom>
          <a:noFill/>
          <a:ln w="9525">
            <a:noFill/>
          </a:ln>
        </p:spPr>
        <p:txBody>
          <a:bodyPr lIns="91341" tIns="45665" rIns="91341" bIns="45665" anchor="b"/>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anose="020B0A04020102020204" charset="0"/>
                <a:ea typeface="宋体" panose="02010600030101010101" pitchFamily="2" charset="-122"/>
              </a:defRPr>
            </a:lvl2pPr>
            <a:lvl3pPr algn="l" rtl="0" eaLnBrk="0" fontAlgn="base" hangingPunct="0">
              <a:spcBef>
                <a:spcPct val="0"/>
              </a:spcBef>
              <a:spcAft>
                <a:spcPct val="0"/>
              </a:spcAft>
              <a:defRPr sz="3300">
                <a:solidFill>
                  <a:schemeClr val="tx2"/>
                </a:solidFill>
                <a:latin typeface="Arial Black" panose="020B0A04020102020204" charset="0"/>
                <a:ea typeface="宋体" panose="02010600030101010101" pitchFamily="2" charset="-122"/>
              </a:defRPr>
            </a:lvl3pPr>
            <a:lvl4pPr algn="l" rtl="0" eaLnBrk="0" fontAlgn="base" hangingPunct="0">
              <a:spcBef>
                <a:spcPct val="0"/>
              </a:spcBef>
              <a:spcAft>
                <a:spcPct val="0"/>
              </a:spcAft>
              <a:defRPr sz="3300">
                <a:solidFill>
                  <a:schemeClr val="tx2"/>
                </a:solidFill>
                <a:latin typeface="Arial Black" panose="020B0A04020102020204" charset="0"/>
                <a:ea typeface="宋体" panose="02010600030101010101" pitchFamily="2" charset="-122"/>
              </a:defRPr>
            </a:lvl4pPr>
            <a:lvl5pPr algn="l" rtl="0" eaLnBrk="0" fontAlgn="base" hangingPunct="0">
              <a:spcBef>
                <a:spcPct val="0"/>
              </a:spcBef>
              <a:spcAft>
                <a:spcPct val="0"/>
              </a:spcAft>
              <a:defRPr sz="3300">
                <a:solidFill>
                  <a:schemeClr val="tx2"/>
                </a:solidFill>
                <a:latin typeface="Arial Black" panose="020B0A04020102020204" charset="0"/>
                <a:ea typeface="宋体" panose="02010600030101010101" pitchFamily="2" charset="-122"/>
              </a:defRPr>
            </a:lvl5pPr>
          </a:lstStyle>
          <a:p>
            <a:pPr lvl="0" algn="ctr" eaLnBrk="1" hangingPunct="1"/>
            <a:r>
              <a:rPr lang="zh-CN" altLang="en-US" dirty="0">
                <a:solidFill>
                  <a:schemeClr val="tx1"/>
                </a:solidFill>
                <a:latin typeface="华文中宋" panose="02010600040101010101" charset="-122"/>
                <a:ea typeface="华文中宋" panose="02010600040101010101" charset="-122"/>
              </a:rPr>
              <a:t>大数据改变我们的生活工作方式</a:t>
            </a:r>
          </a:p>
        </p:txBody>
      </p:sp>
      <p:sp>
        <p:nvSpPr>
          <p:cNvPr id="86025" name="文本框 86024"/>
          <p:cNvSpPr txBox="1"/>
          <p:nvPr/>
        </p:nvSpPr>
        <p:spPr>
          <a:xfrm>
            <a:off x="1992313" y="2344738"/>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天文学</a:t>
            </a:r>
          </a:p>
        </p:txBody>
      </p:sp>
      <p:sp>
        <p:nvSpPr>
          <p:cNvPr id="86026" name="文本框 86025"/>
          <p:cNvSpPr txBox="1"/>
          <p:nvPr/>
        </p:nvSpPr>
        <p:spPr>
          <a:xfrm>
            <a:off x="3359150" y="3448050"/>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生物医学</a:t>
            </a:r>
          </a:p>
        </p:txBody>
      </p:sp>
      <p:sp>
        <p:nvSpPr>
          <p:cNvPr id="86027" name="文本框 86026"/>
          <p:cNvSpPr txBox="1"/>
          <p:nvPr/>
        </p:nvSpPr>
        <p:spPr>
          <a:xfrm>
            <a:off x="4424363" y="2349500"/>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电子政务</a:t>
            </a:r>
          </a:p>
        </p:txBody>
      </p:sp>
      <p:sp>
        <p:nvSpPr>
          <p:cNvPr id="86028" name="文本框 86027"/>
          <p:cNvSpPr txBox="1"/>
          <p:nvPr/>
        </p:nvSpPr>
        <p:spPr>
          <a:xfrm>
            <a:off x="1847850" y="4437063"/>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气候学</a:t>
            </a:r>
          </a:p>
        </p:txBody>
      </p:sp>
      <p:sp>
        <p:nvSpPr>
          <p:cNvPr id="86029" name="文本框 86028"/>
          <p:cNvSpPr txBox="1"/>
          <p:nvPr/>
        </p:nvSpPr>
        <p:spPr>
          <a:xfrm>
            <a:off x="5016500" y="4581525"/>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企业管理</a:t>
            </a:r>
          </a:p>
        </p:txBody>
      </p:sp>
      <p:sp>
        <p:nvSpPr>
          <p:cNvPr id="86030" name="文本框 86029"/>
          <p:cNvSpPr txBox="1"/>
          <p:nvPr/>
        </p:nvSpPr>
        <p:spPr>
          <a:xfrm>
            <a:off x="3071813" y="1196975"/>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教育学</a:t>
            </a:r>
          </a:p>
        </p:txBody>
      </p:sp>
      <p:sp>
        <p:nvSpPr>
          <p:cNvPr id="86031" name="文本框 86030"/>
          <p:cNvSpPr txBox="1"/>
          <p:nvPr/>
        </p:nvSpPr>
        <p:spPr>
          <a:xfrm>
            <a:off x="2782888" y="5661025"/>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金融学</a:t>
            </a:r>
          </a:p>
        </p:txBody>
      </p:sp>
      <p:sp>
        <p:nvSpPr>
          <p:cNvPr id="86032" name="文本框 86031"/>
          <p:cNvSpPr txBox="1"/>
          <p:nvPr/>
        </p:nvSpPr>
        <p:spPr>
          <a:xfrm>
            <a:off x="8256588" y="4362450"/>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市场营销</a:t>
            </a:r>
          </a:p>
        </p:txBody>
      </p:sp>
      <p:sp>
        <p:nvSpPr>
          <p:cNvPr id="86033" name="文本框 86032"/>
          <p:cNvSpPr txBox="1"/>
          <p:nvPr/>
        </p:nvSpPr>
        <p:spPr>
          <a:xfrm>
            <a:off x="6872288" y="1125538"/>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公共服务</a:t>
            </a:r>
          </a:p>
        </p:txBody>
      </p:sp>
      <p:sp>
        <p:nvSpPr>
          <p:cNvPr id="86034" name="文本框 86033"/>
          <p:cNvSpPr txBox="1"/>
          <p:nvPr/>
        </p:nvSpPr>
        <p:spPr>
          <a:xfrm>
            <a:off x="6383338" y="3500438"/>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商业智能</a:t>
            </a:r>
          </a:p>
        </p:txBody>
      </p:sp>
      <p:sp>
        <p:nvSpPr>
          <p:cNvPr id="86035" name="文本框 86034"/>
          <p:cNvSpPr txBox="1"/>
          <p:nvPr/>
        </p:nvSpPr>
        <p:spPr>
          <a:xfrm>
            <a:off x="7175500" y="2344738"/>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传媒业</a:t>
            </a:r>
          </a:p>
        </p:txBody>
      </p:sp>
      <p:sp>
        <p:nvSpPr>
          <p:cNvPr id="86036" name="文本框 86035"/>
          <p:cNvSpPr txBox="1"/>
          <p:nvPr/>
        </p:nvSpPr>
        <p:spPr>
          <a:xfrm>
            <a:off x="5232400" y="5661025"/>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生活娱乐</a:t>
            </a:r>
          </a:p>
        </p:txBody>
      </p:sp>
      <p:sp>
        <p:nvSpPr>
          <p:cNvPr id="86037" name="文本框 86036"/>
          <p:cNvSpPr txBox="1"/>
          <p:nvPr/>
        </p:nvSpPr>
        <p:spPr>
          <a:xfrm>
            <a:off x="1992313" y="2349500"/>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天文学</a:t>
            </a:r>
          </a:p>
        </p:txBody>
      </p:sp>
      <p:sp>
        <p:nvSpPr>
          <p:cNvPr id="86038" name="文本框 86037"/>
          <p:cNvSpPr txBox="1"/>
          <p:nvPr/>
        </p:nvSpPr>
        <p:spPr>
          <a:xfrm>
            <a:off x="3359150" y="3460750"/>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生物医学</a:t>
            </a:r>
          </a:p>
        </p:txBody>
      </p:sp>
      <p:sp>
        <p:nvSpPr>
          <p:cNvPr id="86039" name="文本框 86038"/>
          <p:cNvSpPr txBox="1"/>
          <p:nvPr/>
        </p:nvSpPr>
        <p:spPr>
          <a:xfrm>
            <a:off x="4440238" y="2344738"/>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电子政务</a:t>
            </a:r>
          </a:p>
        </p:txBody>
      </p:sp>
      <p:sp>
        <p:nvSpPr>
          <p:cNvPr id="86040" name="文本框 86039"/>
          <p:cNvSpPr txBox="1"/>
          <p:nvPr/>
        </p:nvSpPr>
        <p:spPr>
          <a:xfrm>
            <a:off x="1847850" y="4437063"/>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气候学</a:t>
            </a:r>
          </a:p>
        </p:txBody>
      </p:sp>
      <p:sp>
        <p:nvSpPr>
          <p:cNvPr id="86041" name="文本框 86040"/>
          <p:cNvSpPr txBox="1"/>
          <p:nvPr/>
        </p:nvSpPr>
        <p:spPr>
          <a:xfrm>
            <a:off x="5016500" y="4581525"/>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企业管理</a:t>
            </a:r>
          </a:p>
        </p:txBody>
      </p:sp>
      <p:sp>
        <p:nvSpPr>
          <p:cNvPr id="86042" name="文本框 86041"/>
          <p:cNvSpPr txBox="1"/>
          <p:nvPr/>
        </p:nvSpPr>
        <p:spPr>
          <a:xfrm>
            <a:off x="3071813" y="1193800"/>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教育学</a:t>
            </a:r>
          </a:p>
        </p:txBody>
      </p:sp>
      <p:sp>
        <p:nvSpPr>
          <p:cNvPr id="86043" name="文本框 86042"/>
          <p:cNvSpPr txBox="1"/>
          <p:nvPr/>
        </p:nvSpPr>
        <p:spPr>
          <a:xfrm>
            <a:off x="2782888" y="5661025"/>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金融学</a:t>
            </a:r>
          </a:p>
        </p:txBody>
      </p:sp>
      <p:sp>
        <p:nvSpPr>
          <p:cNvPr id="86044" name="文本框 86043"/>
          <p:cNvSpPr txBox="1"/>
          <p:nvPr/>
        </p:nvSpPr>
        <p:spPr>
          <a:xfrm>
            <a:off x="8256588" y="4362450"/>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市场营销</a:t>
            </a:r>
          </a:p>
        </p:txBody>
      </p:sp>
      <p:sp>
        <p:nvSpPr>
          <p:cNvPr id="86045" name="文本框 86044"/>
          <p:cNvSpPr txBox="1"/>
          <p:nvPr/>
        </p:nvSpPr>
        <p:spPr>
          <a:xfrm>
            <a:off x="6872288" y="1120775"/>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公共服务</a:t>
            </a:r>
          </a:p>
        </p:txBody>
      </p:sp>
      <p:sp>
        <p:nvSpPr>
          <p:cNvPr id="86046" name="文本框 86045"/>
          <p:cNvSpPr txBox="1"/>
          <p:nvPr/>
        </p:nvSpPr>
        <p:spPr>
          <a:xfrm>
            <a:off x="6383338" y="3513138"/>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商业智能</a:t>
            </a:r>
          </a:p>
        </p:txBody>
      </p:sp>
      <p:sp>
        <p:nvSpPr>
          <p:cNvPr id="86047" name="文本框 86046"/>
          <p:cNvSpPr txBox="1"/>
          <p:nvPr/>
        </p:nvSpPr>
        <p:spPr>
          <a:xfrm>
            <a:off x="7175500" y="2344738"/>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传媒业</a:t>
            </a:r>
          </a:p>
        </p:txBody>
      </p:sp>
      <p:sp>
        <p:nvSpPr>
          <p:cNvPr id="86048" name="文本框 86047"/>
          <p:cNvSpPr txBox="1"/>
          <p:nvPr/>
        </p:nvSpPr>
        <p:spPr>
          <a:xfrm>
            <a:off x="5232400" y="5657850"/>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生活娱乐</a:t>
            </a:r>
          </a:p>
        </p:txBody>
      </p:sp>
      <p:sp>
        <p:nvSpPr>
          <p:cNvPr id="86049" name="文本框 86048"/>
          <p:cNvSpPr txBox="1"/>
          <p:nvPr/>
        </p:nvSpPr>
        <p:spPr>
          <a:xfrm>
            <a:off x="8040688" y="5589588"/>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总统选举</a:t>
            </a:r>
          </a:p>
        </p:txBody>
      </p:sp>
      <p:sp>
        <p:nvSpPr>
          <p:cNvPr id="86050" name="文本框 86049"/>
          <p:cNvSpPr txBox="1"/>
          <p:nvPr/>
        </p:nvSpPr>
        <p:spPr>
          <a:xfrm>
            <a:off x="8040688" y="5589588"/>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总统选举</a:t>
            </a:r>
          </a:p>
        </p:txBody>
      </p:sp>
      <p:sp>
        <p:nvSpPr>
          <p:cNvPr id="86051" name="文本框 86050"/>
          <p:cNvSpPr txBox="1"/>
          <p:nvPr/>
        </p:nvSpPr>
        <p:spPr>
          <a:xfrm>
            <a:off x="4943475" y="1268413"/>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情报学</a:t>
            </a:r>
          </a:p>
        </p:txBody>
      </p:sp>
      <p:sp>
        <p:nvSpPr>
          <p:cNvPr id="86052" name="文本框 86051"/>
          <p:cNvSpPr txBox="1"/>
          <p:nvPr/>
        </p:nvSpPr>
        <p:spPr>
          <a:xfrm>
            <a:off x="4943475" y="1268413"/>
            <a:ext cx="110109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情报学</a:t>
            </a:r>
          </a:p>
        </p:txBody>
      </p:sp>
      <p:sp>
        <p:nvSpPr>
          <p:cNvPr id="86053" name="文本框 86052"/>
          <p:cNvSpPr txBox="1"/>
          <p:nvPr/>
        </p:nvSpPr>
        <p:spPr>
          <a:xfrm>
            <a:off x="8616950" y="3429000"/>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图书馆学</a:t>
            </a:r>
          </a:p>
        </p:txBody>
      </p:sp>
      <p:sp>
        <p:nvSpPr>
          <p:cNvPr id="86054" name="文本框 86053"/>
          <p:cNvSpPr txBox="1"/>
          <p:nvPr/>
        </p:nvSpPr>
        <p:spPr>
          <a:xfrm>
            <a:off x="8616950" y="3425825"/>
            <a:ext cx="1407160" cy="460375"/>
          </a:xfrm>
          <a:prstGeom prst="rect">
            <a:avLst/>
          </a:prstGeom>
          <a:noFill/>
          <a:ln w="9525">
            <a:noFill/>
          </a:ln>
        </p:spPr>
        <p:txBody>
          <a:bodyPr wrap="none" anchor="t">
            <a:spAutoFit/>
          </a:bodyPr>
          <a:lstStyle/>
          <a:p>
            <a:pPr lvl="0"/>
            <a:r>
              <a:rPr lang="zh-CN" altLang="en-US" sz="2400" b="1" dirty="0">
                <a:latin typeface="Times New Roman" panose="02020603050405020304" charset="0"/>
                <a:ea typeface="黑体" panose="02010609060101010101" charset="-122"/>
              </a:rPr>
              <a:t>图书馆学</a:t>
            </a:r>
          </a:p>
        </p:txBody>
      </p:sp>
      <p:pic>
        <p:nvPicPr>
          <p:cNvPr id="1026" name="Picture 2" descr="D:\百度云同步盘\单位文件\2017年工作\2017.03.07数字图书馆深度游培训启动会相关\宣传素材\2017深度游logo-738×286.png"/>
          <p:cNvPicPr>
            <a:picLocks noChangeAspect="1" noChangeArrowheads="1"/>
          </p:cNvPicPr>
          <p:nvPr userDrawn="1"/>
        </p:nvPicPr>
        <p:blipFill>
          <a:blip r:embed="rId3">
            <a:clrChange>
              <a:clrFrom>
                <a:srgbClr val="FFFFFF"/>
              </a:clrFrom>
              <a:clrTo>
                <a:srgbClr val="FFFFFF">
                  <a:alpha val="0"/>
                </a:srgbClr>
              </a:clrTo>
            </a:clrChange>
          </a:blip>
          <a:srcRect/>
          <a:stretch>
            <a:fillRect/>
          </a:stretch>
        </p:blipFill>
        <p:spPr bwMode="auto">
          <a:xfrm>
            <a:off x="130810" y="376555"/>
            <a:ext cx="2230120" cy="864870"/>
          </a:xfrm>
          <a:prstGeom prst="rect">
            <a:avLst/>
          </a:prstGeom>
          <a:noFill/>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100000" fill="hold" grpId="0" nodeType="withEffect">
                                  <p:stCondLst>
                                    <p:cond delay="0"/>
                                  </p:stCondLst>
                                  <p:childTnLst>
                                    <p:set>
                                      <p:cBhvr>
                                        <p:cTn id="6" dur="1" fill="hold">
                                          <p:stCondLst>
                                            <p:cond delay="0"/>
                                          </p:stCondLst>
                                        </p:cTn>
                                        <p:tgtEl>
                                          <p:spTgt spid="86025"/>
                                        </p:tgtEl>
                                        <p:attrNameLst>
                                          <p:attrName>style.visibility</p:attrName>
                                        </p:attrNameLst>
                                      </p:cBhvr>
                                      <p:to>
                                        <p:strVal val="visible"/>
                                      </p:to>
                                    </p:set>
                                    <p:anim calcmode="lin" valueType="num">
                                      <p:cBhvr additive="base">
                                        <p:cTn id="7" dur="1000" fill="hold"/>
                                        <p:tgtEl>
                                          <p:spTgt spid="86025"/>
                                        </p:tgtEl>
                                        <p:attrNameLst>
                                          <p:attrName>ppt_x</p:attrName>
                                        </p:attrNameLst>
                                      </p:cBhvr>
                                      <p:tavLst>
                                        <p:tav tm="0">
                                          <p:val>
                                            <p:strVal val="1+#ppt_w/2"/>
                                          </p:val>
                                        </p:tav>
                                        <p:tav tm="100000">
                                          <p:val>
                                            <p:strVal val="#ppt_x"/>
                                          </p:val>
                                        </p:tav>
                                      </p:tavLst>
                                    </p:anim>
                                    <p:anim calcmode="lin" valueType="num">
                                      <p:cBhvr additive="base">
                                        <p:cTn id="8" dur="1000" fill="hold"/>
                                        <p:tgtEl>
                                          <p:spTgt spid="86025"/>
                                        </p:tgtEl>
                                        <p:attrNameLst>
                                          <p:attrName>ppt_y</p:attrName>
                                        </p:attrNameLst>
                                      </p:cBhvr>
                                      <p:tavLst>
                                        <p:tav tm="0">
                                          <p:val>
                                            <p:strVal val="#ppt_y"/>
                                          </p:val>
                                        </p:tav>
                                        <p:tav tm="100000">
                                          <p:val>
                                            <p:strVal val="#ppt_y"/>
                                          </p:val>
                                        </p:tav>
                                      </p:tavLst>
                                    </p:anim>
                                  </p:childTnLst>
                                </p:cTn>
                              </p:par>
                              <p:par>
                                <p:cTn id="9" presetID="2" presetClass="entr" presetSubtype="2" repeatCount="100000" fill="hold" nodeType="withEffect">
                                  <p:stCondLst>
                                    <p:cond delay="0"/>
                                  </p:stCondLst>
                                  <p:childTnLst>
                                    <p:set>
                                      <p:cBhvr>
                                        <p:cTn id="10" dur="1" fill="hold">
                                          <p:stCondLst>
                                            <p:cond delay="0"/>
                                          </p:stCondLst>
                                        </p:cTn>
                                        <p:tgtEl>
                                          <p:spTgt spid="86026"/>
                                        </p:tgtEl>
                                        <p:attrNameLst>
                                          <p:attrName>style.visibility</p:attrName>
                                        </p:attrNameLst>
                                      </p:cBhvr>
                                      <p:to>
                                        <p:strVal val="visible"/>
                                      </p:to>
                                    </p:set>
                                    <p:anim calcmode="lin" valueType="num">
                                      <p:cBhvr additive="base">
                                        <p:cTn id="11" dur="1000" fill="hold"/>
                                        <p:tgtEl>
                                          <p:spTgt spid="86026"/>
                                        </p:tgtEl>
                                        <p:attrNameLst>
                                          <p:attrName>ppt_x</p:attrName>
                                        </p:attrNameLst>
                                      </p:cBhvr>
                                      <p:tavLst>
                                        <p:tav tm="0">
                                          <p:val>
                                            <p:strVal val="1+#ppt_w/2"/>
                                          </p:val>
                                        </p:tav>
                                        <p:tav tm="100000">
                                          <p:val>
                                            <p:strVal val="#ppt_x"/>
                                          </p:val>
                                        </p:tav>
                                      </p:tavLst>
                                    </p:anim>
                                    <p:anim calcmode="lin" valueType="num">
                                      <p:cBhvr additive="base">
                                        <p:cTn id="12" dur="1000" fill="hold"/>
                                        <p:tgtEl>
                                          <p:spTgt spid="86026"/>
                                        </p:tgtEl>
                                        <p:attrNameLst>
                                          <p:attrName>ppt_y</p:attrName>
                                        </p:attrNameLst>
                                      </p:cBhvr>
                                      <p:tavLst>
                                        <p:tav tm="0">
                                          <p:val>
                                            <p:strVal val="#ppt_y"/>
                                          </p:val>
                                        </p:tav>
                                        <p:tav tm="100000">
                                          <p:val>
                                            <p:strVal val="#ppt_y"/>
                                          </p:val>
                                        </p:tav>
                                      </p:tavLst>
                                    </p:anim>
                                  </p:childTnLst>
                                </p:cTn>
                              </p:par>
                              <p:par>
                                <p:cTn id="13" presetID="2" presetClass="entr" presetSubtype="2" repeatCount="100000" fill="hold" nodeType="withEffect">
                                  <p:stCondLst>
                                    <p:cond delay="0"/>
                                  </p:stCondLst>
                                  <p:childTnLst>
                                    <p:set>
                                      <p:cBhvr>
                                        <p:cTn id="14" dur="1" fill="hold">
                                          <p:stCondLst>
                                            <p:cond delay="0"/>
                                          </p:stCondLst>
                                        </p:cTn>
                                        <p:tgtEl>
                                          <p:spTgt spid="86027"/>
                                        </p:tgtEl>
                                        <p:attrNameLst>
                                          <p:attrName>style.visibility</p:attrName>
                                        </p:attrNameLst>
                                      </p:cBhvr>
                                      <p:to>
                                        <p:strVal val="visible"/>
                                      </p:to>
                                    </p:set>
                                    <p:anim calcmode="lin" valueType="num">
                                      <p:cBhvr additive="base">
                                        <p:cTn id="15" dur="1000" fill="hold"/>
                                        <p:tgtEl>
                                          <p:spTgt spid="86027"/>
                                        </p:tgtEl>
                                        <p:attrNameLst>
                                          <p:attrName>ppt_x</p:attrName>
                                        </p:attrNameLst>
                                      </p:cBhvr>
                                      <p:tavLst>
                                        <p:tav tm="0">
                                          <p:val>
                                            <p:strVal val="1+#ppt_w/2"/>
                                          </p:val>
                                        </p:tav>
                                        <p:tav tm="100000">
                                          <p:val>
                                            <p:strVal val="#ppt_x"/>
                                          </p:val>
                                        </p:tav>
                                      </p:tavLst>
                                    </p:anim>
                                    <p:anim calcmode="lin" valueType="num">
                                      <p:cBhvr additive="base">
                                        <p:cTn id="16" dur="1000" fill="hold"/>
                                        <p:tgtEl>
                                          <p:spTgt spid="86027"/>
                                        </p:tgtEl>
                                        <p:attrNameLst>
                                          <p:attrName>ppt_y</p:attrName>
                                        </p:attrNameLst>
                                      </p:cBhvr>
                                      <p:tavLst>
                                        <p:tav tm="0">
                                          <p:val>
                                            <p:strVal val="#ppt_y"/>
                                          </p:val>
                                        </p:tav>
                                        <p:tav tm="100000">
                                          <p:val>
                                            <p:strVal val="#ppt_y"/>
                                          </p:val>
                                        </p:tav>
                                      </p:tavLst>
                                    </p:anim>
                                  </p:childTnLst>
                                </p:cTn>
                              </p:par>
                              <p:par>
                                <p:cTn id="17" presetID="2" presetClass="entr" presetSubtype="2" repeatCount="100000" fill="hold" nodeType="withEffect">
                                  <p:stCondLst>
                                    <p:cond delay="0"/>
                                  </p:stCondLst>
                                  <p:childTnLst>
                                    <p:set>
                                      <p:cBhvr>
                                        <p:cTn id="18" dur="1" fill="hold">
                                          <p:stCondLst>
                                            <p:cond delay="0"/>
                                          </p:stCondLst>
                                        </p:cTn>
                                        <p:tgtEl>
                                          <p:spTgt spid="86028"/>
                                        </p:tgtEl>
                                        <p:attrNameLst>
                                          <p:attrName>style.visibility</p:attrName>
                                        </p:attrNameLst>
                                      </p:cBhvr>
                                      <p:to>
                                        <p:strVal val="visible"/>
                                      </p:to>
                                    </p:set>
                                    <p:anim calcmode="lin" valueType="num">
                                      <p:cBhvr additive="base">
                                        <p:cTn id="19" dur="1000" fill="hold"/>
                                        <p:tgtEl>
                                          <p:spTgt spid="86028"/>
                                        </p:tgtEl>
                                        <p:attrNameLst>
                                          <p:attrName>ppt_x</p:attrName>
                                        </p:attrNameLst>
                                      </p:cBhvr>
                                      <p:tavLst>
                                        <p:tav tm="0">
                                          <p:val>
                                            <p:strVal val="1+#ppt_w/2"/>
                                          </p:val>
                                        </p:tav>
                                        <p:tav tm="100000">
                                          <p:val>
                                            <p:strVal val="#ppt_x"/>
                                          </p:val>
                                        </p:tav>
                                      </p:tavLst>
                                    </p:anim>
                                    <p:anim calcmode="lin" valueType="num">
                                      <p:cBhvr additive="base">
                                        <p:cTn id="20" dur="1000" fill="hold"/>
                                        <p:tgtEl>
                                          <p:spTgt spid="86028"/>
                                        </p:tgtEl>
                                        <p:attrNameLst>
                                          <p:attrName>ppt_y</p:attrName>
                                        </p:attrNameLst>
                                      </p:cBhvr>
                                      <p:tavLst>
                                        <p:tav tm="0">
                                          <p:val>
                                            <p:strVal val="#ppt_y"/>
                                          </p:val>
                                        </p:tav>
                                        <p:tav tm="100000">
                                          <p:val>
                                            <p:strVal val="#ppt_y"/>
                                          </p:val>
                                        </p:tav>
                                      </p:tavLst>
                                    </p:anim>
                                  </p:childTnLst>
                                </p:cTn>
                              </p:par>
                              <p:par>
                                <p:cTn id="21" presetID="2" presetClass="entr" presetSubtype="2" repeatCount="100000" fill="hold" nodeType="withEffect">
                                  <p:stCondLst>
                                    <p:cond delay="0"/>
                                  </p:stCondLst>
                                  <p:childTnLst>
                                    <p:set>
                                      <p:cBhvr>
                                        <p:cTn id="22" dur="1" fill="hold">
                                          <p:stCondLst>
                                            <p:cond delay="0"/>
                                          </p:stCondLst>
                                        </p:cTn>
                                        <p:tgtEl>
                                          <p:spTgt spid="86029"/>
                                        </p:tgtEl>
                                        <p:attrNameLst>
                                          <p:attrName>style.visibility</p:attrName>
                                        </p:attrNameLst>
                                      </p:cBhvr>
                                      <p:to>
                                        <p:strVal val="visible"/>
                                      </p:to>
                                    </p:set>
                                    <p:anim calcmode="lin" valueType="num">
                                      <p:cBhvr additive="base">
                                        <p:cTn id="23" dur="1000" fill="hold"/>
                                        <p:tgtEl>
                                          <p:spTgt spid="86029"/>
                                        </p:tgtEl>
                                        <p:attrNameLst>
                                          <p:attrName>ppt_x</p:attrName>
                                        </p:attrNameLst>
                                      </p:cBhvr>
                                      <p:tavLst>
                                        <p:tav tm="0">
                                          <p:val>
                                            <p:strVal val="1+#ppt_w/2"/>
                                          </p:val>
                                        </p:tav>
                                        <p:tav tm="100000">
                                          <p:val>
                                            <p:strVal val="#ppt_x"/>
                                          </p:val>
                                        </p:tav>
                                      </p:tavLst>
                                    </p:anim>
                                    <p:anim calcmode="lin" valueType="num">
                                      <p:cBhvr additive="base">
                                        <p:cTn id="24" dur="1000" fill="hold"/>
                                        <p:tgtEl>
                                          <p:spTgt spid="86029"/>
                                        </p:tgtEl>
                                        <p:attrNameLst>
                                          <p:attrName>ppt_y</p:attrName>
                                        </p:attrNameLst>
                                      </p:cBhvr>
                                      <p:tavLst>
                                        <p:tav tm="0">
                                          <p:val>
                                            <p:strVal val="#ppt_y"/>
                                          </p:val>
                                        </p:tav>
                                        <p:tav tm="100000">
                                          <p:val>
                                            <p:strVal val="#ppt_y"/>
                                          </p:val>
                                        </p:tav>
                                      </p:tavLst>
                                    </p:anim>
                                  </p:childTnLst>
                                </p:cTn>
                              </p:par>
                              <p:par>
                                <p:cTn id="25" presetID="2" presetClass="entr" presetSubtype="2" repeatCount="100000" fill="hold" nodeType="withEffect">
                                  <p:stCondLst>
                                    <p:cond delay="0"/>
                                  </p:stCondLst>
                                  <p:childTnLst>
                                    <p:set>
                                      <p:cBhvr>
                                        <p:cTn id="26" dur="1" fill="hold">
                                          <p:stCondLst>
                                            <p:cond delay="0"/>
                                          </p:stCondLst>
                                        </p:cTn>
                                        <p:tgtEl>
                                          <p:spTgt spid="86030"/>
                                        </p:tgtEl>
                                        <p:attrNameLst>
                                          <p:attrName>style.visibility</p:attrName>
                                        </p:attrNameLst>
                                      </p:cBhvr>
                                      <p:to>
                                        <p:strVal val="visible"/>
                                      </p:to>
                                    </p:set>
                                    <p:anim calcmode="lin" valueType="num">
                                      <p:cBhvr additive="base">
                                        <p:cTn id="27" dur="1000" fill="hold"/>
                                        <p:tgtEl>
                                          <p:spTgt spid="86030"/>
                                        </p:tgtEl>
                                        <p:attrNameLst>
                                          <p:attrName>ppt_x</p:attrName>
                                        </p:attrNameLst>
                                      </p:cBhvr>
                                      <p:tavLst>
                                        <p:tav tm="0">
                                          <p:val>
                                            <p:strVal val="1+#ppt_w/2"/>
                                          </p:val>
                                        </p:tav>
                                        <p:tav tm="100000">
                                          <p:val>
                                            <p:strVal val="#ppt_x"/>
                                          </p:val>
                                        </p:tav>
                                      </p:tavLst>
                                    </p:anim>
                                    <p:anim calcmode="lin" valueType="num">
                                      <p:cBhvr additive="base">
                                        <p:cTn id="28" dur="1000" fill="hold"/>
                                        <p:tgtEl>
                                          <p:spTgt spid="86030"/>
                                        </p:tgtEl>
                                        <p:attrNameLst>
                                          <p:attrName>ppt_y</p:attrName>
                                        </p:attrNameLst>
                                      </p:cBhvr>
                                      <p:tavLst>
                                        <p:tav tm="0">
                                          <p:val>
                                            <p:strVal val="#ppt_y"/>
                                          </p:val>
                                        </p:tav>
                                        <p:tav tm="100000">
                                          <p:val>
                                            <p:strVal val="#ppt_y"/>
                                          </p:val>
                                        </p:tav>
                                      </p:tavLst>
                                    </p:anim>
                                  </p:childTnLst>
                                </p:cTn>
                              </p:par>
                              <p:par>
                                <p:cTn id="29" presetID="2" presetClass="entr" presetSubtype="2" repeatCount="100000" fill="hold" nodeType="withEffect">
                                  <p:stCondLst>
                                    <p:cond delay="0"/>
                                  </p:stCondLst>
                                  <p:childTnLst>
                                    <p:set>
                                      <p:cBhvr>
                                        <p:cTn id="30" dur="1" fill="hold">
                                          <p:stCondLst>
                                            <p:cond delay="0"/>
                                          </p:stCondLst>
                                        </p:cTn>
                                        <p:tgtEl>
                                          <p:spTgt spid="86031"/>
                                        </p:tgtEl>
                                        <p:attrNameLst>
                                          <p:attrName>style.visibility</p:attrName>
                                        </p:attrNameLst>
                                      </p:cBhvr>
                                      <p:to>
                                        <p:strVal val="visible"/>
                                      </p:to>
                                    </p:set>
                                    <p:anim calcmode="lin" valueType="num">
                                      <p:cBhvr additive="base">
                                        <p:cTn id="31" dur="1000" fill="hold"/>
                                        <p:tgtEl>
                                          <p:spTgt spid="86031"/>
                                        </p:tgtEl>
                                        <p:attrNameLst>
                                          <p:attrName>ppt_x</p:attrName>
                                        </p:attrNameLst>
                                      </p:cBhvr>
                                      <p:tavLst>
                                        <p:tav tm="0">
                                          <p:val>
                                            <p:strVal val="1+#ppt_w/2"/>
                                          </p:val>
                                        </p:tav>
                                        <p:tav tm="100000">
                                          <p:val>
                                            <p:strVal val="#ppt_x"/>
                                          </p:val>
                                        </p:tav>
                                      </p:tavLst>
                                    </p:anim>
                                    <p:anim calcmode="lin" valueType="num">
                                      <p:cBhvr additive="base">
                                        <p:cTn id="32" dur="1000" fill="hold"/>
                                        <p:tgtEl>
                                          <p:spTgt spid="86031"/>
                                        </p:tgtEl>
                                        <p:attrNameLst>
                                          <p:attrName>ppt_y</p:attrName>
                                        </p:attrNameLst>
                                      </p:cBhvr>
                                      <p:tavLst>
                                        <p:tav tm="0">
                                          <p:val>
                                            <p:strVal val="#ppt_y"/>
                                          </p:val>
                                        </p:tav>
                                        <p:tav tm="100000">
                                          <p:val>
                                            <p:strVal val="#ppt_y"/>
                                          </p:val>
                                        </p:tav>
                                      </p:tavLst>
                                    </p:anim>
                                  </p:childTnLst>
                                </p:cTn>
                              </p:par>
                              <p:par>
                                <p:cTn id="33" presetID="2" presetClass="entr" presetSubtype="2" repeatCount="100000" fill="hold" nodeType="withEffect">
                                  <p:stCondLst>
                                    <p:cond delay="0"/>
                                  </p:stCondLst>
                                  <p:childTnLst>
                                    <p:set>
                                      <p:cBhvr>
                                        <p:cTn id="34" dur="1" fill="hold">
                                          <p:stCondLst>
                                            <p:cond delay="0"/>
                                          </p:stCondLst>
                                        </p:cTn>
                                        <p:tgtEl>
                                          <p:spTgt spid="86032"/>
                                        </p:tgtEl>
                                        <p:attrNameLst>
                                          <p:attrName>style.visibility</p:attrName>
                                        </p:attrNameLst>
                                      </p:cBhvr>
                                      <p:to>
                                        <p:strVal val="visible"/>
                                      </p:to>
                                    </p:set>
                                    <p:anim calcmode="lin" valueType="num">
                                      <p:cBhvr additive="base">
                                        <p:cTn id="35" dur="1000" fill="hold"/>
                                        <p:tgtEl>
                                          <p:spTgt spid="86032"/>
                                        </p:tgtEl>
                                        <p:attrNameLst>
                                          <p:attrName>ppt_x</p:attrName>
                                        </p:attrNameLst>
                                      </p:cBhvr>
                                      <p:tavLst>
                                        <p:tav tm="0">
                                          <p:val>
                                            <p:strVal val="1+#ppt_w/2"/>
                                          </p:val>
                                        </p:tav>
                                        <p:tav tm="100000">
                                          <p:val>
                                            <p:strVal val="#ppt_x"/>
                                          </p:val>
                                        </p:tav>
                                      </p:tavLst>
                                    </p:anim>
                                    <p:anim calcmode="lin" valueType="num">
                                      <p:cBhvr additive="base">
                                        <p:cTn id="36" dur="1000" fill="hold"/>
                                        <p:tgtEl>
                                          <p:spTgt spid="86032"/>
                                        </p:tgtEl>
                                        <p:attrNameLst>
                                          <p:attrName>ppt_y</p:attrName>
                                        </p:attrNameLst>
                                      </p:cBhvr>
                                      <p:tavLst>
                                        <p:tav tm="0">
                                          <p:val>
                                            <p:strVal val="#ppt_y"/>
                                          </p:val>
                                        </p:tav>
                                        <p:tav tm="100000">
                                          <p:val>
                                            <p:strVal val="#ppt_y"/>
                                          </p:val>
                                        </p:tav>
                                      </p:tavLst>
                                    </p:anim>
                                  </p:childTnLst>
                                </p:cTn>
                              </p:par>
                              <p:par>
                                <p:cTn id="37" presetID="2" presetClass="entr" presetSubtype="2" repeatCount="100000" fill="hold" nodeType="withEffect">
                                  <p:stCondLst>
                                    <p:cond delay="0"/>
                                  </p:stCondLst>
                                  <p:childTnLst>
                                    <p:set>
                                      <p:cBhvr>
                                        <p:cTn id="38" dur="1" fill="hold">
                                          <p:stCondLst>
                                            <p:cond delay="0"/>
                                          </p:stCondLst>
                                        </p:cTn>
                                        <p:tgtEl>
                                          <p:spTgt spid="86033"/>
                                        </p:tgtEl>
                                        <p:attrNameLst>
                                          <p:attrName>style.visibility</p:attrName>
                                        </p:attrNameLst>
                                      </p:cBhvr>
                                      <p:to>
                                        <p:strVal val="visible"/>
                                      </p:to>
                                    </p:set>
                                    <p:anim calcmode="lin" valueType="num">
                                      <p:cBhvr additive="base">
                                        <p:cTn id="39" dur="1000" fill="hold"/>
                                        <p:tgtEl>
                                          <p:spTgt spid="86033"/>
                                        </p:tgtEl>
                                        <p:attrNameLst>
                                          <p:attrName>ppt_x</p:attrName>
                                        </p:attrNameLst>
                                      </p:cBhvr>
                                      <p:tavLst>
                                        <p:tav tm="0">
                                          <p:val>
                                            <p:strVal val="1+#ppt_w/2"/>
                                          </p:val>
                                        </p:tav>
                                        <p:tav tm="100000">
                                          <p:val>
                                            <p:strVal val="#ppt_x"/>
                                          </p:val>
                                        </p:tav>
                                      </p:tavLst>
                                    </p:anim>
                                    <p:anim calcmode="lin" valueType="num">
                                      <p:cBhvr additive="base">
                                        <p:cTn id="40" dur="1000" fill="hold"/>
                                        <p:tgtEl>
                                          <p:spTgt spid="86033"/>
                                        </p:tgtEl>
                                        <p:attrNameLst>
                                          <p:attrName>ppt_y</p:attrName>
                                        </p:attrNameLst>
                                      </p:cBhvr>
                                      <p:tavLst>
                                        <p:tav tm="0">
                                          <p:val>
                                            <p:strVal val="#ppt_y"/>
                                          </p:val>
                                        </p:tav>
                                        <p:tav tm="100000">
                                          <p:val>
                                            <p:strVal val="#ppt_y"/>
                                          </p:val>
                                        </p:tav>
                                      </p:tavLst>
                                    </p:anim>
                                  </p:childTnLst>
                                </p:cTn>
                              </p:par>
                              <p:par>
                                <p:cTn id="41" presetID="2" presetClass="entr" presetSubtype="2" repeatCount="100000" fill="hold" nodeType="withEffect">
                                  <p:stCondLst>
                                    <p:cond delay="0"/>
                                  </p:stCondLst>
                                  <p:childTnLst>
                                    <p:set>
                                      <p:cBhvr>
                                        <p:cTn id="42" dur="1" fill="hold">
                                          <p:stCondLst>
                                            <p:cond delay="0"/>
                                          </p:stCondLst>
                                        </p:cTn>
                                        <p:tgtEl>
                                          <p:spTgt spid="86034"/>
                                        </p:tgtEl>
                                        <p:attrNameLst>
                                          <p:attrName>style.visibility</p:attrName>
                                        </p:attrNameLst>
                                      </p:cBhvr>
                                      <p:to>
                                        <p:strVal val="visible"/>
                                      </p:to>
                                    </p:set>
                                    <p:anim calcmode="lin" valueType="num">
                                      <p:cBhvr additive="base">
                                        <p:cTn id="43" dur="1000" fill="hold"/>
                                        <p:tgtEl>
                                          <p:spTgt spid="86034"/>
                                        </p:tgtEl>
                                        <p:attrNameLst>
                                          <p:attrName>ppt_x</p:attrName>
                                        </p:attrNameLst>
                                      </p:cBhvr>
                                      <p:tavLst>
                                        <p:tav tm="0">
                                          <p:val>
                                            <p:strVal val="1+#ppt_w/2"/>
                                          </p:val>
                                        </p:tav>
                                        <p:tav tm="100000">
                                          <p:val>
                                            <p:strVal val="#ppt_x"/>
                                          </p:val>
                                        </p:tav>
                                      </p:tavLst>
                                    </p:anim>
                                    <p:anim calcmode="lin" valueType="num">
                                      <p:cBhvr additive="base">
                                        <p:cTn id="44" dur="1000" fill="hold"/>
                                        <p:tgtEl>
                                          <p:spTgt spid="86034"/>
                                        </p:tgtEl>
                                        <p:attrNameLst>
                                          <p:attrName>ppt_y</p:attrName>
                                        </p:attrNameLst>
                                      </p:cBhvr>
                                      <p:tavLst>
                                        <p:tav tm="0">
                                          <p:val>
                                            <p:strVal val="#ppt_y"/>
                                          </p:val>
                                        </p:tav>
                                        <p:tav tm="100000">
                                          <p:val>
                                            <p:strVal val="#ppt_y"/>
                                          </p:val>
                                        </p:tav>
                                      </p:tavLst>
                                    </p:anim>
                                  </p:childTnLst>
                                </p:cTn>
                              </p:par>
                              <p:par>
                                <p:cTn id="45" presetID="2" presetClass="entr" presetSubtype="2" repeatCount="100000" fill="hold" nodeType="withEffect">
                                  <p:stCondLst>
                                    <p:cond delay="0"/>
                                  </p:stCondLst>
                                  <p:childTnLst>
                                    <p:set>
                                      <p:cBhvr>
                                        <p:cTn id="46" dur="1" fill="hold">
                                          <p:stCondLst>
                                            <p:cond delay="0"/>
                                          </p:stCondLst>
                                        </p:cTn>
                                        <p:tgtEl>
                                          <p:spTgt spid="86035"/>
                                        </p:tgtEl>
                                        <p:attrNameLst>
                                          <p:attrName>style.visibility</p:attrName>
                                        </p:attrNameLst>
                                      </p:cBhvr>
                                      <p:to>
                                        <p:strVal val="visible"/>
                                      </p:to>
                                    </p:set>
                                    <p:anim calcmode="lin" valueType="num">
                                      <p:cBhvr additive="base">
                                        <p:cTn id="47" dur="1000" fill="hold"/>
                                        <p:tgtEl>
                                          <p:spTgt spid="86035"/>
                                        </p:tgtEl>
                                        <p:attrNameLst>
                                          <p:attrName>ppt_x</p:attrName>
                                        </p:attrNameLst>
                                      </p:cBhvr>
                                      <p:tavLst>
                                        <p:tav tm="0">
                                          <p:val>
                                            <p:strVal val="1+#ppt_w/2"/>
                                          </p:val>
                                        </p:tav>
                                        <p:tav tm="100000">
                                          <p:val>
                                            <p:strVal val="#ppt_x"/>
                                          </p:val>
                                        </p:tav>
                                      </p:tavLst>
                                    </p:anim>
                                    <p:anim calcmode="lin" valueType="num">
                                      <p:cBhvr additive="base">
                                        <p:cTn id="48" dur="1000" fill="hold"/>
                                        <p:tgtEl>
                                          <p:spTgt spid="86035"/>
                                        </p:tgtEl>
                                        <p:attrNameLst>
                                          <p:attrName>ppt_y</p:attrName>
                                        </p:attrNameLst>
                                      </p:cBhvr>
                                      <p:tavLst>
                                        <p:tav tm="0">
                                          <p:val>
                                            <p:strVal val="#ppt_y"/>
                                          </p:val>
                                        </p:tav>
                                        <p:tav tm="100000">
                                          <p:val>
                                            <p:strVal val="#ppt_y"/>
                                          </p:val>
                                        </p:tav>
                                      </p:tavLst>
                                    </p:anim>
                                  </p:childTnLst>
                                </p:cTn>
                              </p:par>
                              <p:par>
                                <p:cTn id="49" presetID="2" presetClass="entr" presetSubtype="2" repeatCount="100000" fill="hold" nodeType="withEffect">
                                  <p:stCondLst>
                                    <p:cond delay="0"/>
                                  </p:stCondLst>
                                  <p:childTnLst>
                                    <p:set>
                                      <p:cBhvr>
                                        <p:cTn id="50" dur="1" fill="hold">
                                          <p:stCondLst>
                                            <p:cond delay="0"/>
                                          </p:stCondLst>
                                        </p:cTn>
                                        <p:tgtEl>
                                          <p:spTgt spid="86036"/>
                                        </p:tgtEl>
                                        <p:attrNameLst>
                                          <p:attrName>style.visibility</p:attrName>
                                        </p:attrNameLst>
                                      </p:cBhvr>
                                      <p:to>
                                        <p:strVal val="visible"/>
                                      </p:to>
                                    </p:set>
                                    <p:anim calcmode="lin" valueType="num">
                                      <p:cBhvr additive="base">
                                        <p:cTn id="51" dur="1000" fill="hold"/>
                                        <p:tgtEl>
                                          <p:spTgt spid="86036"/>
                                        </p:tgtEl>
                                        <p:attrNameLst>
                                          <p:attrName>ppt_x</p:attrName>
                                        </p:attrNameLst>
                                      </p:cBhvr>
                                      <p:tavLst>
                                        <p:tav tm="0">
                                          <p:val>
                                            <p:strVal val="1+#ppt_w/2"/>
                                          </p:val>
                                        </p:tav>
                                        <p:tav tm="100000">
                                          <p:val>
                                            <p:strVal val="#ppt_x"/>
                                          </p:val>
                                        </p:tav>
                                      </p:tavLst>
                                    </p:anim>
                                    <p:anim calcmode="lin" valueType="num">
                                      <p:cBhvr additive="base">
                                        <p:cTn id="52" dur="1000" fill="hold"/>
                                        <p:tgtEl>
                                          <p:spTgt spid="86036"/>
                                        </p:tgtEl>
                                        <p:attrNameLst>
                                          <p:attrName>ppt_y</p:attrName>
                                        </p:attrNameLst>
                                      </p:cBhvr>
                                      <p:tavLst>
                                        <p:tav tm="0">
                                          <p:val>
                                            <p:strVal val="#ppt_y"/>
                                          </p:val>
                                        </p:tav>
                                        <p:tav tm="100000">
                                          <p:val>
                                            <p:strVal val="#ppt_y"/>
                                          </p:val>
                                        </p:tav>
                                      </p:tavLst>
                                    </p:anim>
                                  </p:childTnLst>
                                </p:cTn>
                              </p:par>
                              <p:par>
                                <p:cTn id="53" presetID="2" presetClass="entr" presetSubtype="2" repeatCount="100000" fill="hold" grpId="0" nodeType="withEffect">
                                  <p:stCondLst>
                                    <p:cond delay="0"/>
                                  </p:stCondLst>
                                  <p:childTnLst>
                                    <p:set>
                                      <p:cBhvr>
                                        <p:cTn id="54" dur="1" fill="hold">
                                          <p:stCondLst>
                                            <p:cond delay="0"/>
                                          </p:stCondLst>
                                        </p:cTn>
                                        <p:tgtEl>
                                          <p:spTgt spid="86037"/>
                                        </p:tgtEl>
                                        <p:attrNameLst>
                                          <p:attrName>style.visibility</p:attrName>
                                        </p:attrNameLst>
                                      </p:cBhvr>
                                      <p:to>
                                        <p:strVal val="visible"/>
                                      </p:to>
                                    </p:set>
                                    <p:anim calcmode="lin" valueType="num">
                                      <p:cBhvr additive="base">
                                        <p:cTn id="55" dur="1000" fill="hold"/>
                                        <p:tgtEl>
                                          <p:spTgt spid="86037"/>
                                        </p:tgtEl>
                                        <p:attrNameLst>
                                          <p:attrName>ppt_x</p:attrName>
                                        </p:attrNameLst>
                                      </p:cBhvr>
                                      <p:tavLst>
                                        <p:tav tm="0">
                                          <p:val>
                                            <p:strVal val="1+#ppt_w/2"/>
                                          </p:val>
                                        </p:tav>
                                        <p:tav tm="100000">
                                          <p:val>
                                            <p:strVal val="#ppt_x"/>
                                          </p:val>
                                        </p:tav>
                                      </p:tavLst>
                                    </p:anim>
                                    <p:anim calcmode="lin" valueType="num">
                                      <p:cBhvr additive="base">
                                        <p:cTn id="56" dur="1000" fill="hold"/>
                                        <p:tgtEl>
                                          <p:spTgt spid="86037"/>
                                        </p:tgtEl>
                                        <p:attrNameLst>
                                          <p:attrName>ppt_y</p:attrName>
                                        </p:attrNameLst>
                                      </p:cBhvr>
                                      <p:tavLst>
                                        <p:tav tm="0">
                                          <p:val>
                                            <p:strVal val="#ppt_y"/>
                                          </p:val>
                                        </p:tav>
                                        <p:tav tm="100000">
                                          <p:val>
                                            <p:strVal val="#ppt_y"/>
                                          </p:val>
                                        </p:tav>
                                      </p:tavLst>
                                    </p:anim>
                                  </p:childTnLst>
                                </p:cTn>
                              </p:par>
                              <p:par>
                                <p:cTn id="57" presetID="2" presetClass="entr" presetSubtype="2" repeatCount="100000" fill="hold" nodeType="withEffect">
                                  <p:stCondLst>
                                    <p:cond delay="0"/>
                                  </p:stCondLst>
                                  <p:childTnLst>
                                    <p:set>
                                      <p:cBhvr>
                                        <p:cTn id="58" dur="1" fill="hold">
                                          <p:stCondLst>
                                            <p:cond delay="0"/>
                                          </p:stCondLst>
                                        </p:cTn>
                                        <p:tgtEl>
                                          <p:spTgt spid="86038"/>
                                        </p:tgtEl>
                                        <p:attrNameLst>
                                          <p:attrName>style.visibility</p:attrName>
                                        </p:attrNameLst>
                                      </p:cBhvr>
                                      <p:to>
                                        <p:strVal val="visible"/>
                                      </p:to>
                                    </p:set>
                                    <p:anim calcmode="lin" valueType="num">
                                      <p:cBhvr additive="base">
                                        <p:cTn id="59" dur="1000" fill="hold"/>
                                        <p:tgtEl>
                                          <p:spTgt spid="86038"/>
                                        </p:tgtEl>
                                        <p:attrNameLst>
                                          <p:attrName>ppt_x</p:attrName>
                                        </p:attrNameLst>
                                      </p:cBhvr>
                                      <p:tavLst>
                                        <p:tav tm="0">
                                          <p:val>
                                            <p:strVal val="1+#ppt_w/2"/>
                                          </p:val>
                                        </p:tav>
                                        <p:tav tm="100000">
                                          <p:val>
                                            <p:strVal val="#ppt_x"/>
                                          </p:val>
                                        </p:tav>
                                      </p:tavLst>
                                    </p:anim>
                                    <p:anim calcmode="lin" valueType="num">
                                      <p:cBhvr additive="base">
                                        <p:cTn id="60" dur="1000" fill="hold"/>
                                        <p:tgtEl>
                                          <p:spTgt spid="86038"/>
                                        </p:tgtEl>
                                        <p:attrNameLst>
                                          <p:attrName>ppt_y</p:attrName>
                                        </p:attrNameLst>
                                      </p:cBhvr>
                                      <p:tavLst>
                                        <p:tav tm="0">
                                          <p:val>
                                            <p:strVal val="#ppt_y"/>
                                          </p:val>
                                        </p:tav>
                                        <p:tav tm="100000">
                                          <p:val>
                                            <p:strVal val="#ppt_y"/>
                                          </p:val>
                                        </p:tav>
                                      </p:tavLst>
                                    </p:anim>
                                  </p:childTnLst>
                                </p:cTn>
                              </p:par>
                              <p:par>
                                <p:cTn id="61" presetID="2" presetClass="entr" presetSubtype="2" repeatCount="100000" fill="hold" nodeType="withEffect">
                                  <p:stCondLst>
                                    <p:cond delay="0"/>
                                  </p:stCondLst>
                                  <p:childTnLst>
                                    <p:set>
                                      <p:cBhvr>
                                        <p:cTn id="62" dur="1" fill="hold">
                                          <p:stCondLst>
                                            <p:cond delay="0"/>
                                          </p:stCondLst>
                                        </p:cTn>
                                        <p:tgtEl>
                                          <p:spTgt spid="86039"/>
                                        </p:tgtEl>
                                        <p:attrNameLst>
                                          <p:attrName>style.visibility</p:attrName>
                                        </p:attrNameLst>
                                      </p:cBhvr>
                                      <p:to>
                                        <p:strVal val="visible"/>
                                      </p:to>
                                    </p:set>
                                    <p:anim calcmode="lin" valueType="num">
                                      <p:cBhvr additive="base">
                                        <p:cTn id="63" dur="1000" fill="hold"/>
                                        <p:tgtEl>
                                          <p:spTgt spid="86039"/>
                                        </p:tgtEl>
                                        <p:attrNameLst>
                                          <p:attrName>ppt_x</p:attrName>
                                        </p:attrNameLst>
                                      </p:cBhvr>
                                      <p:tavLst>
                                        <p:tav tm="0">
                                          <p:val>
                                            <p:strVal val="1+#ppt_w/2"/>
                                          </p:val>
                                        </p:tav>
                                        <p:tav tm="100000">
                                          <p:val>
                                            <p:strVal val="#ppt_x"/>
                                          </p:val>
                                        </p:tav>
                                      </p:tavLst>
                                    </p:anim>
                                    <p:anim calcmode="lin" valueType="num">
                                      <p:cBhvr additive="base">
                                        <p:cTn id="64" dur="1000" fill="hold"/>
                                        <p:tgtEl>
                                          <p:spTgt spid="86039"/>
                                        </p:tgtEl>
                                        <p:attrNameLst>
                                          <p:attrName>ppt_y</p:attrName>
                                        </p:attrNameLst>
                                      </p:cBhvr>
                                      <p:tavLst>
                                        <p:tav tm="0">
                                          <p:val>
                                            <p:strVal val="#ppt_y"/>
                                          </p:val>
                                        </p:tav>
                                        <p:tav tm="100000">
                                          <p:val>
                                            <p:strVal val="#ppt_y"/>
                                          </p:val>
                                        </p:tav>
                                      </p:tavLst>
                                    </p:anim>
                                  </p:childTnLst>
                                </p:cTn>
                              </p:par>
                              <p:par>
                                <p:cTn id="65" presetID="2" presetClass="entr" presetSubtype="2" repeatCount="100000" fill="hold" nodeType="withEffect">
                                  <p:stCondLst>
                                    <p:cond delay="0"/>
                                  </p:stCondLst>
                                  <p:childTnLst>
                                    <p:set>
                                      <p:cBhvr>
                                        <p:cTn id="66" dur="1" fill="hold">
                                          <p:stCondLst>
                                            <p:cond delay="0"/>
                                          </p:stCondLst>
                                        </p:cTn>
                                        <p:tgtEl>
                                          <p:spTgt spid="86040"/>
                                        </p:tgtEl>
                                        <p:attrNameLst>
                                          <p:attrName>style.visibility</p:attrName>
                                        </p:attrNameLst>
                                      </p:cBhvr>
                                      <p:to>
                                        <p:strVal val="visible"/>
                                      </p:to>
                                    </p:set>
                                    <p:anim calcmode="lin" valueType="num">
                                      <p:cBhvr additive="base">
                                        <p:cTn id="67" dur="1000" fill="hold"/>
                                        <p:tgtEl>
                                          <p:spTgt spid="86040"/>
                                        </p:tgtEl>
                                        <p:attrNameLst>
                                          <p:attrName>ppt_x</p:attrName>
                                        </p:attrNameLst>
                                      </p:cBhvr>
                                      <p:tavLst>
                                        <p:tav tm="0">
                                          <p:val>
                                            <p:strVal val="1+#ppt_w/2"/>
                                          </p:val>
                                        </p:tav>
                                        <p:tav tm="100000">
                                          <p:val>
                                            <p:strVal val="#ppt_x"/>
                                          </p:val>
                                        </p:tav>
                                      </p:tavLst>
                                    </p:anim>
                                    <p:anim calcmode="lin" valueType="num">
                                      <p:cBhvr additive="base">
                                        <p:cTn id="68" dur="1000" fill="hold"/>
                                        <p:tgtEl>
                                          <p:spTgt spid="86040"/>
                                        </p:tgtEl>
                                        <p:attrNameLst>
                                          <p:attrName>ppt_y</p:attrName>
                                        </p:attrNameLst>
                                      </p:cBhvr>
                                      <p:tavLst>
                                        <p:tav tm="0">
                                          <p:val>
                                            <p:strVal val="#ppt_y"/>
                                          </p:val>
                                        </p:tav>
                                        <p:tav tm="100000">
                                          <p:val>
                                            <p:strVal val="#ppt_y"/>
                                          </p:val>
                                        </p:tav>
                                      </p:tavLst>
                                    </p:anim>
                                  </p:childTnLst>
                                </p:cTn>
                              </p:par>
                              <p:par>
                                <p:cTn id="69" presetID="2" presetClass="entr" presetSubtype="2" repeatCount="100000" fill="hold" nodeType="withEffect">
                                  <p:stCondLst>
                                    <p:cond delay="0"/>
                                  </p:stCondLst>
                                  <p:childTnLst>
                                    <p:set>
                                      <p:cBhvr>
                                        <p:cTn id="70" dur="1" fill="hold">
                                          <p:stCondLst>
                                            <p:cond delay="0"/>
                                          </p:stCondLst>
                                        </p:cTn>
                                        <p:tgtEl>
                                          <p:spTgt spid="86041"/>
                                        </p:tgtEl>
                                        <p:attrNameLst>
                                          <p:attrName>style.visibility</p:attrName>
                                        </p:attrNameLst>
                                      </p:cBhvr>
                                      <p:to>
                                        <p:strVal val="visible"/>
                                      </p:to>
                                    </p:set>
                                    <p:anim calcmode="lin" valueType="num">
                                      <p:cBhvr additive="base">
                                        <p:cTn id="71" dur="1000" fill="hold"/>
                                        <p:tgtEl>
                                          <p:spTgt spid="86041"/>
                                        </p:tgtEl>
                                        <p:attrNameLst>
                                          <p:attrName>ppt_x</p:attrName>
                                        </p:attrNameLst>
                                      </p:cBhvr>
                                      <p:tavLst>
                                        <p:tav tm="0">
                                          <p:val>
                                            <p:strVal val="1+#ppt_w/2"/>
                                          </p:val>
                                        </p:tav>
                                        <p:tav tm="100000">
                                          <p:val>
                                            <p:strVal val="#ppt_x"/>
                                          </p:val>
                                        </p:tav>
                                      </p:tavLst>
                                    </p:anim>
                                    <p:anim calcmode="lin" valueType="num">
                                      <p:cBhvr additive="base">
                                        <p:cTn id="72" dur="1000" fill="hold"/>
                                        <p:tgtEl>
                                          <p:spTgt spid="86041"/>
                                        </p:tgtEl>
                                        <p:attrNameLst>
                                          <p:attrName>ppt_y</p:attrName>
                                        </p:attrNameLst>
                                      </p:cBhvr>
                                      <p:tavLst>
                                        <p:tav tm="0">
                                          <p:val>
                                            <p:strVal val="#ppt_y"/>
                                          </p:val>
                                        </p:tav>
                                        <p:tav tm="100000">
                                          <p:val>
                                            <p:strVal val="#ppt_y"/>
                                          </p:val>
                                        </p:tav>
                                      </p:tavLst>
                                    </p:anim>
                                  </p:childTnLst>
                                </p:cTn>
                              </p:par>
                              <p:par>
                                <p:cTn id="73" presetID="2" presetClass="entr" presetSubtype="2" repeatCount="100000" fill="hold" nodeType="withEffect">
                                  <p:stCondLst>
                                    <p:cond delay="0"/>
                                  </p:stCondLst>
                                  <p:childTnLst>
                                    <p:set>
                                      <p:cBhvr>
                                        <p:cTn id="74" dur="1" fill="hold">
                                          <p:stCondLst>
                                            <p:cond delay="0"/>
                                          </p:stCondLst>
                                        </p:cTn>
                                        <p:tgtEl>
                                          <p:spTgt spid="86042"/>
                                        </p:tgtEl>
                                        <p:attrNameLst>
                                          <p:attrName>style.visibility</p:attrName>
                                        </p:attrNameLst>
                                      </p:cBhvr>
                                      <p:to>
                                        <p:strVal val="visible"/>
                                      </p:to>
                                    </p:set>
                                    <p:anim calcmode="lin" valueType="num">
                                      <p:cBhvr additive="base">
                                        <p:cTn id="75" dur="1000" fill="hold"/>
                                        <p:tgtEl>
                                          <p:spTgt spid="86042"/>
                                        </p:tgtEl>
                                        <p:attrNameLst>
                                          <p:attrName>ppt_x</p:attrName>
                                        </p:attrNameLst>
                                      </p:cBhvr>
                                      <p:tavLst>
                                        <p:tav tm="0">
                                          <p:val>
                                            <p:strVal val="1+#ppt_w/2"/>
                                          </p:val>
                                        </p:tav>
                                        <p:tav tm="100000">
                                          <p:val>
                                            <p:strVal val="#ppt_x"/>
                                          </p:val>
                                        </p:tav>
                                      </p:tavLst>
                                    </p:anim>
                                    <p:anim calcmode="lin" valueType="num">
                                      <p:cBhvr additive="base">
                                        <p:cTn id="76" dur="1000" fill="hold"/>
                                        <p:tgtEl>
                                          <p:spTgt spid="86042"/>
                                        </p:tgtEl>
                                        <p:attrNameLst>
                                          <p:attrName>ppt_y</p:attrName>
                                        </p:attrNameLst>
                                      </p:cBhvr>
                                      <p:tavLst>
                                        <p:tav tm="0">
                                          <p:val>
                                            <p:strVal val="#ppt_y"/>
                                          </p:val>
                                        </p:tav>
                                        <p:tav tm="100000">
                                          <p:val>
                                            <p:strVal val="#ppt_y"/>
                                          </p:val>
                                        </p:tav>
                                      </p:tavLst>
                                    </p:anim>
                                  </p:childTnLst>
                                </p:cTn>
                              </p:par>
                              <p:par>
                                <p:cTn id="77" presetID="2" presetClass="entr" presetSubtype="2" repeatCount="100000" fill="hold" nodeType="withEffect">
                                  <p:stCondLst>
                                    <p:cond delay="0"/>
                                  </p:stCondLst>
                                  <p:childTnLst>
                                    <p:set>
                                      <p:cBhvr>
                                        <p:cTn id="78" dur="1" fill="hold">
                                          <p:stCondLst>
                                            <p:cond delay="0"/>
                                          </p:stCondLst>
                                        </p:cTn>
                                        <p:tgtEl>
                                          <p:spTgt spid="86043"/>
                                        </p:tgtEl>
                                        <p:attrNameLst>
                                          <p:attrName>style.visibility</p:attrName>
                                        </p:attrNameLst>
                                      </p:cBhvr>
                                      <p:to>
                                        <p:strVal val="visible"/>
                                      </p:to>
                                    </p:set>
                                    <p:anim calcmode="lin" valueType="num">
                                      <p:cBhvr additive="base">
                                        <p:cTn id="79" dur="1000" fill="hold"/>
                                        <p:tgtEl>
                                          <p:spTgt spid="86043"/>
                                        </p:tgtEl>
                                        <p:attrNameLst>
                                          <p:attrName>ppt_x</p:attrName>
                                        </p:attrNameLst>
                                      </p:cBhvr>
                                      <p:tavLst>
                                        <p:tav tm="0">
                                          <p:val>
                                            <p:strVal val="1+#ppt_w/2"/>
                                          </p:val>
                                        </p:tav>
                                        <p:tav tm="100000">
                                          <p:val>
                                            <p:strVal val="#ppt_x"/>
                                          </p:val>
                                        </p:tav>
                                      </p:tavLst>
                                    </p:anim>
                                    <p:anim calcmode="lin" valueType="num">
                                      <p:cBhvr additive="base">
                                        <p:cTn id="80" dur="1000" fill="hold"/>
                                        <p:tgtEl>
                                          <p:spTgt spid="86043"/>
                                        </p:tgtEl>
                                        <p:attrNameLst>
                                          <p:attrName>ppt_y</p:attrName>
                                        </p:attrNameLst>
                                      </p:cBhvr>
                                      <p:tavLst>
                                        <p:tav tm="0">
                                          <p:val>
                                            <p:strVal val="#ppt_y"/>
                                          </p:val>
                                        </p:tav>
                                        <p:tav tm="100000">
                                          <p:val>
                                            <p:strVal val="#ppt_y"/>
                                          </p:val>
                                        </p:tav>
                                      </p:tavLst>
                                    </p:anim>
                                  </p:childTnLst>
                                </p:cTn>
                              </p:par>
                              <p:par>
                                <p:cTn id="81" presetID="2" presetClass="entr" presetSubtype="2" repeatCount="100000" fill="hold" nodeType="withEffect">
                                  <p:stCondLst>
                                    <p:cond delay="0"/>
                                  </p:stCondLst>
                                  <p:childTnLst>
                                    <p:set>
                                      <p:cBhvr>
                                        <p:cTn id="82" dur="1" fill="hold">
                                          <p:stCondLst>
                                            <p:cond delay="0"/>
                                          </p:stCondLst>
                                        </p:cTn>
                                        <p:tgtEl>
                                          <p:spTgt spid="86044"/>
                                        </p:tgtEl>
                                        <p:attrNameLst>
                                          <p:attrName>style.visibility</p:attrName>
                                        </p:attrNameLst>
                                      </p:cBhvr>
                                      <p:to>
                                        <p:strVal val="visible"/>
                                      </p:to>
                                    </p:set>
                                    <p:anim calcmode="lin" valueType="num">
                                      <p:cBhvr additive="base">
                                        <p:cTn id="83" dur="1000" fill="hold"/>
                                        <p:tgtEl>
                                          <p:spTgt spid="86044"/>
                                        </p:tgtEl>
                                        <p:attrNameLst>
                                          <p:attrName>ppt_x</p:attrName>
                                        </p:attrNameLst>
                                      </p:cBhvr>
                                      <p:tavLst>
                                        <p:tav tm="0">
                                          <p:val>
                                            <p:strVal val="1+#ppt_w/2"/>
                                          </p:val>
                                        </p:tav>
                                        <p:tav tm="100000">
                                          <p:val>
                                            <p:strVal val="#ppt_x"/>
                                          </p:val>
                                        </p:tav>
                                      </p:tavLst>
                                    </p:anim>
                                    <p:anim calcmode="lin" valueType="num">
                                      <p:cBhvr additive="base">
                                        <p:cTn id="84" dur="1000" fill="hold"/>
                                        <p:tgtEl>
                                          <p:spTgt spid="86044"/>
                                        </p:tgtEl>
                                        <p:attrNameLst>
                                          <p:attrName>ppt_y</p:attrName>
                                        </p:attrNameLst>
                                      </p:cBhvr>
                                      <p:tavLst>
                                        <p:tav tm="0">
                                          <p:val>
                                            <p:strVal val="#ppt_y"/>
                                          </p:val>
                                        </p:tav>
                                        <p:tav tm="100000">
                                          <p:val>
                                            <p:strVal val="#ppt_y"/>
                                          </p:val>
                                        </p:tav>
                                      </p:tavLst>
                                    </p:anim>
                                  </p:childTnLst>
                                </p:cTn>
                              </p:par>
                              <p:par>
                                <p:cTn id="85" presetID="2" presetClass="entr" presetSubtype="2" repeatCount="100000" fill="hold" nodeType="withEffect">
                                  <p:stCondLst>
                                    <p:cond delay="0"/>
                                  </p:stCondLst>
                                  <p:childTnLst>
                                    <p:set>
                                      <p:cBhvr>
                                        <p:cTn id="86" dur="1" fill="hold">
                                          <p:stCondLst>
                                            <p:cond delay="0"/>
                                          </p:stCondLst>
                                        </p:cTn>
                                        <p:tgtEl>
                                          <p:spTgt spid="86045"/>
                                        </p:tgtEl>
                                        <p:attrNameLst>
                                          <p:attrName>style.visibility</p:attrName>
                                        </p:attrNameLst>
                                      </p:cBhvr>
                                      <p:to>
                                        <p:strVal val="visible"/>
                                      </p:to>
                                    </p:set>
                                    <p:anim calcmode="lin" valueType="num">
                                      <p:cBhvr additive="base">
                                        <p:cTn id="87" dur="1000" fill="hold"/>
                                        <p:tgtEl>
                                          <p:spTgt spid="86045"/>
                                        </p:tgtEl>
                                        <p:attrNameLst>
                                          <p:attrName>ppt_x</p:attrName>
                                        </p:attrNameLst>
                                      </p:cBhvr>
                                      <p:tavLst>
                                        <p:tav tm="0">
                                          <p:val>
                                            <p:strVal val="1+#ppt_w/2"/>
                                          </p:val>
                                        </p:tav>
                                        <p:tav tm="100000">
                                          <p:val>
                                            <p:strVal val="#ppt_x"/>
                                          </p:val>
                                        </p:tav>
                                      </p:tavLst>
                                    </p:anim>
                                    <p:anim calcmode="lin" valueType="num">
                                      <p:cBhvr additive="base">
                                        <p:cTn id="88" dur="1000" fill="hold"/>
                                        <p:tgtEl>
                                          <p:spTgt spid="86045"/>
                                        </p:tgtEl>
                                        <p:attrNameLst>
                                          <p:attrName>ppt_y</p:attrName>
                                        </p:attrNameLst>
                                      </p:cBhvr>
                                      <p:tavLst>
                                        <p:tav tm="0">
                                          <p:val>
                                            <p:strVal val="#ppt_y"/>
                                          </p:val>
                                        </p:tav>
                                        <p:tav tm="100000">
                                          <p:val>
                                            <p:strVal val="#ppt_y"/>
                                          </p:val>
                                        </p:tav>
                                      </p:tavLst>
                                    </p:anim>
                                  </p:childTnLst>
                                </p:cTn>
                              </p:par>
                              <p:par>
                                <p:cTn id="89" presetID="2" presetClass="entr" presetSubtype="2" repeatCount="100000" fill="hold" nodeType="withEffect">
                                  <p:stCondLst>
                                    <p:cond delay="0"/>
                                  </p:stCondLst>
                                  <p:childTnLst>
                                    <p:set>
                                      <p:cBhvr>
                                        <p:cTn id="90" dur="1" fill="hold">
                                          <p:stCondLst>
                                            <p:cond delay="0"/>
                                          </p:stCondLst>
                                        </p:cTn>
                                        <p:tgtEl>
                                          <p:spTgt spid="86046"/>
                                        </p:tgtEl>
                                        <p:attrNameLst>
                                          <p:attrName>style.visibility</p:attrName>
                                        </p:attrNameLst>
                                      </p:cBhvr>
                                      <p:to>
                                        <p:strVal val="visible"/>
                                      </p:to>
                                    </p:set>
                                    <p:anim calcmode="lin" valueType="num">
                                      <p:cBhvr additive="base">
                                        <p:cTn id="91" dur="1000" fill="hold"/>
                                        <p:tgtEl>
                                          <p:spTgt spid="86046"/>
                                        </p:tgtEl>
                                        <p:attrNameLst>
                                          <p:attrName>ppt_x</p:attrName>
                                        </p:attrNameLst>
                                      </p:cBhvr>
                                      <p:tavLst>
                                        <p:tav tm="0">
                                          <p:val>
                                            <p:strVal val="1+#ppt_w/2"/>
                                          </p:val>
                                        </p:tav>
                                        <p:tav tm="100000">
                                          <p:val>
                                            <p:strVal val="#ppt_x"/>
                                          </p:val>
                                        </p:tav>
                                      </p:tavLst>
                                    </p:anim>
                                    <p:anim calcmode="lin" valueType="num">
                                      <p:cBhvr additive="base">
                                        <p:cTn id="92" dur="1000" fill="hold"/>
                                        <p:tgtEl>
                                          <p:spTgt spid="86046"/>
                                        </p:tgtEl>
                                        <p:attrNameLst>
                                          <p:attrName>ppt_y</p:attrName>
                                        </p:attrNameLst>
                                      </p:cBhvr>
                                      <p:tavLst>
                                        <p:tav tm="0">
                                          <p:val>
                                            <p:strVal val="#ppt_y"/>
                                          </p:val>
                                        </p:tav>
                                        <p:tav tm="100000">
                                          <p:val>
                                            <p:strVal val="#ppt_y"/>
                                          </p:val>
                                        </p:tav>
                                      </p:tavLst>
                                    </p:anim>
                                  </p:childTnLst>
                                </p:cTn>
                              </p:par>
                              <p:par>
                                <p:cTn id="93" presetID="2" presetClass="entr" presetSubtype="2" repeatCount="100000" fill="hold" nodeType="withEffect">
                                  <p:stCondLst>
                                    <p:cond delay="0"/>
                                  </p:stCondLst>
                                  <p:childTnLst>
                                    <p:set>
                                      <p:cBhvr>
                                        <p:cTn id="94" dur="1" fill="hold">
                                          <p:stCondLst>
                                            <p:cond delay="0"/>
                                          </p:stCondLst>
                                        </p:cTn>
                                        <p:tgtEl>
                                          <p:spTgt spid="86047"/>
                                        </p:tgtEl>
                                        <p:attrNameLst>
                                          <p:attrName>style.visibility</p:attrName>
                                        </p:attrNameLst>
                                      </p:cBhvr>
                                      <p:to>
                                        <p:strVal val="visible"/>
                                      </p:to>
                                    </p:set>
                                    <p:anim calcmode="lin" valueType="num">
                                      <p:cBhvr additive="base">
                                        <p:cTn id="95" dur="1000" fill="hold"/>
                                        <p:tgtEl>
                                          <p:spTgt spid="86047"/>
                                        </p:tgtEl>
                                        <p:attrNameLst>
                                          <p:attrName>ppt_x</p:attrName>
                                        </p:attrNameLst>
                                      </p:cBhvr>
                                      <p:tavLst>
                                        <p:tav tm="0">
                                          <p:val>
                                            <p:strVal val="1+#ppt_w/2"/>
                                          </p:val>
                                        </p:tav>
                                        <p:tav tm="100000">
                                          <p:val>
                                            <p:strVal val="#ppt_x"/>
                                          </p:val>
                                        </p:tav>
                                      </p:tavLst>
                                    </p:anim>
                                    <p:anim calcmode="lin" valueType="num">
                                      <p:cBhvr additive="base">
                                        <p:cTn id="96" dur="1000" fill="hold"/>
                                        <p:tgtEl>
                                          <p:spTgt spid="86047"/>
                                        </p:tgtEl>
                                        <p:attrNameLst>
                                          <p:attrName>ppt_y</p:attrName>
                                        </p:attrNameLst>
                                      </p:cBhvr>
                                      <p:tavLst>
                                        <p:tav tm="0">
                                          <p:val>
                                            <p:strVal val="#ppt_y"/>
                                          </p:val>
                                        </p:tav>
                                        <p:tav tm="100000">
                                          <p:val>
                                            <p:strVal val="#ppt_y"/>
                                          </p:val>
                                        </p:tav>
                                      </p:tavLst>
                                    </p:anim>
                                  </p:childTnLst>
                                </p:cTn>
                              </p:par>
                              <p:par>
                                <p:cTn id="97" presetID="2" presetClass="entr" presetSubtype="2" repeatCount="100000" fill="hold" nodeType="withEffect">
                                  <p:stCondLst>
                                    <p:cond delay="0"/>
                                  </p:stCondLst>
                                  <p:childTnLst>
                                    <p:set>
                                      <p:cBhvr>
                                        <p:cTn id="98" dur="1" fill="hold">
                                          <p:stCondLst>
                                            <p:cond delay="0"/>
                                          </p:stCondLst>
                                        </p:cTn>
                                        <p:tgtEl>
                                          <p:spTgt spid="86048"/>
                                        </p:tgtEl>
                                        <p:attrNameLst>
                                          <p:attrName>style.visibility</p:attrName>
                                        </p:attrNameLst>
                                      </p:cBhvr>
                                      <p:to>
                                        <p:strVal val="visible"/>
                                      </p:to>
                                    </p:set>
                                    <p:anim calcmode="lin" valueType="num">
                                      <p:cBhvr additive="base">
                                        <p:cTn id="99" dur="1000" fill="hold"/>
                                        <p:tgtEl>
                                          <p:spTgt spid="86048"/>
                                        </p:tgtEl>
                                        <p:attrNameLst>
                                          <p:attrName>ppt_x</p:attrName>
                                        </p:attrNameLst>
                                      </p:cBhvr>
                                      <p:tavLst>
                                        <p:tav tm="0">
                                          <p:val>
                                            <p:strVal val="1+#ppt_w/2"/>
                                          </p:val>
                                        </p:tav>
                                        <p:tav tm="100000">
                                          <p:val>
                                            <p:strVal val="#ppt_x"/>
                                          </p:val>
                                        </p:tav>
                                      </p:tavLst>
                                    </p:anim>
                                    <p:anim calcmode="lin" valueType="num">
                                      <p:cBhvr additive="base">
                                        <p:cTn id="100" dur="1000" fill="hold"/>
                                        <p:tgtEl>
                                          <p:spTgt spid="86048"/>
                                        </p:tgtEl>
                                        <p:attrNameLst>
                                          <p:attrName>ppt_y</p:attrName>
                                        </p:attrNameLst>
                                      </p:cBhvr>
                                      <p:tavLst>
                                        <p:tav tm="0">
                                          <p:val>
                                            <p:strVal val="#ppt_y"/>
                                          </p:val>
                                        </p:tav>
                                        <p:tav tm="100000">
                                          <p:val>
                                            <p:strVal val="#ppt_y"/>
                                          </p:val>
                                        </p:tav>
                                      </p:tavLst>
                                    </p:anim>
                                  </p:childTnLst>
                                </p:cTn>
                              </p:par>
                              <p:par>
                                <p:cTn id="101" presetID="2" presetClass="exit" presetSubtype="8" repeatCount="100000" fill="hold" grpId="1" nodeType="withEffect">
                                  <p:stCondLst>
                                    <p:cond delay="0"/>
                                  </p:stCondLst>
                                  <p:childTnLst>
                                    <p:anim calcmode="lin" valueType="num">
                                      <p:cBhvr additive="base">
                                        <p:cTn id="102" dur="1000"/>
                                        <p:tgtEl>
                                          <p:spTgt spid="86037"/>
                                        </p:tgtEl>
                                        <p:attrNameLst>
                                          <p:attrName>ppt_x</p:attrName>
                                        </p:attrNameLst>
                                      </p:cBhvr>
                                      <p:tavLst>
                                        <p:tav tm="0">
                                          <p:val>
                                            <p:strVal val="ppt_x"/>
                                          </p:val>
                                        </p:tav>
                                        <p:tav tm="100000">
                                          <p:val>
                                            <p:strVal val="0-ppt_w/2"/>
                                          </p:val>
                                        </p:tav>
                                      </p:tavLst>
                                    </p:anim>
                                    <p:anim calcmode="lin" valueType="num">
                                      <p:cBhvr additive="base">
                                        <p:cTn id="103" dur="1000"/>
                                        <p:tgtEl>
                                          <p:spTgt spid="86037"/>
                                        </p:tgtEl>
                                        <p:attrNameLst>
                                          <p:attrName>ppt_y</p:attrName>
                                        </p:attrNameLst>
                                      </p:cBhvr>
                                      <p:tavLst>
                                        <p:tav tm="0">
                                          <p:val>
                                            <p:strVal val="ppt_y"/>
                                          </p:val>
                                        </p:tav>
                                        <p:tav tm="100000">
                                          <p:val>
                                            <p:strVal val="ppt_y"/>
                                          </p:val>
                                        </p:tav>
                                      </p:tavLst>
                                    </p:anim>
                                    <p:set>
                                      <p:cBhvr>
                                        <p:cTn id="104" dur="1" fill="hold">
                                          <p:stCondLst>
                                            <p:cond delay="999"/>
                                          </p:stCondLst>
                                        </p:cTn>
                                        <p:tgtEl>
                                          <p:spTgt spid="86037"/>
                                        </p:tgtEl>
                                        <p:attrNameLst>
                                          <p:attrName>style.visibility</p:attrName>
                                        </p:attrNameLst>
                                      </p:cBhvr>
                                      <p:to>
                                        <p:strVal val="hidden"/>
                                      </p:to>
                                    </p:set>
                                  </p:childTnLst>
                                </p:cTn>
                              </p:par>
                              <p:par>
                                <p:cTn id="105" presetID="2" presetClass="exit" presetSubtype="8" repeatCount="100000" fill="hold" grpId="0" nodeType="withEffect">
                                  <p:stCondLst>
                                    <p:cond delay="0"/>
                                  </p:stCondLst>
                                  <p:childTnLst>
                                    <p:anim calcmode="lin" valueType="num">
                                      <p:cBhvr additive="base">
                                        <p:cTn id="106" dur="1000"/>
                                        <p:tgtEl>
                                          <p:spTgt spid="86038"/>
                                        </p:tgtEl>
                                        <p:attrNameLst>
                                          <p:attrName>ppt_x</p:attrName>
                                        </p:attrNameLst>
                                      </p:cBhvr>
                                      <p:tavLst>
                                        <p:tav tm="0">
                                          <p:val>
                                            <p:strVal val="ppt_x"/>
                                          </p:val>
                                        </p:tav>
                                        <p:tav tm="100000">
                                          <p:val>
                                            <p:strVal val="0-ppt_w/2"/>
                                          </p:val>
                                        </p:tav>
                                      </p:tavLst>
                                    </p:anim>
                                    <p:anim calcmode="lin" valueType="num">
                                      <p:cBhvr additive="base">
                                        <p:cTn id="107" dur="1000"/>
                                        <p:tgtEl>
                                          <p:spTgt spid="86038"/>
                                        </p:tgtEl>
                                        <p:attrNameLst>
                                          <p:attrName>ppt_y</p:attrName>
                                        </p:attrNameLst>
                                      </p:cBhvr>
                                      <p:tavLst>
                                        <p:tav tm="0">
                                          <p:val>
                                            <p:strVal val="ppt_y"/>
                                          </p:val>
                                        </p:tav>
                                        <p:tav tm="100000">
                                          <p:val>
                                            <p:strVal val="ppt_y"/>
                                          </p:val>
                                        </p:tav>
                                      </p:tavLst>
                                    </p:anim>
                                    <p:set>
                                      <p:cBhvr>
                                        <p:cTn id="108" dur="1" fill="hold">
                                          <p:stCondLst>
                                            <p:cond delay="999"/>
                                          </p:stCondLst>
                                        </p:cTn>
                                        <p:tgtEl>
                                          <p:spTgt spid="86038"/>
                                        </p:tgtEl>
                                        <p:attrNameLst>
                                          <p:attrName>style.visibility</p:attrName>
                                        </p:attrNameLst>
                                      </p:cBhvr>
                                      <p:to>
                                        <p:strVal val="hidden"/>
                                      </p:to>
                                    </p:set>
                                  </p:childTnLst>
                                </p:cTn>
                              </p:par>
                              <p:par>
                                <p:cTn id="109" presetID="2" presetClass="exit" presetSubtype="8" repeatCount="100000" fill="hold" grpId="0" nodeType="withEffect">
                                  <p:stCondLst>
                                    <p:cond delay="0"/>
                                  </p:stCondLst>
                                  <p:childTnLst>
                                    <p:anim calcmode="lin" valueType="num">
                                      <p:cBhvr additive="base">
                                        <p:cTn id="110" dur="1000"/>
                                        <p:tgtEl>
                                          <p:spTgt spid="86039"/>
                                        </p:tgtEl>
                                        <p:attrNameLst>
                                          <p:attrName>ppt_x</p:attrName>
                                        </p:attrNameLst>
                                      </p:cBhvr>
                                      <p:tavLst>
                                        <p:tav tm="0">
                                          <p:val>
                                            <p:strVal val="ppt_x"/>
                                          </p:val>
                                        </p:tav>
                                        <p:tav tm="100000">
                                          <p:val>
                                            <p:strVal val="0-ppt_w/2"/>
                                          </p:val>
                                        </p:tav>
                                      </p:tavLst>
                                    </p:anim>
                                    <p:anim calcmode="lin" valueType="num">
                                      <p:cBhvr additive="base">
                                        <p:cTn id="111" dur="1000"/>
                                        <p:tgtEl>
                                          <p:spTgt spid="86039"/>
                                        </p:tgtEl>
                                        <p:attrNameLst>
                                          <p:attrName>ppt_y</p:attrName>
                                        </p:attrNameLst>
                                      </p:cBhvr>
                                      <p:tavLst>
                                        <p:tav tm="0">
                                          <p:val>
                                            <p:strVal val="ppt_y"/>
                                          </p:val>
                                        </p:tav>
                                        <p:tav tm="100000">
                                          <p:val>
                                            <p:strVal val="ppt_y"/>
                                          </p:val>
                                        </p:tav>
                                      </p:tavLst>
                                    </p:anim>
                                    <p:set>
                                      <p:cBhvr>
                                        <p:cTn id="112" dur="1" fill="hold">
                                          <p:stCondLst>
                                            <p:cond delay="999"/>
                                          </p:stCondLst>
                                        </p:cTn>
                                        <p:tgtEl>
                                          <p:spTgt spid="86039"/>
                                        </p:tgtEl>
                                        <p:attrNameLst>
                                          <p:attrName>style.visibility</p:attrName>
                                        </p:attrNameLst>
                                      </p:cBhvr>
                                      <p:to>
                                        <p:strVal val="hidden"/>
                                      </p:to>
                                    </p:set>
                                  </p:childTnLst>
                                </p:cTn>
                              </p:par>
                              <p:par>
                                <p:cTn id="113" presetID="2" presetClass="exit" presetSubtype="8" repeatCount="100000" fill="hold" grpId="0" nodeType="withEffect">
                                  <p:stCondLst>
                                    <p:cond delay="0"/>
                                  </p:stCondLst>
                                  <p:childTnLst>
                                    <p:anim calcmode="lin" valueType="num">
                                      <p:cBhvr additive="base">
                                        <p:cTn id="114" dur="1000"/>
                                        <p:tgtEl>
                                          <p:spTgt spid="86040"/>
                                        </p:tgtEl>
                                        <p:attrNameLst>
                                          <p:attrName>ppt_x</p:attrName>
                                        </p:attrNameLst>
                                      </p:cBhvr>
                                      <p:tavLst>
                                        <p:tav tm="0">
                                          <p:val>
                                            <p:strVal val="ppt_x"/>
                                          </p:val>
                                        </p:tav>
                                        <p:tav tm="100000">
                                          <p:val>
                                            <p:strVal val="0-ppt_w/2"/>
                                          </p:val>
                                        </p:tav>
                                      </p:tavLst>
                                    </p:anim>
                                    <p:anim calcmode="lin" valueType="num">
                                      <p:cBhvr additive="base">
                                        <p:cTn id="115" dur="1000"/>
                                        <p:tgtEl>
                                          <p:spTgt spid="86040"/>
                                        </p:tgtEl>
                                        <p:attrNameLst>
                                          <p:attrName>ppt_y</p:attrName>
                                        </p:attrNameLst>
                                      </p:cBhvr>
                                      <p:tavLst>
                                        <p:tav tm="0">
                                          <p:val>
                                            <p:strVal val="ppt_y"/>
                                          </p:val>
                                        </p:tav>
                                        <p:tav tm="100000">
                                          <p:val>
                                            <p:strVal val="ppt_y"/>
                                          </p:val>
                                        </p:tav>
                                      </p:tavLst>
                                    </p:anim>
                                    <p:set>
                                      <p:cBhvr>
                                        <p:cTn id="116" dur="1" fill="hold">
                                          <p:stCondLst>
                                            <p:cond delay="999"/>
                                          </p:stCondLst>
                                        </p:cTn>
                                        <p:tgtEl>
                                          <p:spTgt spid="86040"/>
                                        </p:tgtEl>
                                        <p:attrNameLst>
                                          <p:attrName>style.visibility</p:attrName>
                                        </p:attrNameLst>
                                      </p:cBhvr>
                                      <p:to>
                                        <p:strVal val="hidden"/>
                                      </p:to>
                                    </p:set>
                                  </p:childTnLst>
                                </p:cTn>
                              </p:par>
                              <p:par>
                                <p:cTn id="117" presetID="2" presetClass="exit" presetSubtype="8" repeatCount="100000" fill="hold" grpId="0" nodeType="withEffect">
                                  <p:stCondLst>
                                    <p:cond delay="0"/>
                                  </p:stCondLst>
                                  <p:childTnLst>
                                    <p:anim calcmode="lin" valueType="num">
                                      <p:cBhvr additive="base">
                                        <p:cTn id="118" dur="1000"/>
                                        <p:tgtEl>
                                          <p:spTgt spid="86041"/>
                                        </p:tgtEl>
                                        <p:attrNameLst>
                                          <p:attrName>ppt_x</p:attrName>
                                        </p:attrNameLst>
                                      </p:cBhvr>
                                      <p:tavLst>
                                        <p:tav tm="0">
                                          <p:val>
                                            <p:strVal val="ppt_x"/>
                                          </p:val>
                                        </p:tav>
                                        <p:tav tm="100000">
                                          <p:val>
                                            <p:strVal val="0-ppt_w/2"/>
                                          </p:val>
                                        </p:tav>
                                      </p:tavLst>
                                    </p:anim>
                                    <p:anim calcmode="lin" valueType="num">
                                      <p:cBhvr additive="base">
                                        <p:cTn id="119" dur="1000"/>
                                        <p:tgtEl>
                                          <p:spTgt spid="86041"/>
                                        </p:tgtEl>
                                        <p:attrNameLst>
                                          <p:attrName>ppt_y</p:attrName>
                                        </p:attrNameLst>
                                      </p:cBhvr>
                                      <p:tavLst>
                                        <p:tav tm="0">
                                          <p:val>
                                            <p:strVal val="ppt_y"/>
                                          </p:val>
                                        </p:tav>
                                        <p:tav tm="100000">
                                          <p:val>
                                            <p:strVal val="ppt_y"/>
                                          </p:val>
                                        </p:tav>
                                      </p:tavLst>
                                    </p:anim>
                                    <p:set>
                                      <p:cBhvr>
                                        <p:cTn id="120" dur="1" fill="hold">
                                          <p:stCondLst>
                                            <p:cond delay="999"/>
                                          </p:stCondLst>
                                        </p:cTn>
                                        <p:tgtEl>
                                          <p:spTgt spid="86041"/>
                                        </p:tgtEl>
                                        <p:attrNameLst>
                                          <p:attrName>style.visibility</p:attrName>
                                        </p:attrNameLst>
                                      </p:cBhvr>
                                      <p:to>
                                        <p:strVal val="hidden"/>
                                      </p:to>
                                    </p:set>
                                  </p:childTnLst>
                                </p:cTn>
                              </p:par>
                              <p:par>
                                <p:cTn id="121" presetID="2" presetClass="exit" presetSubtype="8" repeatCount="100000" fill="hold" grpId="0" nodeType="withEffect">
                                  <p:stCondLst>
                                    <p:cond delay="0"/>
                                  </p:stCondLst>
                                  <p:childTnLst>
                                    <p:anim calcmode="lin" valueType="num">
                                      <p:cBhvr additive="base">
                                        <p:cTn id="122" dur="1000"/>
                                        <p:tgtEl>
                                          <p:spTgt spid="86042"/>
                                        </p:tgtEl>
                                        <p:attrNameLst>
                                          <p:attrName>ppt_x</p:attrName>
                                        </p:attrNameLst>
                                      </p:cBhvr>
                                      <p:tavLst>
                                        <p:tav tm="0">
                                          <p:val>
                                            <p:strVal val="ppt_x"/>
                                          </p:val>
                                        </p:tav>
                                        <p:tav tm="100000">
                                          <p:val>
                                            <p:strVal val="0-ppt_w/2"/>
                                          </p:val>
                                        </p:tav>
                                      </p:tavLst>
                                    </p:anim>
                                    <p:anim calcmode="lin" valueType="num">
                                      <p:cBhvr additive="base">
                                        <p:cTn id="123" dur="1000"/>
                                        <p:tgtEl>
                                          <p:spTgt spid="86042"/>
                                        </p:tgtEl>
                                        <p:attrNameLst>
                                          <p:attrName>ppt_y</p:attrName>
                                        </p:attrNameLst>
                                      </p:cBhvr>
                                      <p:tavLst>
                                        <p:tav tm="0">
                                          <p:val>
                                            <p:strVal val="ppt_y"/>
                                          </p:val>
                                        </p:tav>
                                        <p:tav tm="100000">
                                          <p:val>
                                            <p:strVal val="ppt_y"/>
                                          </p:val>
                                        </p:tav>
                                      </p:tavLst>
                                    </p:anim>
                                    <p:set>
                                      <p:cBhvr>
                                        <p:cTn id="124" dur="1" fill="hold">
                                          <p:stCondLst>
                                            <p:cond delay="999"/>
                                          </p:stCondLst>
                                        </p:cTn>
                                        <p:tgtEl>
                                          <p:spTgt spid="86042"/>
                                        </p:tgtEl>
                                        <p:attrNameLst>
                                          <p:attrName>style.visibility</p:attrName>
                                        </p:attrNameLst>
                                      </p:cBhvr>
                                      <p:to>
                                        <p:strVal val="hidden"/>
                                      </p:to>
                                    </p:set>
                                  </p:childTnLst>
                                </p:cTn>
                              </p:par>
                              <p:par>
                                <p:cTn id="125" presetID="2" presetClass="exit" presetSubtype="8" repeatCount="100000" fill="hold" grpId="0" nodeType="withEffect">
                                  <p:stCondLst>
                                    <p:cond delay="0"/>
                                  </p:stCondLst>
                                  <p:childTnLst>
                                    <p:anim calcmode="lin" valueType="num">
                                      <p:cBhvr additive="base">
                                        <p:cTn id="126" dur="1000"/>
                                        <p:tgtEl>
                                          <p:spTgt spid="86043"/>
                                        </p:tgtEl>
                                        <p:attrNameLst>
                                          <p:attrName>ppt_x</p:attrName>
                                        </p:attrNameLst>
                                      </p:cBhvr>
                                      <p:tavLst>
                                        <p:tav tm="0">
                                          <p:val>
                                            <p:strVal val="ppt_x"/>
                                          </p:val>
                                        </p:tav>
                                        <p:tav tm="100000">
                                          <p:val>
                                            <p:strVal val="0-ppt_w/2"/>
                                          </p:val>
                                        </p:tav>
                                      </p:tavLst>
                                    </p:anim>
                                    <p:anim calcmode="lin" valueType="num">
                                      <p:cBhvr additive="base">
                                        <p:cTn id="127" dur="1000"/>
                                        <p:tgtEl>
                                          <p:spTgt spid="86043"/>
                                        </p:tgtEl>
                                        <p:attrNameLst>
                                          <p:attrName>ppt_y</p:attrName>
                                        </p:attrNameLst>
                                      </p:cBhvr>
                                      <p:tavLst>
                                        <p:tav tm="0">
                                          <p:val>
                                            <p:strVal val="ppt_y"/>
                                          </p:val>
                                        </p:tav>
                                        <p:tav tm="100000">
                                          <p:val>
                                            <p:strVal val="ppt_y"/>
                                          </p:val>
                                        </p:tav>
                                      </p:tavLst>
                                    </p:anim>
                                    <p:set>
                                      <p:cBhvr>
                                        <p:cTn id="128" dur="1" fill="hold">
                                          <p:stCondLst>
                                            <p:cond delay="999"/>
                                          </p:stCondLst>
                                        </p:cTn>
                                        <p:tgtEl>
                                          <p:spTgt spid="86043"/>
                                        </p:tgtEl>
                                        <p:attrNameLst>
                                          <p:attrName>style.visibility</p:attrName>
                                        </p:attrNameLst>
                                      </p:cBhvr>
                                      <p:to>
                                        <p:strVal val="hidden"/>
                                      </p:to>
                                    </p:set>
                                  </p:childTnLst>
                                </p:cTn>
                              </p:par>
                              <p:par>
                                <p:cTn id="129" presetID="2" presetClass="exit" presetSubtype="8" repeatCount="100000" fill="hold" grpId="0" nodeType="withEffect">
                                  <p:stCondLst>
                                    <p:cond delay="0"/>
                                  </p:stCondLst>
                                  <p:childTnLst>
                                    <p:anim calcmode="lin" valueType="num">
                                      <p:cBhvr additive="base">
                                        <p:cTn id="130" dur="1000"/>
                                        <p:tgtEl>
                                          <p:spTgt spid="86044"/>
                                        </p:tgtEl>
                                        <p:attrNameLst>
                                          <p:attrName>ppt_x</p:attrName>
                                        </p:attrNameLst>
                                      </p:cBhvr>
                                      <p:tavLst>
                                        <p:tav tm="0">
                                          <p:val>
                                            <p:strVal val="ppt_x"/>
                                          </p:val>
                                        </p:tav>
                                        <p:tav tm="100000">
                                          <p:val>
                                            <p:strVal val="0-ppt_w/2"/>
                                          </p:val>
                                        </p:tav>
                                      </p:tavLst>
                                    </p:anim>
                                    <p:anim calcmode="lin" valueType="num">
                                      <p:cBhvr additive="base">
                                        <p:cTn id="131" dur="1000"/>
                                        <p:tgtEl>
                                          <p:spTgt spid="86044"/>
                                        </p:tgtEl>
                                        <p:attrNameLst>
                                          <p:attrName>ppt_y</p:attrName>
                                        </p:attrNameLst>
                                      </p:cBhvr>
                                      <p:tavLst>
                                        <p:tav tm="0">
                                          <p:val>
                                            <p:strVal val="ppt_y"/>
                                          </p:val>
                                        </p:tav>
                                        <p:tav tm="100000">
                                          <p:val>
                                            <p:strVal val="ppt_y"/>
                                          </p:val>
                                        </p:tav>
                                      </p:tavLst>
                                    </p:anim>
                                    <p:set>
                                      <p:cBhvr>
                                        <p:cTn id="132" dur="1" fill="hold">
                                          <p:stCondLst>
                                            <p:cond delay="999"/>
                                          </p:stCondLst>
                                        </p:cTn>
                                        <p:tgtEl>
                                          <p:spTgt spid="86044"/>
                                        </p:tgtEl>
                                        <p:attrNameLst>
                                          <p:attrName>style.visibility</p:attrName>
                                        </p:attrNameLst>
                                      </p:cBhvr>
                                      <p:to>
                                        <p:strVal val="hidden"/>
                                      </p:to>
                                    </p:set>
                                  </p:childTnLst>
                                </p:cTn>
                              </p:par>
                              <p:par>
                                <p:cTn id="133" presetID="2" presetClass="exit" presetSubtype="8" repeatCount="100000" fill="hold" grpId="0" nodeType="withEffect">
                                  <p:stCondLst>
                                    <p:cond delay="0"/>
                                  </p:stCondLst>
                                  <p:childTnLst>
                                    <p:anim calcmode="lin" valueType="num">
                                      <p:cBhvr additive="base">
                                        <p:cTn id="134" dur="1000"/>
                                        <p:tgtEl>
                                          <p:spTgt spid="86045"/>
                                        </p:tgtEl>
                                        <p:attrNameLst>
                                          <p:attrName>ppt_x</p:attrName>
                                        </p:attrNameLst>
                                      </p:cBhvr>
                                      <p:tavLst>
                                        <p:tav tm="0">
                                          <p:val>
                                            <p:strVal val="ppt_x"/>
                                          </p:val>
                                        </p:tav>
                                        <p:tav tm="100000">
                                          <p:val>
                                            <p:strVal val="0-ppt_w/2"/>
                                          </p:val>
                                        </p:tav>
                                      </p:tavLst>
                                    </p:anim>
                                    <p:anim calcmode="lin" valueType="num">
                                      <p:cBhvr additive="base">
                                        <p:cTn id="135" dur="1000"/>
                                        <p:tgtEl>
                                          <p:spTgt spid="86045"/>
                                        </p:tgtEl>
                                        <p:attrNameLst>
                                          <p:attrName>ppt_y</p:attrName>
                                        </p:attrNameLst>
                                      </p:cBhvr>
                                      <p:tavLst>
                                        <p:tav tm="0">
                                          <p:val>
                                            <p:strVal val="ppt_y"/>
                                          </p:val>
                                        </p:tav>
                                        <p:tav tm="100000">
                                          <p:val>
                                            <p:strVal val="ppt_y"/>
                                          </p:val>
                                        </p:tav>
                                      </p:tavLst>
                                    </p:anim>
                                    <p:set>
                                      <p:cBhvr>
                                        <p:cTn id="136" dur="1" fill="hold">
                                          <p:stCondLst>
                                            <p:cond delay="999"/>
                                          </p:stCondLst>
                                        </p:cTn>
                                        <p:tgtEl>
                                          <p:spTgt spid="86045"/>
                                        </p:tgtEl>
                                        <p:attrNameLst>
                                          <p:attrName>style.visibility</p:attrName>
                                        </p:attrNameLst>
                                      </p:cBhvr>
                                      <p:to>
                                        <p:strVal val="hidden"/>
                                      </p:to>
                                    </p:set>
                                  </p:childTnLst>
                                </p:cTn>
                              </p:par>
                              <p:par>
                                <p:cTn id="137" presetID="2" presetClass="exit" presetSubtype="8" repeatCount="100000" fill="hold" grpId="0" nodeType="withEffect">
                                  <p:stCondLst>
                                    <p:cond delay="0"/>
                                  </p:stCondLst>
                                  <p:childTnLst>
                                    <p:anim calcmode="lin" valueType="num">
                                      <p:cBhvr additive="base">
                                        <p:cTn id="138" dur="1000"/>
                                        <p:tgtEl>
                                          <p:spTgt spid="86046"/>
                                        </p:tgtEl>
                                        <p:attrNameLst>
                                          <p:attrName>ppt_x</p:attrName>
                                        </p:attrNameLst>
                                      </p:cBhvr>
                                      <p:tavLst>
                                        <p:tav tm="0">
                                          <p:val>
                                            <p:strVal val="ppt_x"/>
                                          </p:val>
                                        </p:tav>
                                        <p:tav tm="100000">
                                          <p:val>
                                            <p:strVal val="0-ppt_w/2"/>
                                          </p:val>
                                        </p:tav>
                                      </p:tavLst>
                                    </p:anim>
                                    <p:anim calcmode="lin" valueType="num">
                                      <p:cBhvr additive="base">
                                        <p:cTn id="139" dur="1000"/>
                                        <p:tgtEl>
                                          <p:spTgt spid="86046"/>
                                        </p:tgtEl>
                                        <p:attrNameLst>
                                          <p:attrName>ppt_y</p:attrName>
                                        </p:attrNameLst>
                                      </p:cBhvr>
                                      <p:tavLst>
                                        <p:tav tm="0">
                                          <p:val>
                                            <p:strVal val="ppt_y"/>
                                          </p:val>
                                        </p:tav>
                                        <p:tav tm="100000">
                                          <p:val>
                                            <p:strVal val="ppt_y"/>
                                          </p:val>
                                        </p:tav>
                                      </p:tavLst>
                                    </p:anim>
                                    <p:set>
                                      <p:cBhvr>
                                        <p:cTn id="140" dur="1" fill="hold">
                                          <p:stCondLst>
                                            <p:cond delay="999"/>
                                          </p:stCondLst>
                                        </p:cTn>
                                        <p:tgtEl>
                                          <p:spTgt spid="86046"/>
                                        </p:tgtEl>
                                        <p:attrNameLst>
                                          <p:attrName>style.visibility</p:attrName>
                                        </p:attrNameLst>
                                      </p:cBhvr>
                                      <p:to>
                                        <p:strVal val="hidden"/>
                                      </p:to>
                                    </p:set>
                                  </p:childTnLst>
                                </p:cTn>
                              </p:par>
                              <p:par>
                                <p:cTn id="141" presetID="2" presetClass="exit" presetSubtype="8" repeatCount="100000" fill="hold" grpId="0" nodeType="withEffect">
                                  <p:stCondLst>
                                    <p:cond delay="0"/>
                                  </p:stCondLst>
                                  <p:childTnLst>
                                    <p:anim calcmode="lin" valueType="num">
                                      <p:cBhvr additive="base">
                                        <p:cTn id="142" dur="1000"/>
                                        <p:tgtEl>
                                          <p:spTgt spid="86047"/>
                                        </p:tgtEl>
                                        <p:attrNameLst>
                                          <p:attrName>ppt_x</p:attrName>
                                        </p:attrNameLst>
                                      </p:cBhvr>
                                      <p:tavLst>
                                        <p:tav tm="0">
                                          <p:val>
                                            <p:strVal val="ppt_x"/>
                                          </p:val>
                                        </p:tav>
                                        <p:tav tm="100000">
                                          <p:val>
                                            <p:strVal val="0-ppt_w/2"/>
                                          </p:val>
                                        </p:tav>
                                      </p:tavLst>
                                    </p:anim>
                                    <p:anim calcmode="lin" valueType="num">
                                      <p:cBhvr additive="base">
                                        <p:cTn id="143" dur="1000"/>
                                        <p:tgtEl>
                                          <p:spTgt spid="86047"/>
                                        </p:tgtEl>
                                        <p:attrNameLst>
                                          <p:attrName>ppt_y</p:attrName>
                                        </p:attrNameLst>
                                      </p:cBhvr>
                                      <p:tavLst>
                                        <p:tav tm="0">
                                          <p:val>
                                            <p:strVal val="ppt_y"/>
                                          </p:val>
                                        </p:tav>
                                        <p:tav tm="100000">
                                          <p:val>
                                            <p:strVal val="ppt_y"/>
                                          </p:val>
                                        </p:tav>
                                      </p:tavLst>
                                    </p:anim>
                                    <p:set>
                                      <p:cBhvr>
                                        <p:cTn id="144" dur="1" fill="hold">
                                          <p:stCondLst>
                                            <p:cond delay="999"/>
                                          </p:stCondLst>
                                        </p:cTn>
                                        <p:tgtEl>
                                          <p:spTgt spid="86047"/>
                                        </p:tgtEl>
                                        <p:attrNameLst>
                                          <p:attrName>style.visibility</p:attrName>
                                        </p:attrNameLst>
                                      </p:cBhvr>
                                      <p:to>
                                        <p:strVal val="hidden"/>
                                      </p:to>
                                    </p:set>
                                  </p:childTnLst>
                                </p:cTn>
                              </p:par>
                              <p:par>
                                <p:cTn id="145" presetID="2" presetClass="exit" presetSubtype="8" repeatCount="100000" fill="hold" grpId="0" nodeType="withEffect">
                                  <p:stCondLst>
                                    <p:cond delay="0"/>
                                  </p:stCondLst>
                                  <p:childTnLst>
                                    <p:anim calcmode="lin" valueType="num">
                                      <p:cBhvr additive="base">
                                        <p:cTn id="146" dur="1000"/>
                                        <p:tgtEl>
                                          <p:spTgt spid="86048"/>
                                        </p:tgtEl>
                                        <p:attrNameLst>
                                          <p:attrName>ppt_x</p:attrName>
                                        </p:attrNameLst>
                                      </p:cBhvr>
                                      <p:tavLst>
                                        <p:tav tm="0">
                                          <p:val>
                                            <p:strVal val="ppt_x"/>
                                          </p:val>
                                        </p:tav>
                                        <p:tav tm="100000">
                                          <p:val>
                                            <p:strVal val="0-ppt_w/2"/>
                                          </p:val>
                                        </p:tav>
                                      </p:tavLst>
                                    </p:anim>
                                    <p:anim calcmode="lin" valueType="num">
                                      <p:cBhvr additive="base">
                                        <p:cTn id="147" dur="1000"/>
                                        <p:tgtEl>
                                          <p:spTgt spid="86048"/>
                                        </p:tgtEl>
                                        <p:attrNameLst>
                                          <p:attrName>ppt_y</p:attrName>
                                        </p:attrNameLst>
                                      </p:cBhvr>
                                      <p:tavLst>
                                        <p:tav tm="0">
                                          <p:val>
                                            <p:strVal val="ppt_y"/>
                                          </p:val>
                                        </p:tav>
                                        <p:tav tm="100000">
                                          <p:val>
                                            <p:strVal val="ppt_y"/>
                                          </p:val>
                                        </p:tav>
                                      </p:tavLst>
                                    </p:anim>
                                    <p:set>
                                      <p:cBhvr>
                                        <p:cTn id="148" dur="1" fill="hold">
                                          <p:stCondLst>
                                            <p:cond delay="999"/>
                                          </p:stCondLst>
                                        </p:cTn>
                                        <p:tgtEl>
                                          <p:spTgt spid="86048"/>
                                        </p:tgtEl>
                                        <p:attrNameLst>
                                          <p:attrName>style.visibility</p:attrName>
                                        </p:attrNameLst>
                                      </p:cBhvr>
                                      <p:to>
                                        <p:strVal val="hidden"/>
                                      </p:to>
                                    </p:set>
                                  </p:childTnLst>
                                </p:cTn>
                              </p:par>
                              <p:par>
                                <p:cTn id="149" presetID="2" presetClass="entr" presetSubtype="2" repeatCount="100000" fill="hold" nodeType="withEffect">
                                  <p:stCondLst>
                                    <p:cond delay="0"/>
                                  </p:stCondLst>
                                  <p:childTnLst>
                                    <p:set>
                                      <p:cBhvr>
                                        <p:cTn id="150" dur="1" fill="hold">
                                          <p:stCondLst>
                                            <p:cond delay="0"/>
                                          </p:stCondLst>
                                        </p:cTn>
                                        <p:tgtEl>
                                          <p:spTgt spid="86049"/>
                                        </p:tgtEl>
                                        <p:attrNameLst>
                                          <p:attrName>style.visibility</p:attrName>
                                        </p:attrNameLst>
                                      </p:cBhvr>
                                      <p:to>
                                        <p:strVal val="visible"/>
                                      </p:to>
                                    </p:set>
                                    <p:anim calcmode="lin" valueType="num">
                                      <p:cBhvr additive="base">
                                        <p:cTn id="151" dur="1000" fill="hold"/>
                                        <p:tgtEl>
                                          <p:spTgt spid="86049"/>
                                        </p:tgtEl>
                                        <p:attrNameLst>
                                          <p:attrName>ppt_x</p:attrName>
                                        </p:attrNameLst>
                                      </p:cBhvr>
                                      <p:tavLst>
                                        <p:tav tm="0">
                                          <p:val>
                                            <p:strVal val="1+#ppt_w/2"/>
                                          </p:val>
                                        </p:tav>
                                        <p:tav tm="100000">
                                          <p:val>
                                            <p:strVal val="#ppt_x"/>
                                          </p:val>
                                        </p:tav>
                                      </p:tavLst>
                                    </p:anim>
                                    <p:anim calcmode="lin" valueType="num">
                                      <p:cBhvr additive="base">
                                        <p:cTn id="152" dur="1000" fill="hold"/>
                                        <p:tgtEl>
                                          <p:spTgt spid="86049"/>
                                        </p:tgtEl>
                                        <p:attrNameLst>
                                          <p:attrName>ppt_y</p:attrName>
                                        </p:attrNameLst>
                                      </p:cBhvr>
                                      <p:tavLst>
                                        <p:tav tm="0">
                                          <p:val>
                                            <p:strVal val="#ppt_y"/>
                                          </p:val>
                                        </p:tav>
                                        <p:tav tm="100000">
                                          <p:val>
                                            <p:strVal val="#ppt_y"/>
                                          </p:val>
                                        </p:tav>
                                      </p:tavLst>
                                    </p:anim>
                                  </p:childTnLst>
                                </p:cTn>
                              </p:par>
                              <p:par>
                                <p:cTn id="153" presetID="2" presetClass="exit" presetSubtype="8" repeatCount="100000" fill="hold" grpId="0" nodeType="withEffect">
                                  <p:stCondLst>
                                    <p:cond delay="0"/>
                                  </p:stCondLst>
                                  <p:childTnLst>
                                    <p:anim calcmode="lin" valueType="num">
                                      <p:cBhvr additive="base">
                                        <p:cTn id="154" dur="1000"/>
                                        <p:tgtEl>
                                          <p:spTgt spid="86049"/>
                                        </p:tgtEl>
                                        <p:attrNameLst>
                                          <p:attrName>ppt_x</p:attrName>
                                        </p:attrNameLst>
                                      </p:cBhvr>
                                      <p:tavLst>
                                        <p:tav tm="0">
                                          <p:val>
                                            <p:strVal val="ppt_x"/>
                                          </p:val>
                                        </p:tav>
                                        <p:tav tm="100000">
                                          <p:val>
                                            <p:strVal val="0-ppt_w/2"/>
                                          </p:val>
                                        </p:tav>
                                      </p:tavLst>
                                    </p:anim>
                                    <p:anim calcmode="lin" valueType="num">
                                      <p:cBhvr additive="base">
                                        <p:cTn id="155" dur="1000"/>
                                        <p:tgtEl>
                                          <p:spTgt spid="86049"/>
                                        </p:tgtEl>
                                        <p:attrNameLst>
                                          <p:attrName>ppt_y</p:attrName>
                                        </p:attrNameLst>
                                      </p:cBhvr>
                                      <p:tavLst>
                                        <p:tav tm="0">
                                          <p:val>
                                            <p:strVal val="ppt_y"/>
                                          </p:val>
                                        </p:tav>
                                        <p:tav tm="100000">
                                          <p:val>
                                            <p:strVal val="ppt_y"/>
                                          </p:val>
                                        </p:tav>
                                      </p:tavLst>
                                    </p:anim>
                                    <p:set>
                                      <p:cBhvr>
                                        <p:cTn id="156" dur="1" fill="hold">
                                          <p:stCondLst>
                                            <p:cond delay="999"/>
                                          </p:stCondLst>
                                        </p:cTn>
                                        <p:tgtEl>
                                          <p:spTgt spid="86049"/>
                                        </p:tgtEl>
                                        <p:attrNameLst>
                                          <p:attrName>style.visibility</p:attrName>
                                        </p:attrNameLst>
                                      </p:cBhvr>
                                      <p:to>
                                        <p:strVal val="hidden"/>
                                      </p:to>
                                    </p:set>
                                  </p:childTnLst>
                                </p:cTn>
                              </p:par>
                              <p:par>
                                <p:cTn id="157" presetID="2" presetClass="entr" presetSubtype="2" repeatCount="100000" fill="hold" nodeType="withEffect">
                                  <p:stCondLst>
                                    <p:cond delay="0"/>
                                  </p:stCondLst>
                                  <p:childTnLst>
                                    <p:set>
                                      <p:cBhvr>
                                        <p:cTn id="158" dur="1" fill="hold">
                                          <p:stCondLst>
                                            <p:cond delay="0"/>
                                          </p:stCondLst>
                                        </p:cTn>
                                        <p:tgtEl>
                                          <p:spTgt spid="86050"/>
                                        </p:tgtEl>
                                        <p:attrNameLst>
                                          <p:attrName>style.visibility</p:attrName>
                                        </p:attrNameLst>
                                      </p:cBhvr>
                                      <p:to>
                                        <p:strVal val="visible"/>
                                      </p:to>
                                    </p:set>
                                    <p:anim calcmode="lin" valueType="num">
                                      <p:cBhvr additive="base">
                                        <p:cTn id="159" dur="1000" fill="hold"/>
                                        <p:tgtEl>
                                          <p:spTgt spid="86050"/>
                                        </p:tgtEl>
                                        <p:attrNameLst>
                                          <p:attrName>ppt_x</p:attrName>
                                        </p:attrNameLst>
                                      </p:cBhvr>
                                      <p:tavLst>
                                        <p:tav tm="0">
                                          <p:val>
                                            <p:strVal val="1+#ppt_w/2"/>
                                          </p:val>
                                        </p:tav>
                                        <p:tav tm="100000">
                                          <p:val>
                                            <p:strVal val="#ppt_x"/>
                                          </p:val>
                                        </p:tav>
                                      </p:tavLst>
                                    </p:anim>
                                    <p:anim calcmode="lin" valueType="num">
                                      <p:cBhvr additive="base">
                                        <p:cTn id="160" dur="1000" fill="hold"/>
                                        <p:tgtEl>
                                          <p:spTgt spid="86050"/>
                                        </p:tgtEl>
                                        <p:attrNameLst>
                                          <p:attrName>ppt_y</p:attrName>
                                        </p:attrNameLst>
                                      </p:cBhvr>
                                      <p:tavLst>
                                        <p:tav tm="0">
                                          <p:val>
                                            <p:strVal val="#ppt_y"/>
                                          </p:val>
                                        </p:tav>
                                        <p:tav tm="100000">
                                          <p:val>
                                            <p:strVal val="#ppt_y"/>
                                          </p:val>
                                        </p:tav>
                                      </p:tavLst>
                                    </p:anim>
                                  </p:childTnLst>
                                </p:cTn>
                              </p:par>
                              <p:par>
                                <p:cTn id="161" presetID="2" presetClass="exit" presetSubtype="8" repeatCount="100000" fill="hold" grpId="0" nodeType="withEffect">
                                  <p:stCondLst>
                                    <p:cond delay="0"/>
                                  </p:stCondLst>
                                  <p:childTnLst>
                                    <p:anim calcmode="lin" valueType="num">
                                      <p:cBhvr additive="base">
                                        <p:cTn id="162" dur="1000"/>
                                        <p:tgtEl>
                                          <p:spTgt spid="86050"/>
                                        </p:tgtEl>
                                        <p:attrNameLst>
                                          <p:attrName>ppt_x</p:attrName>
                                        </p:attrNameLst>
                                      </p:cBhvr>
                                      <p:tavLst>
                                        <p:tav tm="0">
                                          <p:val>
                                            <p:strVal val="ppt_x"/>
                                          </p:val>
                                        </p:tav>
                                        <p:tav tm="100000">
                                          <p:val>
                                            <p:strVal val="0-ppt_w/2"/>
                                          </p:val>
                                        </p:tav>
                                      </p:tavLst>
                                    </p:anim>
                                    <p:anim calcmode="lin" valueType="num">
                                      <p:cBhvr additive="base">
                                        <p:cTn id="163" dur="1000"/>
                                        <p:tgtEl>
                                          <p:spTgt spid="86050"/>
                                        </p:tgtEl>
                                        <p:attrNameLst>
                                          <p:attrName>ppt_y</p:attrName>
                                        </p:attrNameLst>
                                      </p:cBhvr>
                                      <p:tavLst>
                                        <p:tav tm="0">
                                          <p:val>
                                            <p:strVal val="ppt_y"/>
                                          </p:val>
                                        </p:tav>
                                        <p:tav tm="100000">
                                          <p:val>
                                            <p:strVal val="ppt_y"/>
                                          </p:val>
                                        </p:tav>
                                      </p:tavLst>
                                    </p:anim>
                                    <p:set>
                                      <p:cBhvr>
                                        <p:cTn id="164" dur="1" fill="hold">
                                          <p:stCondLst>
                                            <p:cond delay="999"/>
                                          </p:stCondLst>
                                        </p:cTn>
                                        <p:tgtEl>
                                          <p:spTgt spid="86050"/>
                                        </p:tgtEl>
                                        <p:attrNameLst>
                                          <p:attrName>style.visibility</p:attrName>
                                        </p:attrNameLst>
                                      </p:cBhvr>
                                      <p:to>
                                        <p:strVal val="hidden"/>
                                      </p:to>
                                    </p:set>
                                  </p:childTnLst>
                                </p:cTn>
                              </p:par>
                              <p:par>
                                <p:cTn id="165" presetID="2" presetClass="entr" presetSubtype="2" repeatCount="100000" fill="hold" nodeType="withEffect">
                                  <p:stCondLst>
                                    <p:cond delay="0"/>
                                  </p:stCondLst>
                                  <p:childTnLst>
                                    <p:set>
                                      <p:cBhvr>
                                        <p:cTn id="166" dur="1" fill="hold">
                                          <p:stCondLst>
                                            <p:cond delay="0"/>
                                          </p:stCondLst>
                                        </p:cTn>
                                        <p:tgtEl>
                                          <p:spTgt spid="86051"/>
                                        </p:tgtEl>
                                        <p:attrNameLst>
                                          <p:attrName>style.visibility</p:attrName>
                                        </p:attrNameLst>
                                      </p:cBhvr>
                                      <p:to>
                                        <p:strVal val="visible"/>
                                      </p:to>
                                    </p:set>
                                    <p:anim calcmode="lin" valueType="num">
                                      <p:cBhvr additive="base">
                                        <p:cTn id="167" dur="1000" fill="hold"/>
                                        <p:tgtEl>
                                          <p:spTgt spid="86051"/>
                                        </p:tgtEl>
                                        <p:attrNameLst>
                                          <p:attrName>ppt_x</p:attrName>
                                        </p:attrNameLst>
                                      </p:cBhvr>
                                      <p:tavLst>
                                        <p:tav tm="0">
                                          <p:val>
                                            <p:strVal val="1+#ppt_w/2"/>
                                          </p:val>
                                        </p:tav>
                                        <p:tav tm="100000">
                                          <p:val>
                                            <p:strVal val="#ppt_x"/>
                                          </p:val>
                                        </p:tav>
                                      </p:tavLst>
                                    </p:anim>
                                    <p:anim calcmode="lin" valueType="num">
                                      <p:cBhvr additive="base">
                                        <p:cTn id="168" dur="1000" fill="hold"/>
                                        <p:tgtEl>
                                          <p:spTgt spid="86051"/>
                                        </p:tgtEl>
                                        <p:attrNameLst>
                                          <p:attrName>ppt_y</p:attrName>
                                        </p:attrNameLst>
                                      </p:cBhvr>
                                      <p:tavLst>
                                        <p:tav tm="0">
                                          <p:val>
                                            <p:strVal val="#ppt_y"/>
                                          </p:val>
                                        </p:tav>
                                        <p:tav tm="100000">
                                          <p:val>
                                            <p:strVal val="#ppt_y"/>
                                          </p:val>
                                        </p:tav>
                                      </p:tavLst>
                                    </p:anim>
                                  </p:childTnLst>
                                </p:cTn>
                              </p:par>
                              <p:par>
                                <p:cTn id="169" presetID="2" presetClass="exit" presetSubtype="8" repeatCount="100000" fill="hold" grpId="0" nodeType="withEffect">
                                  <p:stCondLst>
                                    <p:cond delay="0"/>
                                  </p:stCondLst>
                                  <p:childTnLst>
                                    <p:anim calcmode="lin" valueType="num">
                                      <p:cBhvr additive="base">
                                        <p:cTn id="170" dur="1000"/>
                                        <p:tgtEl>
                                          <p:spTgt spid="86051"/>
                                        </p:tgtEl>
                                        <p:attrNameLst>
                                          <p:attrName>ppt_x</p:attrName>
                                        </p:attrNameLst>
                                      </p:cBhvr>
                                      <p:tavLst>
                                        <p:tav tm="0">
                                          <p:val>
                                            <p:strVal val="ppt_x"/>
                                          </p:val>
                                        </p:tav>
                                        <p:tav tm="100000">
                                          <p:val>
                                            <p:strVal val="0-ppt_w/2"/>
                                          </p:val>
                                        </p:tav>
                                      </p:tavLst>
                                    </p:anim>
                                    <p:anim calcmode="lin" valueType="num">
                                      <p:cBhvr additive="base">
                                        <p:cTn id="171" dur="1000"/>
                                        <p:tgtEl>
                                          <p:spTgt spid="86051"/>
                                        </p:tgtEl>
                                        <p:attrNameLst>
                                          <p:attrName>ppt_y</p:attrName>
                                        </p:attrNameLst>
                                      </p:cBhvr>
                                      <p:tavLst>
                                        <p:tav tm="0">
                                          <p:val>
                                            <p:strVal val="ppt_y"/>
                                          </p:val>
                                        </p:tav>
                                        <p:tav tm="100000">
                                          <p:val>
                                            <p:strVal val="ppt_y"/>
                                          </p:val>
                                        </p:tav>
                                      </p:tavLst>
                                    </p:anim>
                                    <p:set>
                                      <p:cBhvr>
                                        <p:cTn id="172" dur="1" fill="hold">
                                          <p:stCondLst>
                                            <p:cond delay="999"/>
                                          </p:stCondLst>
                                        </p:cTn>
                                        <p:tgtEl>
                                          <p:spTgt spid="86051"/>
                                        </p:tgtEl>
                                        <p:attrNameLst>
                                          <p:attrName>style.visibility</p:attrName>
                                        </p:attrNameLst>
                                      </p:cBhvr>
                                      <p:to>
                                        <p:strVal val="hidden"/>
                                      </p:to>
                                    </p:set>
                                  </p:childTnLst>
                                </p:cTn>
                              </p:par>
                              <p:par>
                                <p:cTn id="173" presetID="2" presetClass="entr" presetSubtype="2" repeatCount="100000" fill="hold" nodeType="withEffect">
                                  <p:stCondLst>
                                    <p:cond delay="0"/>
                                  </p:stCondLst>
                                  <p:childTnLst>
                                    <p:set>
                                      <p:cBhvr>
                                        <p:cTn id="174" dur="1" fill="hold">
                                          <p:stCondLst>
                                            <p:cond delay="0"/>
                                          </p:stCondLst>
                                        </p:cTn>
                                        <p:tgtEl>
                                          <p:spTgt spid="86052"/>
                                        </p:tgtEl>
                                        <p:attrNameLst>
                                          <p:attrName>style.visibility</p:attrName>
                                        </p:attrNameLst>
                                      </p:cBhvr>
                                      <p:to>
                                        <p:strVal val="visible"/>
                                      </p:to>
                                    </p:set>
                                    <p:anim calcmode="lin" valueType="num">
                                      <p:cBhvr additive="base">
                                        <p:cTn id="175" dur="1000" fill="hold"/>
                                        <p:tgtEl>
                                          <p:spTgt spid="86052"/>
                                        </p:tgtEl>
                                        <p:attrNameLst>
                                          <p:attrName>ppt_x</p:attrName>
                                        </p:attrNameLst>
                                      </p:cBhvr>
                                      <p:tavLst>
                                        <p:tav tm="0">
                                          <p:val>
                                            <p:strVal val="1+#ppt_w/2"/>
                                          </p:val>
                                        </p:tav>
                                        <p:tav tm="100000">
                                          <p:val>
                                            <p:strVal val="#ppt_x"/>
                                          </p:val>
                                        </p:tav>
                                      </p:tavLst>
                                    </p:anim>
                                    <p:anim calcmode="lin" valueType="num">
                                      <p:cBhvr additive="base">
                                        <p:cTn id="176" dur="1000" fill="hold"/>
                                        <p:tgtEl>
                                          <p:spTgt spid="86052"/>
                                        </p:tgtEl>
                                        <p:attrNameLst>
                                          <p:attrName>ppt_y</p:attrName>
                                        </p:attrNameLst>
                                      </p:cBhvr>
                                      <p:tavLst>
                                        <p:tav tm="0">
                                          <p:val>
                                            <p:strVal val="#ppt_y"/>
                                          </p:val>
                                        </p:tav>
                                        <p:tav tm="100000">
                                          <p:val>
                                            <p:strVal val="#ppt_y"/>
                                          </p:val>
                                        </p:tav>
                                      </p:tavLst>
                                    </p:anim>
                                  </p:childTnLst>
                                </p:cTn>
                              </p:par>
                              <p:par>
                                <p:cTn id="177" presetID="2" presetClass="exit" presetSubtype="8" repeatCount="100000" fill="hold" grpId="0" nodeType="withEffect">
                                  <p:stCondLst>
                                    <p:cond delay="0"/>
                                  </p:stCondLst>
                                  <p:childTnLst>
                                    <p:anim calcmode="lin" valueType="num">
                                      <p:cBhvr additive="base">
                                        <p:cTn id="178" dur="1000"/>
                                        <p:tgtEl>
                                          <p:spTgt spid="86052"/>
                                        </p:tgtEl>
                                        <p:attrNameLst>
                                          <p:attrName>ppt_x</p:attrName>
                                        </p:attrNameLst>
                                      </p:cBhvr>
                                      <p:tavLst>
                                        <p:tav tm="0">
                                          <p:val>
                                            <p:strVal val="ppt_x"/>
                                          </p:val>
                                        </p:tav>
                                        <p:tav tm="100000">
                                          <p:val>
                                            <p:strVal val="0-ppt_w/2"/>
                                          </p:val>
                                        </p:tav>
                                      </p:tavLst>
                                    </p:anim>
                                    <p:anim calcmode="lin" valueType="num">
                                      <p:cBhvr additive="base">
                                        <p:cTn id="179" dur="1000"/>
                                        <p:tgtEl>
                                          <p:spTgt spid="86052"/>
                                        </p:tgtEl>
                                        <p:attrNameLst>
                                          <p:attrName>ppt_y</p:attrName>
                                        </p:attrNameLst>
                                      </p:cBhvr>
                                      <p:tavLst>
                                        <p:tav tm="0">
                                          <p:val>
                                            <p:strVal val="ppt_y"/>
                                          </p:val>
                                        </p:tav>
                                        <p:tav tm="100000">
                                          <p:val>
                                            <p:strVal val="ppt_y"/>
                                          </p:val>
                                        </p:tav>
                                      </p:tavLst>
                                    </p:anim>
                                    <p:set>
                                      <p:cBhvr>
                                        <p:cTn id="180" dur="1" fill="hold">
                                          <p:stCondLst>
                                            <p:cond delay="999"/>
                                          </p:stCondLst>
                                        </p:cTn>
                                        <p:tgtEl>
                                          <p:spTgt spid="86052"/>
                                        </p:tgtEl>
                                        <p:attrNameLst>
                                          <p:attrName>style.visibility</p:attrName>
                                        </p:attrNameLst>
                                      </p:cBhvr>
                                      <p:to>
                                        <p:strVal val="hidden"/>
                                      </p:to>
                                    </p:set>
                                  </p:childTnLst>
                                </p:cTn>
                              </p:par>
                              <p:par>
                                <p:cTn id="181" presetID="2" presetClass="entr" presetSubtype="2" repeatCount="100000" fill="hold" nodeType="withEffect">
                                  <p:stCondLst>
                                    <p:cond delay="0"/>
                                  </p:stCondLst>
                                  <p:childTnLst>
                                    <p:set>
                                      <p:cBhvr>
                                        <p:cTn id="182" dur="1" fill="hold">
                                          <p:stCondLst>
                                            <p:cond delay="0"/>
                                          </p:stCondLst>
                                        </p:cTn>
                                        <p:tgtEl>
                                          <p:spTgt spid="86053"/>
                                        </p:tgtEl>
                                        <p:attrNameLst>
                                          <p:attrName>style.visibility</p:attrName>
                                        </p:attrNameLst>
                                      </p:cBhvr>
                                      <p:to>
                                        <p:strVal val="visible"/>
                                      </p:to>
                                    </p:set>
                                    <p:anim calcmode="lin" valueType="num">
                                      <p:cBhvr additive="base">
                                        <p:cTn id="183" dur="1000" fill="hold"/>
                                        <p:tgtEl>
                                          <p:spTgt spid="86053"/>
                                        </p:tgtEl>
                                        <p:attrNameLst>
                                          <p:attrName>ppt_x</p:attrName>
                                        </p:attrNameLst>
                                      </p:cBhvr>
                                      <p:tavLst>
                                        <p:tav tm="0">
                                          <p:val>
                                            <p:strVal val="1+#ppt_w/2"/>
                                          </p:val>
                                        </p:tav>
                                        <p:tav tm="100000">
                                          <p:val>
                                            <p:strVal val="#ppt_x"/>
                                          </p:val>
                                        </p:tav>
                                      </p:tavLst>
                                    </p:anim>
                                    <p:anim calcmode="lin" valueType="num">
                                      <p:cBhvr additive="base">
                                        <p:cTn id="184" dur="1000" fill="hold"/>
                                        <p:tgtEl>
                                          <p:spTgt spid="86053"/>
                                        </p:tgtEl>
                                        <p:attrNameLst>
                                          <p:attrName>ppt_y</p:attrName>
                                        </p:attrNameLst>
                                      </p:cBhvr>
                                      <p:tavLst>
                                        <p:tav tm="0">
                                          <p:val>
                                            <p:strVal val="#ppt_y"/>
                                          </p:val>
                                        </p:tav>
                                        <p:tav tm="100000">
                                          <p:val>
                                            <p:strVal val="#ppt_y"/>
                                          </p:val>
                                        </p:tav>
                                      </p:tavLst>
                                    </p:anim>
                                  </p:childTnLst>
                                </p:cTn>
                              </p:par>
                              <p:par>
                                <p:cTn id="185" presetID="2" presetClass="exit" presetSubtype="8" repeatCount="100000" fill="hold" grpId="0" nodeType="withEffect">
                                  <p:stCondLst>
                                    <p:cond delay="0"/>
                                  </p:stCondLst>
                                  <p:childTnLst>
                                    <p:anim calcmode="lin" valueType="num">
                                      <p:cBhvr additive="base">
                                        <p:cTn id="186" dur="1000"/>
                                        <p:tgtEl>
                                          <p:spTgt spid="86053"/>
                                        </p:tgtEl>
                                        <p:attrNameLst>
                                          <p:attrName>ppt_x</p:attrName>
                                        </p:attrNameLst>
                                      </p:cBhvr>
                                      <p:tavLst>
                                        <p:tav tm="0">
                                          <p:val>
                                            <p:strVal val="ppt_x"/>
                                          </p:val>
                                        </p:tav>
                                        <p:tav tm="100000">
                                          <p:val>
                                            <p:strVal val="0-ppt_w/2"/>
                                          </p:val>
                                        </p:tav>
                                      </p:tavLst>
                                    </p:anim>
                                    <p:anim calcmode="lin" valueType="num">
                                      <p:cBhvr additive="base">
                                        <p:cTn id="187" dur="1000"/>
                                        <p:tgtEl>
                                          <p:spTgt spid="86053"/>
                                        </p:tgtEl>
                                        <p:attrNameLst>
                                          <p:attrName>ppt_y</p:attrName>
                                        </p:attrNameLst>
                                      </p:cBhvr>
                                      <p:tavLst>
                                        <p:tav tm="0">
                                          <p:val>
                                            <p:strVal val="ppt_y"/>
                                          </p:val>
                                        </p:tav>
                                        <p:tav tm="100000">
                                          <p:val>
                                            <p:strVal val="ppt_y"/>
                                          </p:val>
                                        </p:tav>
                                      </p:tavLst>
                                    </p:anim>
                                    <p:set>
                                      <p:cBhvr>
                                        <p:cTn id="188" dur="1" fill="hold">
                                          <p:stCondLst>
                                            <p:cond delay="999"/>
                                          </p:stCondLst>
                                        </p:cTn>
                                        <p:tgtEl>
                                          <p:spTgt spid="86053"/>
                                        </p:tgtEl>
                                        <p:attrNameLst>
                                          <p:attrName>style.visibility</p:attrName>
                                        </p:attrNameLst>
                                      </p:cBhvr>
                                      <p:to>
                                        <p:strVal val="hidden"/>
                                      </p:to>
                                    </p:set>
                                  </p:childTnLst>
                                </p:cTn>
                              </p:par>
                              <p:par>
                                <p:cTn id="189" presetID="2" presetClass="entr" presetSubtype="2" repeatCount="100000" fill="hold" nodeType="withEffect">
                                  <p:stCondLst>
                                    <p:cond delay="0"/>
                                  </p:stCondLst>
                                  <p:childTnLst>
                                    <p:set>
                                      <p:cBhvr>
                                        <p:cTn id="190" dur="1" fill="hold">
                                          <p:stCondLst>
                                            <p:cond delay="0"/>
                                          </p:stCondLst>
                                        </p:cTn>
                                        <p:tgtEl>
                                          <p:spTgt spid="86054"/>
                                        </p:tgtEl>
                                        <p:attrNameLst>
                                          <p:attrName>style.visibility</p:attrName>
                                        </p:attrNameLst>
                                      </p:cBhvr>
                                      <p:to>
                                        <p:strVal val="visible"/>
                                      </p:to>
                                    </p:set>
                                    <p:anim calcmode="lin" valueType="num">
                                      <p:cBhvr additive="base">
                                        <p:cTn id="191" dur="1000" fill="hold"/>
                                        <p:tgtEl>
                                          <p:spTgt spid="86054"/>
                                        </p:tgtEl>
                                        <p:attrNameLst>
                                          <p:attrName>ppt_x</p:attrName>
                                        </p:attrNameLst>
                                      </p:cBhvr>
                                      <p:tavLst>
                                        <p:tav tm="0">
                                          <p:val>
                                            <p:strVal val="1+#ppt_w/2"/>
                                          </p:val>
                                        </p:tav>
                                        <p:tav tm="100000">
                                          <p:val>
                                            <p:strVal val="#ppt_x"/>
                                          </p:val>
                                        </p:tav>
                                      </p:tavLst>
                                    </p:anim>
                                    <p:anim calcmode="lin" valueType="num">
                                      <p:cBhvr additive="base">
                                        <p:cTn id="192" dur="1000" fill="hold"/>
                                        <p:tgtEl>
                                          <p:spTgt spid="86054"/>
                                        </p:tgtEl>
                                        <p:attrNameLst>
                                          <p:attrName>ppt_y</p:attrName>
                                        </p:attrNameLst>
                                      </p:cBhvr>
                                      <p:tavLst>
                                        <p:tav tm="0">
                                          <p:val>
                                            <p:strVal val="#ppt_y"/>
                                          </p:val>
                                        </p:tav>
                                        <p:tav tm="100000">
                                          <p:val>
                                            <p:strVal val="#ppt_y"/>
                                          </p:val>
                                        </p:tav>
                                      </p:tavLst>
                                    </p:anim>
                                  </p:childTnLst>
                                </p:cTn>
                              </p:par>
                              <p:par>
                                <p:cTn id="193" presetID="2" presetClass="exit" presetSubtype="8" repeatCount="100000" fill="hold" grpId="0" nodeType="withEffect">
                                  <p:stCondLst>
                                    <p:cond delay="0"/>
                                  </p:stCondLst>
                                  <p:childTnLst>
                                    <p:anim calcmode="lin" valueType="num">
                                      <p:cBhvr additive="base">
                                        <p:cTn id="194" dur="1000"/>
                                        <p:tgtEl>
                                          <p:spTgt spid="86054"/>
                                        </p:tgtEl>
                                        <p:attrNameLst>
                                          <p:attrName>ppt_x</p:attrName>
                                        </p:attrNameLst>
                                      </p:cBhvr>
                                      <p:tavLst>
                                        <p:tav tm="0">
                                          <p:val>
                                            <p:strVal val="ppt_x"/>
                                          </p:val>
                                        </p:tav>
                                        <p:tav tm="100000">
                                          <p:val>
                                            <p:strVal val="0-ppt_w/2"/>
                                          </p:val>
                                        </p:tav>
                                      </p:tavLst>
                                    </p:anim>
                                    <p:anim calcmode="lin" valueType="num">
                                      <p:cBhvr additive="base">
                                        <p:cTn id="195" dur="1000"/>
                                        <p:tgtEl>
                                          <p:spTgt spid="86054"/>
                                        </p:tgtEl>
                                        <p:attrNameLst>
                                          <p:attrName>ppt_y</p:attrName>
                                        </p:attrNameLst>
                                      </p:cBhvr>
                                      <p:tavLst>
                                        <p:tav tm="0">
                                          <p:val>
                                            <p:strVal val="ppt_y"/>
                                          </p:val>
                                        </p:tav>
                                        <p:tav tm="100000">
                                          <p:val>
                                            <p:strVal val="ppt_y"/>
                                          </p:val>
                                        </p:tav>
                                      </p:tavLst>
                                    </p:anim>
                                    <p:set>
                                      <p:cBhvr>
                                        <p:cTn id="196" dur="1" fill="hold">
                                          <p:stCondLst>
                                            <p:cond delay="999"/>
                                          </p:stCondLst>
                                        </p:cTn>
                                        <p:tgtEl>
                                          <p:spTgt spid="86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p:bldP spid="86037" grpId="0"/>
      <p:bldP spid="86037" grpId="1"/>
      <p:bldP spid="86038" grpId="0"/>
      <p:bldP spid="86039" grpId="0"/>
      <p:bldP spid="86040" grpId="0"/>
      <p:bldP spid="86041" grpId="0"/>
      <p:bldP spid="86042" grpId="0"/>
      <p:bldP spid="86043" grpId="0"/>
      <p:bldP spid="86044" grpId="0"/>
      <p:bldP spid="86045" grpId="0"/>
      <p:bldP spid="86046" grpId="0"/>
      <p:bldP spid="86047" grpId="0"/>
      <p:bldP spid="86048" grpId="0"/>
      <p:bldP spid="86049" grpId="0"/>
      <p:bldP spid="86050" grpId="0"/>
      <p:bldP spid="86051" grpId="0"/>
      <p:bldP spid="86052" grpId="0"/>
      <p:bldP spid="86053" grpId="0"/>
      <p:bldP spid="8605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2"/>
          <p:cNvSpPr>
            <a:spLocks noGrp="1"/>
          </p:cNvSpPr>
          <p:nvPr>
            <p:ph type="title"/>
          </p:nvPr>
        </p:nvSpPr>
        <p:spPr>
          <a:xfrm>
            <a:off x="1701165" y="496570"/>
            <a:ext cx="7696200" cy="576263"/>
          </a:xfrm>
        </p:spPr>
        <p:txBody>
          <a:bodyPr vert="horz" wrap="square" lIns="91341" tIns="45665" rIns="91341" bIns="45665" anchor="b">
            <a:normAutofit fontScale="90000"/>
          </a:bodyPr>
          <a:lstStyle/>
          <a:p>
            <a:pPr eaLnBrk="1" hangingPunct="1"/>
            <a:r>
              <a:rPr lang="en-US" altLang="zh-CN" dirty="0"/>
              <a:t>1</a:t>
            </a:r>
            <a:r>
              <a:rPr lang="zh-CN" altLang="en-US" dirty="0"/>
              <a:t>、政治生活</a:t>
            </a:r>
          </a:p>
        </p:txBody>
      </p:sp>
      <p:sp>
        <p:nvSpPr>
          <p:cNvPr id="61446" name="文本框 61445"/>
          <p:cNvSpPr txBox="1"/>
          <p:nvPr/>
        </p:nvSpPr>
        <p:spPr>
          <a:xfrm>
            <a:off x="2288540" y="2669223"/>
            <a:ext cx="3168650" cy="3383280"/>
          </a:xfrm>
          <a:prstGeom prst="rect">
            <a:avLst/>
          </a:prstGeom>
          <a:noFill/>
          <a:ln w="9525">
            <a:noFill/>
          </a:ln>
        </p:spPr>
        <p:txBody>
          <a:bodyPr>
            <a:spAutoFit/>
          </a:bodyPr>
          <a:lstStyle/>
          <a:p>
            <a:pPr lvl="0">
              <a:lnSpc>
                <a:spcPct val="150000"/>
              </a:lnSpc>
            </a:pPr>
            <a:r>
              <a:rPr lang="zh-CN" altLang="en-US" dirty="0">
                <a:latin typeface="Times New Roman" panose="02020603050405020304" charset="0"/>
                <a:ea typeface="宋体" panose="02010600030101010101" pitchFamily="2" charset="-122"/>
              </a:rPr>
              <a:t>        奥巴马的数据团队对数以千万计的选民邮件进行了</a:t>
            </a:r>
            <a:r>
              <a:rPr lang="zh-CN" altLang="en-US" b="1" dirty="0">
                <a:solidFill>
                  <a:srgbClr val="0066FF"/>
                </a:solidFill>
                <a:latin typeface="Times New Roman" panose="02020603050405020304" charset="0"/>
                <a:ea typeface="宋体" panose="02010600030101010101" pitchFamily="2" charset="-122"/>
              </a:rPr>
              <a:t>大数据挖掘</a:t>
            </a:r>
            <a:r>
              <a:rPr lang="zh-CN" altLang="en-US" b="1" dirty="0">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精确预测出了更可能拥护奥巴马的选民类型，并进行了有针对性的宣传，从而帮助奥巴马成为了美国历史上唯一一位在竞选经费处于劣势下实现连任的总统。</a:t>
            </a:r>
          </a:p>
        </p:txBody>
      </p:sp>
      <p:sp>
        <p:nvSpPr>
          <p:cNvPr id="61452" name="文本框 61451"/>
          <p:cNvSpPr txBox="1"/>
          <p:nvPr/>
        </p:nvSpPr>
        <p:spPr>
          <a:xfrm>
            <a:off x="2540318" y="1313815"/>
            <a:ext cx="2663825" cy="1005840"/>
          </a:xfrm>
          <a:prstGeom prst="rect">
            <a:avLst/>
          </a:prstGeom>
          <a:noFill/>
          <a:ln w="9525">
            <a:noFill/>
          </a:ln>
        </p:spPr>
        <p:txBody>
          <a:bodyPr>
            <a:spAutoFit/>
          </a:bodyPr>
          <a:lstStyle/>
          <a:p>
            <a:pPr lvl="0" algn="ctr">
              <a:lnSpc>
                <a:spcPct val="150000"/>
              </a:lnSpc>
            </a:pPr>
            <a:r>
              <a:rPr lang="zh-CN" altLang="en-US" sz="2000" b="1" dirty="0">
                <a:solidFill>
                  <a:srgbClr val="FF0066"/>
                </a:solidFill>
                <a:latin typeface="Times New Roman" panose="02020603050405020304" charset="0"/>
                <a:ea typeface="宋体" panose="02010600030101010101" pitchFamily="2" charset="-122"/>
              </a:rPr>
              <a:t>大数据帮助奥巴马</a:t>
            </a:r>
          </a:p>
          <a:p>
            <a:pPr lvl="0" algn="ctr">
              <a:lnSpc>
                <a:spcPct val="150000"/>
              </a:lnSpc>
            </a:pPr>
            <a:r>
              <a:rPr lang="zh-CN" altLang="en-US" sz="2000" b="1" dirty="0">
                <a:solidFill>
                  <a:srgbClr val="FF0066"/>
                </a:solidFill>
                <a:latin typeface="Times New Roman" panose="02020603050405020304" charset="0"/>
                <a:ea typeface="宋体" panose="02010600030101010101" pitchFamily="2" charset="-122"/>
              </a:rPr>
              <a:t>成功实现连任</a:t>
            </a:r>
          </a:p>
        </p:txBody>
      </p:sp>
      <p:pic>
        <p:nvPicPr>
          <p:cNvPr id="63493" name="图片 63492"/>
          <p:cNvPicPr>
            <a:picLocks noChangeAspect="1"/>
          </p:cNvPicPr>
          <p:nvPr/>
        </p:nvPicPr>
        <p:blipFill>
          <a:blip r:embed="rId3"/>
          <a:stretch>
            <a:fillRect/>
          </a:stretch>
        </p:blipFill>
        <p:spPr>
          <a:xfrm>
            <a:off x="6668770" y="1313815"/>
            <a:ext cx="3452495" cy="5057775"/>
          </a:xfrm>
          <a:prstGeom prst="rect">
            <a:avLst/>
          </a:prstGeom>
          <a:noFill/>
          <a:ln w="9525">
            <a:noFill/>
          </a:ln>
        </p:spPr>
      </p:pic>
    </p:spTree>
    <p:custDataLst>
      <p:tags r:id="rId1"/>
    </p:custData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矩形 63491"/>
          <p:cNvSpPr/>
          <p:nvPr/>
        </p:nvSpPr>
        <p:spPr>
          <a:xfrm>
            <a:off x="2002790" y="1928495"/>
            <a:ext cx="8019415" cy="2560320"/>
          </a:xfrm>
          <a:prstGeom prst="rect">
            <a:avLst/>
          </a:prstGeom>
          <a:noFill/>
          <a:ln w="9525">
            <a:noFill/>
          </a:ln>
        </p:spPr>
        <p:txBody>
          <a:bodyPr wrap="square">
            <a:spAutoFit/>
          </a:bodyPr>
          <a:lstStyle/>
          <a:p>
            <a:pPr lvl="0">
              <a:lnSpc>
                <a:spcPct val="150000"/>
              </a:lnSpc>
            </a:pPr>
            <a:r>
              <a:rPr lang="zh-CN" altLang="en-US" dirty="0">
                <a:latin typeface="Times New Roman" panose="02020603050405020304" charset="0"/>
                <a:ea typeface="宋体" panose="02010600030101010101" pitchFamily="2" charset="-122"/>
              </a:rPr>
              <a:t>        奥巴马的例子告诉我们，只要</a:t>
            </a:r>
            <a:r>
              <a:rPr lang="zh-CN" altLang="en-US" b="1" dirty="0">
                <a:solidFill>
                  <a:srgbClr val="0066FF"/>
                </a:solidFill>
                <a:latin typeface="Times New Roman" panose="02020603050405020304" charset="0"/>
                <a:ea typeface="宋体" panose="02010600030101010101" pitchFamily="2" charset="-122"/>
              </a:rPr>
              <a:t>数据量够大，够及时，挖掘够深刻</a:t>
            </a:r>
            <a:r>
              <a:rPr lang="zh-CN" altLang="en-US" dirty="0">
                <a:latin typeface="Times New Roman" panose="02020603050405020304" charset="0"/>
                <a:ea typeface="宋体" panose="02010600030101010101" pitchFamily="2" charset="-122"/>
              </a:rPr>
              <a:t>，我们完全可以洞悉每个选民的投票几率。迅速普及的互联网与移动互联网，悄然为记录人的行为数据提供了最为便利、持久的载体。最重要的是，在这些强大的数据收集终端面前，人们没有掩饰的意图，从而创造着过去无法收集与分析的海量数据，这</a:t>
            </a:r>
            <a:r>
              <a:rPr lang="zh-CN" altLang="en-US" b="1" dirty="0">
                <a:solidFill>
                  <a:srgbClr val="0066FF"/>
                </a:solidFill>
                <a:latin typeface="Times New Roman" panose="02020603050405020304" charset="0"/>
                <a:ea typeface="宋体" panose="02010600030101010101" pitchFamily="2" charset="-122"/>
              </a:rPr>
              <a:t>让所有社会科学领域能够从宏观群体走向微观个体，让跟踪每一个人的数据成为了可能，从而让研究人性成为了可能。</a:t>
            </a:r>
          </a:p>
        </p:txBody>
      </p:sp>
      <p:sp>
        <p:nvSpPr>
          <p:cNvPr id="61444" name="Rectangle 2"/>
          <p:cNvSpPr>
            <a:spLocks noGrp="1"/>
          </p:cNvSpPr>
          <p:nvPr/>
        </p:nvSpPr>
        <p:spPr>
          <a:xfrm>
            <a:off x="1579880" y="132715"/>
            <a:ext cx="7696200" cy="576263"/>
          </a:xfrm>
          <a:prstGeom prst="rect">
            <a:avLst/>
          </a:prstGeom>
        </p:spPr>
        <p:txBody>
          <a:bodyPr vert="horz" wrap="square" lIns="91341" tIns="45665" rIns="91341" bIns="45665" rtlCol="0" anchor="b">
            <a:normAutofit fontScale="97500"/>
          </a:bodyPr>
          <a:lstStyle>
            <a:lvl1pPr algn="l" defTabSz="914400" rtl="0" eaLnBrk="1" latinLnBrk="0" hangingPunct="1">
              <a:lnSpc>
                <a:spcPct val="90000"/>
              </a:lnSpc>
              <a:spcBef>
                <a:spcPct val="0"/>
              </a:spcBef>
              <a:buNone/>
              <a:defRPr sz="3600" b="1" i="0" kern="1200" baseline="0">
                <a:solidFill>
                  <a:schemeClr val="bg1"/>
                </a:solidFill>
                <a:effectLst/>
                <a:latin typeface="Arial" panose="020B0604020202020204" pitchFamily="34" charset="0"/>
                <a:ea typeface="黑体" panose="02010609060101010101" charset="-122"/>
                <a:cs typeface="+mj-cs"/>
              </a:defRPr>
            </a:lvl1pPr>
          </a:lstStyle>
          <a:p>
            <a:pPr eaLnBrk="1" hangingPunct="1"/>
            <a:r>
              <a:rPr lang="en-US" altLang="zh-CN" dirty="0"/>
              <a:t>1</a:t>
            </a:r>
            <a:r>
              <a:rPr lang="zh-CN" altLang="en-US" dirty="0"/>
              <a:t>、政治生活</a:t>
            </a:r>
          </a:p>
        </p:txBody>
      </p:sp>
    </p:spTree>
    <p:custDataLst>
      <p:tags r:id="rId1"/>
    </p:custData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7" name="Group 91"/>
          <p:cNvGrpSpPr/>
          <p:nvPr/>
        </p:nvGrpSpPr>
        <p:grpSpPr>
          <a:xfrm>
            <a:off x="2413953" y="5083493"/>
            <a:ext cx="2295525" cy="1584325"/>
            <a:chOff x="0" y="0"/>
            <a:chExt cx="1161" cy="1539"/>
          </a:xfrm>
        </p:grpSpPr>
        <p:sp>
          <p:nvSpPr>
            <p:cNvPr id="16403" name="Oval 92"/>
            <p:cNvSpPr/>
            <p:nvPr/>
          </p:nvSpPr>
          <p:spPr>
            <a:xfrm>
              <a:off x="0" y="1166"/>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sp>
          <p:nvSpPr>
            <p:cNvPr id="62557" name="AutoShape 93"/>
            <p:cNvSpPr>
              <a:spLocks noChangeArrowheads="1"/>
            </p:cNvSpPr>
            <p:nvPr/>
          </p:nvSpPr>
          <p:spPr bwMode="auto">
            <a:xfrm>
              <a:off x="2" y="0"/>
              <a:ext cx="1159" cy="1539"/>
            </a:xfrm>
            <a:prstGeom prst="can">
              <a:avLst>
                <a:gd name="adj" fmla="val 33197"/>
              </a:avLst>
            </a:prstGeom>
            <a:gradFill rotWithShape="1">
              <a:gsLst>
                <a:gs pos="0">
                  <a:schemeClr val="accent1">
                    <a:gamma/>
                    <a:shade val="46275"/>
                    <a:invGamma/>
                  </a:schemeClr>
                </a:gs>
                <a:gs pos="50000">
                  <a:schemeClr val="accent1">
                    <a:alpha val="50000"/>
                  </a:schemeClr>
                </a:gs>
                <a:gs pos="100000">
                  <a:schemeClr val="accent1">
                    <a:gamma/>
                    <a:shade val="46275"/>
                    <a:invGamma/>
                  </a:schemeClr>
                </a:gs>
              </a:gsLst>
              <a:lin ang="0" scaled="1"/>
            </a:gradFill>
            <a:ln w="9525">
              <a:no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grpSp>
      <p:sp>
        <p:nvSpPr>
          <p:cNvPr id="16388" name="AutoShape 94"/>
          <p:cNvSpPr/>
          <p:nvPr/>
        </p:nvSpPr>
        <p:spPr>
          <a:xfrm>
            <a:off x="4698365" y="5237480"/>
            <a:ext cx="5440363" cy="1358900"/>
          </a:xfrm>
          <a:prstGeom prst="roundRect">
            <a:avLst>
              <a:gd name="adj" fmla="val 11505"/>
            </a:avLst>
          </a:prstGeom>
          <a:gradFill rotWithShape="1">
            <a:gsLst>
              <a:gs pos="0">
                <a:schemeClr val="accent1"/>
              </a:gs>
              <a:gs pos="100000">
                <a:schemeClr val="bg1"/>
              </a:gs>
            </a:gsLst>
            <a:lin ang="0" scaled="1"/>
            <a:tileRect/>
          </a:gra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sp>
        <p:nvSpPr>
          <p:cNvPr id="16389" name="AutoShape 95"/>
          <p:cNvSpPr/>
          <p:nvPr/>
        </p:nvSpPr>
        <p:spPr>
          <a:xfrm>
            <a:off x="4699953" y="5710555"/>
            <a:ext cx="533400" cy="381000"/>
          </a:xfrm>
          <a:prstGeom prst="rightArrow">
            <a:avLst>
              <a:gd name="adj1" fmla="val 50000"/>
              <a:gd name="adj2" fmla="val 58333"/>
            </a:avLst>
          </a:prstGeom>
          <a:solidFill>
            <a:srgbClr val="FFFFFF"/>
          </a:soli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grpSp>
        <p:nvGrpSpPr>
          <p:cNvPr id="16390" name="Group 71"/>
          <p:cNvGrpSpPr/>
          <p:nvPr/>
        </p:nvGrpSpPr>
        <p:grpSpPr>
          <a:xfrm>
            <a:off x="2434590" y="3138805"/>
            <a:ext cx="2295525" cy="1584325"/>
            <a:chOff x="0" y="0"/>
            <a:chExt cx="1161" cy="1539"/>
          </a:xfrm>
        </p:grpSpPr>
        <p:sp>
          <p:nvSpPr>
            <p:cNvPr id="16401" name="Oval 72"/>
            <p:cNvSpPr/>
            <p:nvPr/>
          </p:nvSpPr>
          <p:spPr>
            <a:xfrm>
              <a:off x="0" y="1166"/>
              <a:ext cx="1159" cy="362"/>
            </a:xfrm>
            <a:prstGeom prst="ellipse">
              <a:avLst/>
            </a:prstGeom>
            <a:gradFill rotWithShape="1">
              <a:gsLst>
                <a:gs pos="0">
                  <a:srgbClr val="C1CF9D"/>
                </a:gs>
                <a:gs pos="50000">
                  <a:srgbClr val="E5EBD5"/>
                </a:gs>
                <a:gs pos="100000">
                  <a:srgbClr val="C1CF9D"/>
                </a:gs>
              </a:gsLst>
              <a:lin ang="0" scaled="1"/>
              <a:tileRect/>
            </a:gra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sp>
          <p:nvSpPr>
            <p:cNvPr id="62537" name="AutoShape 73"/>
            <p:cNvSpPr>
              <a:spLocks noChangeArrowheads="1"/>
            </p:cNvSpPr>
            <p:nvPr/>
          </p:nvSpPr>
          <p:spPr bwMode="auto">
            <a:xfrm>
              <a:off x="2" y="0"/>
              <a:ext cx="1159" cy="1539"/>
            </a:xfrm>
            <a:prstGeom prst="can">
              <a:avLst>
                <a:gd name="adj" fmla="val 33197"/>
              </a:avLst>
            </a:prstGeom>
            <a:gradFill rotWithShape="1">
              <a:gsLst>
                <a:gs pos="0">
                  <a:schemeClr val="folHlink">
                    <a:gamma/>
                    <a:shade val="46275"/>
                    <a:invGamma/>
                  </a:schemeClr>
                </a:gs>
                <a:gs pos="50000">
                  <a:schemeClr val="folHlink">
                    <a:alpha val="50000"/>
                  </a:schemeClr>
                </a:gs>
                <a:gs pos="100000">
                  <a:schemeClr val="folHlink">
                    <a:gamma/>
                    <a:shade val="46275"/>
                    <a:invGamma/>
                  </a:schemeClr>
                </a:gs>
              </a:gsLst>
              <a:lin ang="0" scaled="1"/>
            </a:gradFill>
            <a:ln w="9525">
              <a:noFill/>
              <a:rou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grpSp>
      <p:sp>
        <p:nvSpPr>
          <p:cNvPr id="16391" name="AutoShape 74"/>
          <p:cNvSpPr/>
          <p:nvPr/>
        </p:nvSpPr>
        <p:spPr>
          <a:xfrm>
            <a:off x="4719003" y="3283268"/>
            <a:ext cx="5564187" cy="1287462"/>
          </a:xfrm>
          <a:prstGeom prst="roundRect">
            <a:avLst>
              <a:gd name="adj" fmla="val 11505"/>
            </a:avLst>
          </a:prstGeom>
          <a:gradFill rotWithShape="1">
            <a:gsLst>
              <a:gs pos="0">
                <a:schemeClr val="folHlink"/>
              </a:gs>
              <a:gs pos="100000">
                <a:schemeClr val="bg1"/>
              </a:gs>
            </a:gsLst>
            <a:lin ang="0" scaled="1"/>
            <a:tileRect/>
          </a:gra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sp>
        <p:nvSpPr>
          <p:cNvPr id="16392" name="AutoShape 75"/>
          <p:cNvSpPr/>
          <p:nvPr/>
        </p:nvSpPr>
        <p:spPr>
          <a:xfrm>
            <a:off x="4730115" y="3737293"/>
            <a:ext cx="533400" cy="381000"/>
          </a:xfrm>
          <a:prstGeom prst="rightArrow">
            <a:avLst>
              <a:gd name="adj1" fmla="val 50000"/>
              <a:gd name="adj2" fmla="val 58333"/>
            </a:avLst>
          </a:prstGeom>
          <a:solidFill>
            <a:srgbClr val="FFFFFF"/>
          </a:solidFill>
          <a:ln w="9525">
            <a:noFill/>
          </a:ln>
        </p:spPr>
        <p:txBody>
          <a:bodyPr wrap="none" anchor="ctr"/>
          <a:lstStyle/>
          <a:p>
            <a:pPr lvl="0"/>
            <a:endParaRPr lang="zh-CN" altLang="en-US" dirty="0">
              <a:latin typeface="Times New Roman" panose="02020603050405020304" charset="0"/>
              <a:ea typeface="宋体" panose="02010600030101010101" pitchFamily="2" charset="-122"/>
            </a:endParaRPr>
          </a:p>
        </p:txBody>
      </p:sp>
      <p:sp>
        <p:nvSpPr>
          <p:cNvPr id="16394" name="Rectangle 4"/>
          <p:cNvSpPr/>
          <p:nvPr/>
        </p:nvSpPr>
        <p:spPr>
          <a:xfrm>
            <a:off x="2074545" y="1598613"/>
            <a:ext cx="7993063" cy="914400"/>
          </a:xfrm>
          <a:prstGeom prst="rect">
            <a:avLst/>
          </a:prstGeom>
          <a:noFill/>
          <a:ln w="9525">
            <a:noFill/>
          </a:ln>
        </p:spPr>
        <p:txBody>
          <a:bodyPr>
            <a:spAutoFit/>
          </a:bodyPr>
          <a:lstStyle/>
          <a:p>
            <a:pPr lvl="0">
              <a:lnSpc>
                <a:spcPct val="150000"/>
              </a:lnSpc>
            </a:pPr>
            <a:r>
              <a:rPr lang="zh-CN" altLang="en-US" dirty="0">
                <a:latin typeface="Times New Roman" panose="02020603050405020304" charset="0"/>
                <a:ea typeface="宋体" panose="02010600030101010101" pitchFamily="2" charset="-122"/>
              </a:rPr>
              <a:t>        大数据的发展，将极大地改变政府的管理模式，有利于节约政府投资、加强市场监管能力、提高政府决策能力、提升公共服务能力，实现区域化管理。</a:t>
            </a:r>
          </a:p>
        </p:txBody>
      </p:sp>
      <p:sp>
        <p:nvSpPr>
          <p:cNvPr id="16395" name="Text Box 17"/>
          <p:cNvSpPr txBox="1"/>
          <p:nvPr/>
        </p:nvSpPr>
        <p:spPr>
          <a:xfrm>
            <a:off x="2579053" y="5666105"/>
            <a:ext cx="2011680" cy="640080"/>
          </a:xfrm>
          <a:prstGeom prst="rect">
            <a:avLst/>
          </a:prstGeom>
          <a:noFill/>
          <a:ln w="9525">
            <a:noFill/>
          </a:ln>
        </p:spPr>
        <p:txBody>
          <a:bodyPr wrap="none">
            <a:spAutoFit/>
          </a:bodyPr>
          <a:lstStyle/>
          <a:p>
            <a:pPr lvl="0"/>
            <a:r>
              <a:rPr lang="zh-CN" altLang="en-US" dirty="0">
                <a:latin typeface="宋体" panose="02010600030101010101" pitchFamily="2" charset="-122"/>
                <a:ea typeface="宋体" panose="02010600030101010101" pitchFamily="2" charset="-122"/>
              </a:rPr>
              <a:t>重“一站式”服务</a:t>
            </a:r>
          </a:p>
          <a:p>
            <a:pPr lvl="0"/>
            <a:r>
              <a:rPr lang="zh-CN" altLang="en-US" dirty="0">
                <a:latin typeface="宋体" panose="02010600030101010101" pitchFamily="2" charset="-122"/>
                <a:ea typeface="宋体" panose="02010600030101010101" pitchFamily="2" charset="-122"/>
              </a:rPr>
              <a:t>轻“激励型”服务</a:t>
            </a:r>
          </a:p>
        </p:txBody>
      </p:sp>
      <p:sp>
        <p:nvSpPr>
          <p:cNvPr id="16396" name="Text Box 38"/>
          <p:cNvSpPr txBox="1"/>
          <p:nvPr/>
        </p:nvSpPr>
        <p:spPr>
          <a:xfrm>
            <a:off x="2111693" y="2693670"/>
            <a:ext cx="3024187" cy="365760"/>
          </a:xfrm>
          <a:prstGeom prst="rect">
            <a:avLst/>
          </a:prstGeom>
          <a:noFill/>
          <a:ln w="9525">
            <a:noFill/>
          </a:ln>
        </p:spPr>
        <p:txBody>
          <a:bodyPr>
            <a:spAutoFit/>
          </a:bodyPr>
          <a:lstStyle/>
          <a:p>
            <a:pPr lvl="0" algn="ctr"/>
            <a:r>
              <a:rPr lang="zh-CN" altLang="en-US" b="1" dirty="0">
                <a:latin typeface="Arial" panose="020B0604020202020204" pitchFamily="34" charset="0"/>
                <a:ea typeface="宋体" panose="02010600030101010101" pitchFamily="2" charset="-122"/>
              </a:rPr>
              <a:t>我国电子政务的发展现状</a:t>
            </a:r>
            <a:r>
              <a:rPr lang="en-US" altLang="zh-CN" b="1">
                <a:latin typeface="Arial" panose="020B0604020202020204" pitchFamily="34" charset="0"/>
                <a:ea typeface="宋体" panose="02010600030101010101" pitchFamily="2" charset="-122"/>
              </a:rPr>
              <a:t>:</a:t>
            </a:r>
          </a:p>
        </p:txBody>
      </p:sp>
      <p:sp>
        <p:nvSpPr>
          <p:cNvPr id="16397" name="Text Box 42"/>
          <p:cNvSpPr txBox="1"/>
          <p:nvPr/>
        </p:nvSpPr>
        <p:spPr>
          <a:xfrm>
            <a:off x="2579053" y="3518218"/>
            <a:ext cx="2089150" cy="914400"/>
          </a:xfrm>
          <a:prstGeom prst="rect">
            <a:avLst/>
          </a:prstGeom>
          <a:noFill/>
          <a:ln w="9525">
            <a:noFill/>
          </a:ln>
        </p:spPr>
        <p:txBody>
          <a:bodyPr>
            <a:spAutoFit/>
          </a:bodyPr>
          <a:lstStyle/>
          <a:p>
            <a:pPr lvl="0">
              <a:lnSpc>
                <a:spcPct val="150000"/>
              </a:lnSpc>
            </a:pPr>
            <a:r>
              <a:rPr lang="zh-CN" altLang="en-US" dirty="0">
                <a:solidFill>
                  <a:schemeClr val="bg1"/>
                </a:solidFill>
                <a:latin typeface="宋体" panose="02010600030101010101" pitchFamily="2" charset="-122"/>
                <a:ea typeface="宋体" panose="02010600030101010101" pitchFamily="2" charset="-122"/>
              </a:rPr>
              <a:t>重性质性政务信息轻量化性政务数据</a:t>
            </a:r>
          </a:p>
        </p:txBody>
      </p:sp>
      <p:sp>
        <p:nvSpPr>
          <p:cNvPr id="62542" name="圆角矩形 19"/>
          <p:cNvSpPr>
            <a:spLocks noChangeArrowheads="1"/>
          </p:cNvSpPr>
          <p:nvPr/>
        </p:nvSpPr>
        <p:spPr bwMode="auto">
          <a:xfrm>
            <a:off x="2074545" y="1649413"/>
            <a:ext cx="8135938" cy="863600"/>
          </a:xfrm>
          <a:prstGeom prst="roundRect">
            <a:avLst>
              <a:gd name="adj" fmla="val 20787"/>
            </a:avLst>
          </a:prstGeom>
          <a:noFill/>
          <a:ln w="38100">
            <a:solidFill>
              <a:srgbClr val="009900"/>
            </a:solidFill>
            <a:round/>
          </a:ln>
          <a:effectLst>
            <a:outerShdw dist="38100" dir="2700000" algn="ctr" rotWithShape="0">
              <a:srgbClr val="000000">
                <a:alpha val="3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6399" name="Text Box 97"/>
          <p:cNvSpPr txBox="1"/>
          <p:nvPr/>
        </p:nvSpPr>
        <p:spPr>
          <a:xfrm>
            <a:off x="5455603" y="3211830"/>
            <a:ext cx="4754880" cy="1325880"/>
          </a:xfrm>
          <a:prstGeom prst="rect">
            <a:avLst/>
          </a:prstGeom>
          <a:noFill/>
          <a:ln w="9525">
            <a:noFill/>
          </a:ln>
        </p:spPr>
        <p:txBody>
          <a:bodyPr wrap="none">
            <a:spAutoFit/>
          </a:bodyPr>
          <a:lstStyle/>
          <a:p>
            <a:pPr lvl="0">
              <a:lnSpc>
                <a:spcPct val="150000"/>
              </a:lnSpc>
            </a:pPr>
            <a:r>
              <a:rPr lang="zh-CN" altLang="en-US" dirty="0">
                <a:latin typeface="宋体" panose="02010600030101010101" pitchFamily="2" charset="-122"/>
                <a:ea typeface="宋体" panose="02010600030101010101" pitchFamily="2" charset="-122"/>
              </a:rPr>
              <a:t>政府门户网站信息以文本、图片、视频</a:t>
            </a:r>
          </a:p>
          <a:p>
            <a:pPr lvl="0">
              <a:lnSpc>
                <a:spcPct val="150000"/>
              </a:lnSpc>
            </a:pPr>
            <a:r>
              <a:rPr lang="zh-CN" altLang="en-US" dirty="0">
                <a:latin typeface="宋体" panose="02010600030101010101" pitchFamily="2" charset="-122"/>
                <a:ea typeface="宋体" panose="02010600030101010101" pitchFamily="2" charset="-122"/>
              </a:rPr>
              <a:t>等非结构化信息为主，但没有关于财政税收、</a:t>
            </a:r>
          </a:p>
          <a:p>
            <a:pPr lvl="0">
              <a:lnSpc>
                <a:spcPct val="150000"/>
              </a:lnSpc>
            </a:pPr>
            <a:r>
              <a:rPr lang="zh-CN" altLang="en-US" dirty="0">
                <a:latin typeface="宋体" panose="02010600030101010101" pitchFamily="2" charset="-122"/>
                <a:ea typeface="宋体" panose="02010600030101010101" pitchFamily="2" charset="-122"/>
              </a:rPr>
              <a:t>医疗保险等可量化分析的结构化数据。</a:t>
            </a:r>
          </a:p>
        </p:txBody>
      </p:sp>
      <p:sp>
        <p:nvSpPr>
          <p:cNvPr id="16400" name="Text Box 98"/>
          <p:cNvSpPr txBox="1"/>
          <p:nvPr/>
        </p:nvSpPr>
        <p:spPr>
          <a:xfrm>
            <a:off x="5387340" y="5227955"/>
            <a:ext cx="4773613" cy="1325880"/>
          </a:xfrm>
          <a:prstGeom prst="rect">
            <a:avLst/>
          </a:prstGeom>
          <a:noFill/>
          <a:ln w="9525">
            <a:noFill/>
          </a:ln>
        </p:spPr>
        <p:txBody>
          <a:bodyPr>
            <a:spAutoFit/>
          </a:bodyPr>
          <a:lstStyle/>
          <a:p>
            <a:pPr lvl="0">
              <a:lnSpc>
                <a:spcPct val="150000"/>
              </a:lnSpc>
            </a:pPr>
            <a:r>
              <a:rPr lang="zh-CN" altLang="en-US" dirty="0">
                <a:latin typeface="Times New Roman" panose="02020603050405020304" charset="0"/>
                <a:ea typeface="宋体" panose="02010600030101010101" pitchFamily="2" charset="-122"/>
              </a:rPr>
              <a:t>“一站式”服务包括申请、办证、审批等，忽略了开放原生态数据激发社会主体的创造性、主动性。</a:t>
            </a:r>
          </a:p>
        </p:txBody>
      </p:sp>
      <p:sp>
        <p:nvSpPr>
          <p:cNvPr id="16406" name="文本框 16405"/>
          <p:cNvSpPr txBox="1"/>
          <p:nvPr/>
        </p:nvSpPr>
        <p:spPr>
          <a:xfrm>
            <a:off x="2074228" y="1065848"/>
            <a:ext cx="7489825" cy="396240"/>
          </a:xfrm>
          <a:prstGeom prst="rect">
            <a:avLst/>
          </a:prstGeom>
          <a:noFill/>
          <a:ln w="9525">
            <a:noFill/>
          </a:ln>
        </p:spPr>
        <p:txBody>
          <a:bodyPr>
            <a:spAutoFit/>
          </a:bodyPr>
          <a:lstStyle/>
          <a:p>
            <a:pPr lvl="0"/>
            <a:r>
              <a:rPr lang="zh-CN" altLang="en-US" sz="2000" b="1" dirty="0">
                <a:solidFill>
                  <a:srgbClr val="FF0066"/>
                </a:solidFill>
                <a:latin typeface="Times New Roman" panose="02020603050405020304" charset="0"/>
                <a:ea typeface="宋体" panose="02010600030101010101" pitchFamily="2" charset="-122"/>
              </a:rPr>
              <a:t>大数据在我国电子政务领域的应用    </a:t>
            </a:r>
          </a:p>
        </p:txBody>
      </p:sp>
      <p:sp>
        <p:nvSpPr>
          <p:cNvPr id="2" name="标题 1"/>
          <p:cNvSpPr>
            <a:spLocks noGrp="1"/>
          </p:cNvSpPr>
          <p:nvPr>
            <p:ph type="title"/>
          </p:nvPr>
        </p:nvSpPr>
        <p:spPr/>
        <p:txBody>
          <a:bodyPr/>
          <a:lstStyle/>
          <a:p>
            <a:r>
              <a:rPr lang="en-US" altLang="zh-CN"/>
              <a:t>1</a:t>
            </a:r>
            <a:r>
              <a:rPr lang="zh-CN" altLang="en-US"/>
              <a:t>、政治生活</a:t>
            </a:r>
          </a:p>
        </p:txBody>
      </p:sp>
    </p:spTree>
    <p:custDataLst>
      <p:tags r:id="rId1"/>
    </p:custData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a:latin typeface="Arial" panose="020B0604020202020204" pitchFamily="34" charset="0"/>
              </a:rPr>
              <a:t>28</a:t>
            </a:fld>
            <a:endParaRPr lang="en-US" altLang="zh-CN" sz="1400">
              <a:latin typeface="Arial" panose="020B0604020202020204" pitchFamily="34" charset="0"/>
            </a:endParaRPr>
          </a:p>
        </p:txBody>
      </p:sp>
      <p:sp>
        <p:nvSpPr>
          <p:cNvPr id="17412" name="Text Box 5"/>
          <p:cNvSpPr txBox="1"/>
          <p:nvPr/>
        </p:nvSpPr>
        <p:spPr>
          <a:xfrm>
            <a:off x="2100580" y="1146810"/>
            <a:ext cx="8064500" cy="1737360"/>
          </a:xfrm>
          <a:prstGeom prst="rect">
            <a:avLst/>
          </a:prstGeom>
          <a:noFill/>
          <a:ln w="9525">
            <a:noFill/>
          </a:ln>
        </p:spPr>
        <p:txBody>
          <a:bodyPr>
            <a:spAutoFit/>
          </a:bodyPr>
          <a:lstStyle/>
          <a:p>
            <a:pPr lvl="0">
              <a:lnSpc>
                <a:spcPct val="150000"/>
              </a:lnSpc>
            </a:pPr>
            <a:r>
              <a:rPr lang="zh-CN" altLang="en-US" dirty="0">
                <a:latin typeface="宋体" panose="02010600030101010101" pitchFamily="2" charset="-122"/>
                <a:ea typeface="宋体" panose="02010600030101010101" pitchFamily="2" charset="-122"/>
              </a:rPr>
              <a:t>    从反映政府网站页面吸引力的跳出率指标来看，政府网站用户的</a:t>
            </a:r>
            <a:r>
              <a:rPr lang="zh-CN" altLang="en-US" b="1" dirty="0">
                <a:solidFill>
                  <a:srgbClr val="0066FF"/>
                </a:solidFill>
                <a:latin typeface="宋体" panose="02010600030101010101" pitchFamily="2" charset="-122"/>
                <a:ea typeface="宋体" panose="02010600030101010101" pitchFamily="2" charset="-122"/>
              </a:rPr>
              <a:t>总体跳出率</a:t>
            </a:r>
            <a:r>
              <a:rPr lang="zh-CN" altLang="en-US" b="1" dirty="0">
                <a:latin typeface="宋体" panose="02010600030101010101" pitchFamily="2" charset="-122"/>
                <a:ea typeface="宋体" panose="02010600030101010101" pitchFamily="2" charset="-122"/>
              </a:rPr>
              <a:t>为</a:t>
            </a:r>
            <a:r>
              <a:rPr lang="en-US" altLang="zh-CN" b="1">
                <a:solidFill>
                  <a:srgbClr val="0066FF"/>
                </a:solidFill>
                <a:latin typeface="宋体" panose="02010600030101010101" pitchFamily="2" charset="-122"/>
                <a:ea typeface="宋体" panose="02010600030101010101" pitchFamily="2" charset="-122"/>
              </a:rPr>
              <a:t>63.33%</a:t>
            </a:r>
            <a:r>
              <a:rPr lang="zh-CN" altLang="en-US" b="1"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即有</a:t>
            </a:r>
            <a:r>
              <a:rPr lang="en-US" altLang="zh-CN">
                <a:latin typeface="宋体" panose="02010600030101010101" pitchFamily="2" charset="-122"/>
                <a:ea typeface="宋体" panose="02010600030101010101" pitchFamily="2" charset="-122"/>
              </a:rPr>
              <a:t>2/3</a:t>
            </a:r>
            <a:r>
              <a:rPr lang="zh-CN" altLang="en-US" dirty="0">
                <a:latin typeface="宋体" panose="02010600030101010101" pitchFamily="2" charset="-122"/>
                <a:ea typeface="宋体" panose="02010600030101010101" pitchFamily="2" charset="-122"/>
              </a:rPr>
              <a:t>左右的用户来到政府网站之后仅访问一个页面就离开了。说明</a:t>
            </a:r>
            <a:r>
              <a:rPr lang="zh-CN" altLang="en-US" b="1" dirty="0">
                <a:solidFill>
                  <a:srgbClr val="FF0066"/>
                </a:solidFill>
                <a:latin typeface="宋体" panose="02010600030101010101" pitchFamily="2" charset="-122"/>
                <a:ea typeface="宋体" panose="02010600030101010101" pitchFamily="2" charset="-122"/>
              </a:rPr>
              <a:t>当今以性质性为主的政府信息黏度不够，并不能满足社会需求，量化性政务数据才是社会真正急需的。</a:t>
            </a:r>
          </a:p>
        </p:txBody>
      </p:sp>
      <p:sp>
        <p:nvSpPr>
          <p:cNvPr id="64521" name="AutoShape 9"/>
          <p:cNvSpPr/>
          <p:nvPr/>
        </p:nvSpPr>
        <p:spPr>
          <a:xfrm>
            <a:off x="6932930" y="2884170"/>
            <a:ext cx="3565525" cy="1439863"/>
          </a:xfrm>
          <a:prstGeom prst="wedgeRoundRectCallout">
            <a:avLst>
              <a:gd name="adj1" fmla="val -48574"/>
              <a:gd name="adj2" fmla="val 103361"/>
              <a:gd name="adj3" fmla="val 16667"/>
            </a:avLst>
          </a:prstGeom>
          <a:solidFill>
            <a:schemeClr val="bg1"/>
          </a:solidFill>
          <a:ln w="9525" cap="flat" cmpd="sng">
            <a:solidFill>
              <a:schemeClr val="tx1"/>
            </a:solidFill>
            <a:prstDash val="solid"/>
            <a:miter/>
            <a:headEnd type="none" w="med" len="med"/>
            <a:tailEnd type="none" w="med" len="med"/>
          </a:ln>
        </p:spPr>
        <p:txBody>
          <a:bodyPr/>
          <a:lstStyle/>
          <a:p>
            <a:pPr lvl="0" eaLnBrk="1" hangingPunct="1"/>
            <a:endParaRPr lang="zh-CN" altLang="en-US" sz="3200" dirty="0">
              <a:latin typeface="Arial" panose="020B0604020202020204" pitchFamily="34" charset="0"/>
              <a:ea typeface="黑体" panose="02010609060101010101" charset="-122"/>
            </a:endParaRPr>
          </a:p>
        </p:txBody>
      </p:sp>
      <p:sp>
        <p:nvSpPr>
          <p:cNvPr id="17414" name="Text Box 10"/>
          <p:cNvSpPr txBox="1"/>
          <p:nvPr/>
        </p:nvSpPr>
        <p:spPr>
          <a:xfrm>
            <a:off x="7102158" y="3070860"/>
            <a:ext cx="3225800" cy="1066800"/>
          </a:xfrm>
          <a:prstGeom prst="rect">
            <a:avLst/>
          </a:prstGeom>
          <a:noFill/>
          <a:ln w="9525">
            <a:noFill/>
          </a:ln>
        </p:spPr>
        <p:txBody>
          <a:bodyPr>
            <a:spAutoFit/>
          </a:bodyPr>
          <a:lstStyle/>
          <a:p>
            <a:pPr lvl="0"/>
            <a:r>
              <a:rPr lang="zh-CN" altLang="en-US" sz="3200" dirty="0">
                <a:latin typeface="Times New Roman" panose="02020603050405020304" charset="0"/>
                <a:ea typeface="黑体" panose="02010609060101010101" charset="-122"/>
              </a:rPr>
              <a:t>头疼，找不到我想要的数据！！</a:t>
            </a:r>
          </a:p>
        </p:txBody>
      </p:sp>
      <p:pic>
        <p:nvPicPr>
          <p:cNvPr id="17415" name="Picture 12" descr="头儿"/>
          <p:cNvPicPr>
            <a:picLocks noChangeAspect="1"/>
          </p:cNvPicPr>
          <p:nvPr/>
        </p:nvPicPr>
        <p:blipFill>
          <a:blip r:embed="rId3"/>
          <a:stretch>
            <a:fillRect/>
          </a:stretch>
        </p:blipFill>
        <p:spPr>
          <a:xfrm>
            <a:off x="2100263" y="3284538"/>
            <a:ext cx="4427537" cy="3321050"/>
          </a:xfrm>
          <a:prstGeom prst="rect">
            <a:avLst/>
          </a:prstGeom>
          <a:noFill/>
          <a:ln w="9525">
            <a:noFill/>
          </a:ln>
        </p:spPr>
      </p:pic>
      <p:sp>
        <p:nvSpPr>
          <p:cNvPr id="2" name="标题 1"/>
          <p:cNvSpPr>
            <a:spLocks noGrp="1"/>
          </p:cNvSpPr>
          <p:nvPr>
            <p:ph type="title"/>
          </p:nvPr>
        </p:nvSpPr>
        <p:spPr/>
        <p:txBody>
          <a:bodyPr/>
          <a:lstStyle/>
          <a:p>
            <a:r>
              <a:rPr lang="en-US" altLang="zh-CN"/>
              <a:t>1</a:t>
            </a:r>
            <a:r>
              <a:rPr lang="zh-CN" altLang="en-US"/>
              <a:t>、政治生活</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521"/>
                                        </p:tgtEl>
                                        <p:attrNameLst>
                                          <p:attrName>style.visibility</p:attrName>
                                        </p:attrNameLst>
                                      </p:cBhvr>
                                      <p:to>
                                        <p:strVal val="visible"/>
                                      </p:to>
                                    </p:set>
                                    <p:animEffect transition="in" filter="fade">
                                      <p:cBhvr>
                                        <p:cTn id="7" dur="2000"/>
                                        <p:tgtEl>
                                          <p:spTgt spid="645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a:latin typeface="Arial" panose="020B0604020202020204" pitchFamily="34" charset="0"/>
              </a:rPr>
              <a:t>29</a:t>
            </a:fld>
            <a:endParaRPr lang="en-US" altLang="zh-CN" sz="1400">
              <a:latin typeface="Arial" panose="020B0604020202020204" pitchFamily="34" charset="0"/>
            </a:endParaRPr>
          </a:p>
        </p:txBody>
      </p:sp>
      <p:sp>
        <p:nvSpPr>
          <p:cNvPr id="66564" name="AutoShape 4"/>
          <p:cNvSpPr>
            <a:spLocks noChangeArrowheads="1"/>
          </p:cNvSpPr>
          <p:nvPr/>
        </p:nvSpPr>
        <p:spPr bwMode="auto">
          <a:xfrm>
            <a:off x="2208530" y="1083310"/>
            <a:ext cx="7844790" cy="1224280"/>
          </a:xfrm>
          <a:prstGeom prst="roundRect">
            <a:avLst>
              <a:gd name="adj" fmla="val 50000"/>
            </a:avLst>
          </a:prstGeom>
          <a:gradFill rotWithShape="1">
            <a:gsLst>
              <a:gs pos="0">
                <a:srgbClr val="F8F8F8"/>
              </a:gs>
              <a:gs pos="100000">
                <a:srgbClr val="F8F8F8">
                  <a:gamma/>
                  <a:shade val="76471"/>
                  <a:invGamma/>
                </a:srgbClr>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sp>
        <p:nvSpPr>
          <p:cNvPr id="18437" name="Text Box 5"/>
          <p:cNvSpPr txBox="1"/>
          <p:nvPr/>
        </p:nvSpPr>
        <p:spPr>
          <a:xfrm>
            <a:off x="2495550" y="976630"/>
            <a:ext cx="7280910" cy="1325880"/>
          </a:xfrm>
          <a:prstGeom prst="rect">
            <a:avLst/>
          </a:prstGeom>
          <a:noFill/>
          <a:ln w="9525">
            <a:noFill/>
          </a:ln>
        </p:spPr>
        <p:txBody>
          <a:bodyPr wrap="square">
            <a:spAutoFit/>
          </a:bodyPr>
          <a:lstStyle/>
          <a:p>
            <a:pPr lvl="0">
              <a:lnSpc>
                <a:spcPct val="150000"/>
              </a:lnSpc>
            </a:pPr>
            <a:r>
              <a:rPr lang="zh-CN" altLang="en-US" dirty="0">
                <a:latin typeface="宋体" panose="02010600030101010101" pitchFamily="2" charset="-122"/>
                <a:ea typeface="宋体" panose="02010600030101010101" pitchFamily="2" charset="-122"/>
              </a:rPr>
              <a:t>    目前，我国有</a:t>
            </a:r>
            <a:r>
              <a:rPr lang="en-US" altLang="zh-CN">
                <a:latin typeface="宋体" panose="02010600030101010101" pitchFamily="2" charset="-122"/>
                <a:ea typeface="宋体" panose="02010600030101010101" pitchFamily="2" charset="-122"/>
              </a:rPr>
              <a:t>60</a:t>
            </a:r>
            <a:r>
              <a:rPr lang="zh-CN" altLang="en-US" dirty="0">
                <a:latin typeface="宋体" panose="02010600030101010101" pitchFamily="2" charset="-122"/>
                <a:ea typeface="宋体" panose="02010600030101010101" pitchFamily="2" charset="-122"/>
              </a:rPr>
              <a:t>多个城市，将构建“智慧城市”的目标列入“十二五规划”中。智慧城市即利用大数据的整合和分析来治理社会。</a:t>
            </a:r>
            <a:r>
              <a:rPr lang="en-US" altLang="zh-CN">
                <a:latin typeface="宋体" panose="02010600030101010101" pitchFamily="2" charset="-122"/>
                <a:ea typeface="宋体" panose="02010600030101010101" pitchFamily="2" charset="-122"/>
              </a:rPr>
              <a:t>2013</a:t>
            </a:r>
            <a:r>
              <a:rPr lang="zh-CN" altLang="en-US" dirty="0">
                <a:latin typeface="宋体" panose="02010600030101010101" pitchFamily="2" charset="-122"/>
                <a:ea typeface="宋体" panose="02010600030101010101" pitchFamily="2" charset="-122"/>
              </a:rPr>
              <a:t>年两会期间，有代表提议将</a:t>
            </a:r>
            <a:r>
              <a:rPr lang="zh-CN" altLang="en-US" b="1" dirty="0">
                <a:solidFill>
                  <a:srgbClr val="FF0066"/>
                </a:solidFill>
                <a:latin typeface="宋体" panose="02010600030101010101" pitchFamily="2" charset="-122"/>
                <a:ea typeface="宋体" panose="02010600030101010101" pitchFamily="2" charset="-122"/>
              </a:rPr>
              <a:t>发展大数据上升为国家战略</a:t>
            </a:r>
            <a:r>
              <a:rPr lang="zh-CN" altLang="en-US" dirty="0">
                <a:latin typeface="宋体" panose="02010600030101010101" pitchFamily="2" charset="-122"/>
                <a:ea typeface="宋体" panose="02010600030101010101" pitchFamily="2" charset="-122"/>
              </a:rPr>
              <a:t>。</a:t>
            </a:r>
          </a:p>
        </p:txBody>
      </p:sp>
      <p:sp>
        <p:nvSpPr>
          <p:cNvPr id="18438" name="Text Box 6"/>
          <p:cNvSpPr txBox="1"/>
          <p:nvPr/>
        </p:nvSpPr>
        <p:spPr>
          <a:xfrm>
            <a:off x="2390458" y="2449195"/>
            <a:ext cx="7559675" cy="548640"/>
          </a:xfrm>
          <a:prstGeom prst="rect">
            <a:avLst/>
          </a:prstGeom>
          <a:noFill/>
          <a:ln w="9525">
            <a:noFill/>
          </a:ln>
        </p:spPr>
        <p:txBody>
          <a:bodyPr>
            <a:spAutoFit/>
          </a:bodyPr>
          <a:lstStyle/>
          <a:p>
            <a:pPr lvl="0">
              <a:lnSpc>
                <a:spcPct val="150000"/>
              </a:lnSpc>
            </a:pPr>
            <a:r>
              <a:rPr lang="zh-CN" altLang="en-US" sz="2000" b="1" dirty="0">
                <a:latin typeface="宋体" panose="02010600030101010101" pitchFamily="2" charset="-122"/>
                <a:ea typeface="宋体" panose="02010600030101010101" pitchFamily="2" charset="-122"/>
              </a:rPr>
              <a:t>大数据背景下，我国电子政务创新模式的转变：     </a:t>
            </a:r>
          </a:p>
        </p:txBody>
      </p:sp>
      <p:pic>
        <p:nvPicPr>
          <p:cNvPr id="18439" name="Picture 8" descr="电子政务"/>
          <p:cNvPicPr>
            <a:picLocks noChangeAspect="1"/>
          </p:cNvPicPr>
          <p:nvPr/>
        </p:nvPicPr>
        <p:blipFill>
          <a:blip r:embed="rId3"/>
          <a:stretch>
            <a:fillRect/>
          </a:stretch>
        </p:blipFill>
        <p:spPr>
          <a:xfrm>
            <a:off x="7140575" y="3140075"/>
            <a:ext cx="3492500" cy="3313113"/>
          </a:xfrm>
          <a:prstGeom prst="rect">
            <a:avLst/>
          </a:prstGeom>
          <a:noFill/>
          <a:ln w="9525">
            <a:noFill/>
          </a:ln>
        </p:spPr>
      </p:pic>
      <p:grpSp>
        <p:nvGrpSpPr>
          <p:cNvPr id="18440" name="Group 10"/>
          <p:cNvGrpSpPr/>
          <p:nvPr/>
        </p:nvGrpSpPr>
        <p:grpSpPr>
          <a:xfrm>
            <a:off x="2234883" y="3226435"/>
            <a:ext cx="4724400" cy="685800"/>
            <a:chOff x="0" y="0"/>
            <a:chExt cx="2976" cy="432"/>
          </a:xfrm>
        </p:grpSpPr>
        <p:sp>
          <p:nvSpPr>
            <p:cNvPr id="66571" name="AutoShape 11"/>
            <p:cNvSpPr>
              <a:spLocks noChangeArrowheads="1"/>
            </p:cNvSpPr>
            <p:nvPr/>
          </p:nvSpPr>
          <p:spPr bwMode="auto">
            <a:xfrm>
              <a:off x="240" y="75"/>
              <a:ext cx="2736" cy="288"/>
            </a:xfrm>
            <a:prstGeom prst="roundRect">
              <a:avLst>
                <a:gd name="adj" fmla="val 16667"/>
              </a:avLst>
            </a:prstGeom>
            <a:noFill/>
            <a:ln w="28575">
              <a:solidFill>
                <a:schemeClr val="accent2"/>
              </a:solidFill>
              <a:round/>
            </a:ln>
            <a:effectLst>
              <a:outerShdw dist="99190" dir="2388334" algn="ctr" rotWithShape="0">
                <a:schemeClr val="bg2">
                  <a:alpha val="50000"/>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sp>
          <p:nvSpPr>
            <p:cNvPr id="66572" name="AutoShape 12"/>
            <p:cNvSpPr>
              <a:spLocks noChangeArrowheads="1"/>
            </p:cNvSpPr>
            <p:nvPr/>
          </p:nvSpPr>
          <p:spPr bwMode="auto">
            <a:xfrm>
              <a:off x="0" y="0"/>
              <a:ext cx="432" cy="432"/>
            </a:xfrm>
            <a:prstGeom prst="diamond">
              <a:avLst/>
            </a:prstGeom>
            <a:solidFill>
              <a:schemeClr val="accent2"/>
            </a:solidFill>
            <a:ln w="25400">
              <a:solidFill>
                <a:schemeClr val="bg1"/>
              </a:solidFill>
              <a:miter lim="800000"/>
            </a:ln>
            <a:effectLst>
              <a:outerShdw dist="63500" dir="2212194" algn="ctr" rotWithShape="0">
                <a:srgbClr val="333333">
                  <a:alpha val="50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sp>
          <p:nvSpPr>
            <p:cNvPr id="18452" name="Text Box 13"/>
            <p:cNvSpPr txBox="1"/>
            <p:nvPr/>
          </p:nvSpPr>
          <p:spPr>
            <a:xfrm>
              <a:off x="384" y="110"/>
              <a:ext cx="2160" cy="230"/>
            </a:xfrm>
            <a:prstGeom prst="rect">
              <a:avLst/>
            </a:prstGeom>
            <a:noFill/>
            <a:ln w="9525">
              <a:noFill/>
            </a:ln>
          </p:spPr>
          <p:txBody>
            <a:bodyPr>
              <a:spAutoFit/>
            </a:bodyPr>
            <a:lstStyle/>
            <a:p>
              <a:pPr lvl="0" algn="ctr"/>
              <a:r>
                <a:rPr lang="zh-CN" altLang="en-US" dirty="0">
                  <a:latin typeface="Times New Roman" panose="02020603050405020304" charset="0"/>
                  <a:ea typeface="宋体" panose="02010600030101010101" pitchFamily="2" charset="-122"/>
                </a:rPr>
                <a:t>关注焦点</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从信息向数据转变</a:t>
              </a:r>
            </a:p>
          </p:txBody>
        </p:sp>
        <p:sp>
          <p:nvSpPr>
            <p:cNvPr id="18453" name="Text Box 14"/>
            <p:cNvSpPr txBox="1"/>
            <p:nvPr/>
          </p:nvSpPr>
          <p:spPr>
            <a:xfrm>
              <a:off x="98" y="62"/>
              <a:ext cx="222" cy="288"/>
            </a:xfrm>
            <a:prstGeom prst="rect">
              <a:avLst/>
            </a:prstGeom>
            <a:noFill/>
            <a:ln w="9525">
              <a:noFill/>
            </a:ln>
          </p:spPr>
          <p:txBody>
            <a:bodyPr wrap="none">
              <a:spAutoFit/>
            </a:bodyPr>
            <a:lstStyle/>
            <a:p>
              <a:pPr lvl="0" algn="ctr"/>
              <a:r>
                <a:rPr lang="en-US" altLang="zh-CN" sz="2400">
                  <a:solidFill>
                    <a:schemeClr val="bg1"/>
                  </a:solidFill>
                  <a:latin typeface="Arial" panose="020B0604020202020204" pitchFamily="34" charset="0"/>
                  <a:ea typeface="宋体" panose="02010600030101010101" pitchFamily="2" charset="-122"/>
                </a:rPr>
                <a:t>1</a:t>
              </a:r>
            </a:p>
          </p:txBody>
        </p:sp>
      </p:grpSp>
      <p:sp>
        <p:nvSpPr>
          <p:cNvPr id="66576" name="AutoShape 16"/>
          <p:cNvSpPr>
            <a:spLocks noChangeArrowheads="1"/>
          </p:cNvSpPr>
          <p:nvPr/>
        </p:nvSpPr>
        <p:spPr bwMode="auto">
          <a:xfrm>
            <a:off x="2544763" y="4624388"/>
            <a:ext cx="4343400" cy="457200"/>
          </a:xfrm>
          <a:prstGeom prst="roundRect">
            <a:avLst>
              <a:gd name="adj" fmla="val 16667"/>
            </a:avLst>
          </a:prstGeom>
          <a:noFill/>
          <a:ln w="28575">
            <a:solidFill>
              <a:schemeClr val="accent1"/>
            </a:solidFill>
            <a:round/>
          </a:ln>
          <a:effectLst>
            <a:outerShdw dist="99190" dir="2388334" algn="ctr" rotWithShape="0">
              <a:schemeClr val="bg2">
                <a:alpha val="50000"/>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sp>
        <p:nvSpPr>
          <p:cNvPr id="66577" name="AutoShape 17"/>
          <p:cNvSpPr>
            <a:spLocks noChangeArrowheads="1"/>
          </p:cNvSpPr>
          <p:nvPr/>
        </p:nvSpPr>
        <p:spPr bwMode="auto">
          <a:xfrm>
            <a:off x="2163763" y="4479925"/>
            <a:ext cx="685800" cy="685800"/>
          </a:xfrm>
          <a:prstGeom prst="diamond">
            <a:avLst/>
          </a:prstGeom>
          <a:solidFill>
            <a:schemeClr val="accent1"/>
          </a:solidFill>
          <a:ln w="25400">
            <a:solidFill>
              <a:schemeClr val="bg1"/>
            </a:solidFill>
            <a:miter lim="800000"/>
          </a:ln>
          <a:effectLst>
            <a:outerShdw dist="63500" dir="2212194" algn="ctr" rotWithShape="0">
              <a:srgbClr val="333333">
                <a:alpha val="50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sp>
        <p:nvSpPr>
          <p:cNvPr id="18443" name="Text Box 18"/>
          <p:cNvSpPr txBox="1"/>
          <p:nvPr/>
        </p:nvSpPr>
        <p:spPr>
          <a:xfrm>
            <a:off x="2782888" y="4689475"/>
            <a:ext cx="4176712" cy="365760"/>
          </a:xfrm>
          <a:prstGeom prst="rect">
            <a:avLst/>
          </a:prstGeom>
          <a:noFill/>
          <a:ln w="9525">
            <a:noFill/>
          </a:ln>
        </p:spPr>
        <p:txBody>
          <a:bodyPr>
            <a:spAutoFit/>
          </a:bodyPr>
          <a:lstStyle/>
          <a:p>
            <a:pPr lvl="0" algn="ctr"/>
            <a:r>
              <a:rPr lang="zh-CN" altLang="en-US" dirty="0">
                <a:latin typeface="Times New Roman" panose="02020603050405020304" charset="0"/>
                <a:ea typeface="宋体" panose="02010600030101010101" pitchFamily="2" charset="-122"/>
              </a:rPr>
              <a:t>增值基础</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从公开向发布、开放转变</a:t>
            </a:r>
          </a:p>
        </p:txBody>
      </p:sp>
      <p:sp>
        <p:nvSpPr>
          <p:cNvPr id="18444" name="Text Box 19"/>
          <p:cNvSpPr txBox="1"/>
          <p:nvPr/>
        </p:nvSpPr>
        <p:spPr>
          <a:xfrm>
            <a:off x="2318544" y="4552950"/>
            <a:ext cx="352425" cy="457200"/>
          </a:xfrm>
          <a:prstGeom prst="rect">
            <a:avLst/>
          </a:prstGeom>
          <a:noFill/>
          <a:ln w="9525">
            <a:noFill/>
          </a:ln>
        </p:spPr>
        <p:txBody>
          <a:bodyPr wrap="none">
            <a:spAutoFit/>
          </a:bodyPr>
          <a:lstStyle/>
          <a:p>
            <a:pPr lvl="0" algn="ctr"/>
            <a:r>
              <a:rPr lang="en-US" altLang="zh-CN" sz="2400">
                <a:solidFill>
                  <a:schemeClr val="bg1"/>
                </a:solidFill>
                <a:latin typeface="Arial" panose="020B0604020202020204" pitchFamily="34" charset="0"/>
                <a:ea typeface="宋体" panose="02010600030101010101" pitchFamily="2" charset="-122"/>
              </a:rPr>
              <a:t>2</a:t>
            </a:r>
          </a:p>
        </p:txBody>
      </p:sp>
      <p:grpSp>
        <p:nvGrpSpPr>
          <p:cNvPr id="18445" name="Group 20"/>
          <p:cNvGrpSpPr/>
          <p:nvPr/>
        </p:nvGrpSpPr>
        <p:grpSpPr>
          <a:xfrm>
            <a:off x="2163763" y="5695950"/>
            <a:ext cx="4724400" cy="685800"/>
            <a:chOff x="0" y="0"/>
            <a:chExt cx="2976" cy="432"/>
          </a:xfrm>
        </p:grpSpPr>
        <p:sp>
          <p:nvSpPr>
            <p:cNvPr id="66581" name="AutoShape 21"/>
            <p:cNvSpPr>
              <a:spLocks noChangeArrowheads="1"/>
            </p:cNvSpPr>
            <p:nvPr/>
          </p:nvSpPr>
          <p:spPr bwMode="auto">
            <a:xfrm>
              <a:off x="240" y="75"/>
              <a:ext cx="2736" cy="288"/>
            </a:xfrm>
            <a:prstGeom prst="roundRect">
              <a:avLst>
                <a:gd name="adj" fmla="val 16667"/>
              </a:avLst>
            </a:prstGeom>
            <a:noFill/>
            <a:ln w="28575">
              <a:solidFill>
                <a:schemeClr val="hlink"/>
              </a:solidFill>
              <a:round/>
            </a:ln>
            <a:effectLst>
              <a:outerShdw dist="99190" dir="2388334" algn="ctr" rotWithShape="0">
                <a:schemeClr val="bg2">
                  <a:alpha val="50000"/>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sp>
          <p:nvSpPr>
            <p:cNvPr id="66582" name="AutoShape 22"/>
            <p:cNvSpPr>
              <a:spLocks noChangeArrowheads="1"/>
            </p:cNvSpPr>
            <p:nvPr/>
          </p:nvSpPr>
          <p:spPr bwMode="auto">
            <a:xfrm>
              <a:off x="0" y="0"/>
              <a:ext cx="432" cy="432"/>
            </a:xfrm>
            <a:prstGeom prst="diamond">
              <a:avLst/>
            </a:prstGeom>
            <a:solidFill>
              <a:schemeClr val="hlink"/>
            </a:solidFill>
            <a:ln w="25400">
              <a:solidFill>
                <a:schemeClr val="bg1"/>
              </a:solidFill>
              <a:miter lim="800000"/>
            </a:ln>
            <a:effectLst>
              <a:outerShdw dist="63500" dir="2212194" algn="ctr" rotWithShape="0">
                <a:srgbClr val="333333">
                  <a:alpha val="50000"/>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tx1"/>
                </a:solidFill>
                <a:effectLst/>
                <a:uLnTx/>
                <a:uFillTx/>
                <a:latin typeface="Times New Roman" panose="02020603050405020304" charset="0"/>
                <a:ea typeface="+mn-ea"/>
                <a:cs typeface="+mn-cs"/>
              </a:endParaRPr>
            </a:p>
          </p:txBody>
        </p:sp>
        <p:sp>
          <p:nvSpPr>
            <p:cNvPr id="18448" name="Text Box 23"/>
            <p:cNvSpPr txBox="1"/>
            <p:nvPr/>
          </p:nvSpPr>
          <p:spPr>
            <a:xfrm>
              <a:off x="384" y="110"/>
              <a:ext cx="2160" cy="230"/>
            </a:xfrm>
            <a:prstGeom prst="rect">
              <a:avLst/>
            </a:prstGeom>
            <a:noFill/>
            <a:ln w="9525">
              <a:noFill/>
            </a:ln>
          </p:spPr>
          <p:txBody>
            <a:bodyPr>
              <a:spAutoFit/>
            </a:bodyPr>
            <a:lstStyle/>
            <a:p>
              <a:pPr lvl="0" algn="ctr"/>
              <a:r>
                <a:rPr lang="zh-CN" altLang="en-US" dirty="0">
                  <a:latin typeface="Times New Roman" panose="02020603050405020304" charset="0"/>
                  <a:ea typeface="宋体" panose="02010600030101010101" pitchFamily="2" charset="-122"/>
                </a:rPr>
                <a:t>行为方式</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从独立向协同转变</a:t>
              </a:r>
            </a:p>
          </p:txBody>
        </p:sp>
        <p:sp>
          <p:nvSpPr>
            <p:cNvPr id="18449" name="Text Box 24"/>
            <p:cNvSpPr txBox="1"/>
            <p:nvPr/>
          </p:nvSpPr>
          <p:spPr>
            <a:xfrm>
              <a:off x="98" y="62"/>
              <a:ext cx="222" cy="288"/>
            </a:xfrm>
            <a:prstGeom prst="rect">
              <a:avLst/>
            </a:prstGeom>
            <a:noFill/>
            <a:ln w="9525">
              <a:noFill/>
            </a:ln>
          </p:spPr>
          <p:txBody>
            <a:bodyPr wrap="none">
              <a:spAutoFit/>
            </a:bodyPr>
            <a:lstStyle/>
            <a:p>
              <a:pPr lvl="0" algn="ctr"/>
              <a:r>
                <a:rPr lang="en-US" altLang="zh-CN" sz="2400">
                  <a:solidFill>
                    <a:schemeClr val="bg1"/>
                  </a:solidFill>
                  <a:latin typeface="Arial" panose="020B0604020202020204" pitchFamily="34" charset="0"/>
                  <a:ea typeface="宋体" panose="02010600030101010101" pitchFamily="2" charset="-122"/>
                </a:rPr>
                <a:t>3</a:t>
              </a:r>
            </a:p>
          </p:txBody>
        </p:sp>
      </p:grpSp>
      <p:sp>
        <p:nvSpPr>
          <p:cNvPr id="2" name="标题 1"/>
          <p:cNvSpPr>
            <a:spLocks noGrp="1"/>
          </p:cNvSpPr>
          <p:nvPr>
            <p:ph type="title"/>
          </p:nvPr>
        </p:nvSpPr>
        <p:spPr/>
        <p:txBody>
          <a:bodyPr/>
          <a:lstStyle/>
          <a:p>
            <a:r>
              <a:rPr lang="en-US" altLang="zh-CN"/>
              <a:t>1</a:t>
            </a:r>
            <a:r>
              <a:rPr lang="zh-CN" altLang="en-US"/>
              <a:t>、政治生活</a:t>
            </a:r>
          </a:p>
        </p:txBody>
      </p:sp>
    </p:spTree>
    <p:custDataLst>
      <p:tags r:id="rId1"/>
    </p:custData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p:cNvSpPr>
            <a:spLocks noGrp="1"/>
          </p:cNvSpPr>
          <p:nvPr>
            <p:ph type="title"/>
            <p:custDataLst>
              <p:tags r:id="rId2"/>
            </p:custDataLst>
          </p:nvPr>
        </p:nvSpPr>
        <p:spPr>
          <a:xfrm>
            <a:off x="1476376" y="341950"/>
            <a:ext cx="9239249" cy="841374"/>
          </a:xfrm>
        </p:spPr>
        <p:txBody>
          <a:bodyPr/>
          <a:lstStyle/>
          <a:p>
            <a:pPr algn="ctr"/>
            <a:r>
              <a:rPr lang="zh-CN" altLang="en-US" b="1" dirty="0">
                <a:solidFill>
                  <a:schemeClr val="tx1"/>
                </a:solidFill>
                <a:latin typeface="华文中宋" panose="02010600040101010101" charset="-122"/>
                <a:ea typeface="华文中宋" panose="02010600040101010101" charset="-122"/>
              </a:rPr>
              <a:t>大数据时代的一天</a:t>
            </a:r>
          </a:p>
        </p:txBody>
      </p:sp>
      <p:sp>
        <p:nvSpPr>
          <p:cNvPr id="32" name="内容占位符 31"/>
          <p:cNvSpPr>
            <a:spLocks noGrp="1"/>
          </p:cNvSpPr>
          <p:nvPr>
            <p:ph idx="1"/>
          </p:nvPr>
        </p:nvSpPr>
        <p:spPr>
          <a:xfrm>
            <a:off x="3297555" y="1301115"/>
            <a:ext cx="7100570" cy="1480185"/>
          </a:xfrm>
        </p:spPr>
        <p:txBody>
          <a:bodyPr>
            <a:normAutofit lnSpcReduction="10000"/>
          </a:bodyPr>
          <a:lstStyle/>
          <a:p>
            <a:pPr marL="0" indent="0">
              <a:lnSpc>
                <a:spcPct val="150000"/>
              </a:lnSpc>
              <a:buNone/>
            </a:pPr>
            <a:r>
              <a:rPr lang="en-US" altLang="zh-CN" sz="1600">
                <a:latin typeface="宋体" panose="02010600030101010101" pitchFamily="2" charset="-122"/>
                <a:ea typeface="宋体" panose="02010600030101010101" pitchFamily="2" charset="-122"/>
                <a:sym typeface="+mn-ea"/>
              </a:rPr>
              <a:t>7</a:t>
            </a:r>
            <a:r>
              <a:rPr lang="zh-CN" altLang="en-US" sz="1600" dirty="0">
                <a:latin typeface="宋体" panose="02010600030101010101" pitchFamily="2" charset="-122"/>
                <a:ea typeface="宋体" panose="02010600030101010101" pitchFamily="2" charset="-122"/>
                <a:sym typeface="+mn-ea"/>
              </a:rPr>
              <a:t>：</a:t>
            </a:r>
            <a:r>
              <a:rPr lang="en-US" altLang="zh-CN" sz="1600">
                <a:latin typeface="宋体" panose="02010600030101010101" pitchFamily="2" charset="-122"/>
                <a:ea typeface="宋体" panose="02010600030101010101" pitchFamily="2" charset="-122"/>
                <a:sym typeface="+mn-ea"/>
              </a:rPr>
              <a:t>00</a:t>
            </a:r>
            <a:r>
              <a:rPr lang="zh-CN" altLang="en-US" sz="1600" dirty="0">
                <a:latin typeface="宋体" panose="02010600030101010101" pitchFamily="2" charset="-122"/>
                <a:ea typeface="宋体" panose="02010600030101010101" pitchFamily="2" charset="-122"/>
                <a:sym typeface="+mn-ea"/>
              </a:rPr>
              <a:t>，你被手机闹钟叫醒。昨晚你带着一款小型可穿戴设备睡觉的。这个设备连接着你手机里的一款</a:t>
            </a:r>
            <a:r>
              <a:rPr lang="zh-CN" altLang="en-US" sz="1600" b="1" dirty="0">
                <a:solidFill>
                  <a:srgbClr val="FF0066"/>
                </a:solidFill>
                <a:latin typeface="宋体" panose="02010600030101010101" pitchFamily="2" charset="-122"/>
                <a:ea typeface="宋体" panose="02010600030101010101" pitchFamily="2" charset="-122"/>
                <a:sym typeface="+mn-ea"/>
              </a:rPr>
              <a:t>大数据的</a:t>
            </a:r>
            <a:r>
              <a:rPr lang="en-US" altLang="zh-CN" sz="1600" b="1">
                <a:solidFill>
                  <a:srgbClr val="FF0066"/>
                </a:solidFill>
                <a:latin typeface="宋体" panose="02010600030101010101" pitchFamily="2" charset="-122"/>
                <a:ea typeface="宋体" panose="02010600030101010101" pitchFamily="2" charset="-122"/>
                <a:sym typeface="+mn-ea"/>
              </a:rPr>
              <a:t>APP</a:t>
            </a:r>
            <a:r>
              <a:rPr lang="zh-CN" altLang="en-US" sz="1600" dirty="0">
                <a:latin typeface="宋体" panose="02010600030101010101" pitchFamily="2" charset="-122"/>
                <a:ea typeface="宋体" panose="02010600030101010101" pitchFamily="2" charset="-122"/>
                <a:sym typeface="+mn-ea"/>
              </a:rPr>
              <a:t>，你打开它就可以看到你昨晚睡觉时翻身次数、心跳和血压状况。根据测量结果，它建议你今天出门之前多喝点橙汁类的饮品来补充维生素。</a:t>
            </a:r>
            <a:endParaRPr lang="zh-CN" altLang="en-US" sz="1600"/>
          </a:p>
        </p:txBody>
      </p:sp>
      <p:pic>
        <p:nvPicPr>
          <p:cNvPr id="6152" name="Picture 29" descr="MC900421750[1]"/>
          <p:cNvPicPr>
            <a:picLocks noChangeAspect="1"/>
          </p:cNvPicPr>
          <p:nvPr/>
        </p:nvPicPr>
        <p:blipFill>
          <a:blip r:embed="rId4"/>
          <a:stretch>
            <a:fillRect/>
          </a:stretch>
        </p:blipFill>
        <p:spPr>
          <a:xfrm>
            <a:off x="1857058" y="3282633"/>
            <a:ext cx="1223962" cy="1354137"/>
          </a:xfrm>
          <a:prstGeom prst="rect">
            <a:avLst/>
          </a:prstGeom>
          <a:noFill/>
          <a:ln w="9525">
            <a:noFill/>
          </a:ln>
        </p:spPr>
      </p:pic>
      <p:sp>
        <p:nvSpPr>
          <p:cNvPr id="6153" name="Text Box 33"/>
          <p:cNvSpPr txBox="1"/>
          <p:nvPr/>
        </p:nvSpPr>
        <p:spPr>
          <a:xfrm>
            <a:off x="3297555" y="3202940"/>
            <a:ext cx="7178040" cy="1198880"/>
          </a:xfrm>
          <a:prstGeom prst="rect">
            <a:avLst/>
          </a:prstGeom>
          <a:noFill/>
          <a:ln w="9525">
            <a:noFill/>
          </a:ln>
        </p:spPr>
        <p:txBody>
          <a:bodyPr wrap="square">
            <a:spAutoFit/>
          </a:bodyPr>
          <a:lstStyle/>
          <a:p>
            <a:pPr lvl="0">
              <a:lnSpc>
                <a:spcPct val="150000"/>
              </a:lnSpc>
            </a:pPr>
            <a:r>
              <a:rPr lang="en-US" altLang="zh-CN" sz="1600">
                <a:solidFill>
                  <a:schemeClr val="tx1"/>
                </a:solidFill>
                <a:latin typeface="宋体" panose="02010600030101010101" pitchFamily="2" charset="-122"/>
                <a:ea typeface="宋体" panose="02010600030101010101" pitchFamily="2" charset="-122"/>
              </a:rPr>
              <a:t>9</a:t>
            </a:r>
            <a:r>
              <a:rPr lang="zh-CN" altLang="en-US" sz="1600" dirty="0">
                <a:solidFill>
                  <a:schemeClr val="tx1"/>
                </a:solidFill>
                <a:latin typeface="宋体" panose="02010600030101010101" pitchFamily="2" charset="-122"/>
                <a:ea typeface="宋体" panose="02010600030101010101" pitchFamily="2" charset="-122"/>
              </a:rPr>
              <a:t>：</a:t>
            </a:r>
            <a:r>
              <a:rPr lang="en-US" altLang="zh-CN" sz="1600">
                <a:solidFill>
                  <a:schemeClr val="tx1"/>
                </a:solidFill>
                <a:latin typeface="宋体" panose="02010600030101010101" pitchFamily="2" charset="-122"/>
                <a:ea typeface="宋体" panose="02010600030101010101" pitchFamily="2" charset="-122"/>
              </a:rPr>
              <a:t>00</a:t>
            </a:r>
            <a:r>
              <a:rPr lang="zh-CN" altLang="en-US" sz="1600" dirty="0">
                <a:solidFill>
                  <a:schemeClr val="tx1"/>
                </a:solidFill>
                <a:latin typeface="宋体" panose="02010600030101010101" pitchFamily="2" charset="-122"/>
                <a:ea typeface="宋体" panose="02010600030101010101" pitchFamily="2" charset="-122"/>
              </a:rPr>
              <a:t>，今天你要带朋友到天津的滨河路逛逛，你打开某互联网公司的大数据产品</a:t>
            </a:r>
            <a:r>
              <a:rPr lang="zh-CN" altLang="en-US" sz="1600" b="1" dirty="0">
                <a:solidFill>
                  <a:schemeClr val="tx1"/>
                </a:solidFill>
                <a:latin typeface="宋体" panose="02010600030101010101" pitchFamily="2" charset="-122"/>
                <a:ea typeface="宋体" panose="02010600030101010101" pitchFamily="2" charset="-122"/>
              </a:rPr>
              <a:t>“</a:t>
            </a:r>
            <a:r>
              <a:rPr lang="en-US" altLang="zh-CN" sz="1600" b="1">
                <a:solidFill>
                  <a:schemeClr val="tx1"/>
                </a:solidFill>
                <a:latin typeface="宋体" panose="02010600030101010101" pitchFamily="2" charset="-122"/>
                <a:ea typeface="宋体" panose="02010600030101010101" pitchFamily="2" charset="-122"/>
              </a:rPr>
              <a:t>XX</a:t>
            </a:r>
            <a:r>
              <a:rPr lang="zh-CN" altLang="en-US" sz="1600" b="1" dirty="0">
                <a:solidFill>
                  <a:schemeClr val="tx1"/>
                </a:solidFill>
                <a:latin typeface="宋体" panose="02010600030101010101" pitchFamily="2" charset="-122"/>
                <a:ea typeface="宋体" panose="02010600030101010101" pitchFamily="2" charset="-122"/>
              </a:rPr>
              <a:t>预测”，</a:t>
            </a:r>
            <a:r>
              <a:rPr lang="zh-CN" altLang="en-US" sz="1600" dirty="0">
                <a:solidFill>
                  <a:schemeClr val="tx1"/>
                </a:solidFill>
                <a:latin typeface="宋体" panose="02010600030101010101" pitchFamily="2" charset="-122"/>
                <a:ea typeface="宋体" panose="02010600030101010101" pitchFamily="2" charset="-122"/>
              </a:rPr>
              <a:t>看看步行街今天预计会有多少人，再看看天津今天的交通预测。 “</a:t>
            </a:r>
            <a:r>
              <a:rPr lang="en-US" altLang="zh-CN" sz="1600">
                <a:solidFill>
                  <a:schemeClr val="tx1"/>
                </a:solidFill>
                <a:latin typeface="宋体" panose="02010600030101010101" pitchFamily="2" charset="-122"/>
                <a:ea typeface="宋体" panose="02010600030101010101" pitchFamily="2" charset="-122"/>
              </a:rPr>
              <a:t>XX</a:t>
            </a:r>
            <a:r>
              <a:rPr lang="zh-CN" altLang="en-US" sz="1600" dirty="0">
                <a:solidFill>
                  <a:schemeClr val="tx1"/>
                </a:solidFill>
                <a:latin typeface="宋体" panose="02010600030101010101" pitchFamily="2" charset="-122"/>
                <a:ea typeface="宋体" panose="02010600030101010101" pitchFamily="2" charset="-122"/>
              </a:rPr>
              <a:t>预测” 根据以往用户定位请求信息建议你乘地铁前往步行街。</a:t>
            </a:r>
          </a:p>
        </p:txBody>
      </p:sp>
      <p:pic>
        <p:nvPicPr>
          <p:cNvPr id="6156" name="Picture 6" descr="MC900418702[1]"/>
          <p:cNvPicPr>
            <a:picLocks noChangeAspect="1"/>
          </p:cNvPicPr>
          <p:nvPr/>
        </p:nvPicPr>
        <p:blipFill>
          <a:blip r:embed="rId5"/>
          <a:stretch>
            <a:fillRect/>
          </a:stretch>
        </p:blipFill>
        <p:spPr>
          <a:xfrm>
            <a:off x="1845945" y="5099050"/>
            <a:ext cx="1235075" cy="1151255"/>
          </a:xfrm>
          <a:prstGeom prst="rect">
            <a:avLst/>
          </a:prstGeom>
          <a:noFill/>
          <a:ln w="9525">
            <a:noFill/>
          </a:ln>
        </p:spPr>
      </p:pic>
      <p:sp>
        <p:nvSpPr>
          <p:cNvPr id="6157" name="Text Box 66"/>
          <p:cNvSpPr txBox="1"/>
          <p:nvPr/>
        </p:nvSpPr>
        <p:spPr>
          <a:xfrm>
            <a:off x="3297555" y="4977130"/>
            <a:ext cx="7192010" cy="1188720"/>
          </a:xfrm>
          <a:prstGeom prst="rect">
            <a:avLst/>
          </a:prstGeom>
          <a:noFill/>
          <a:ln w="9525">
            <a:noFill/>
          </a:ln>
        </p:spPr>
        <p:txBody>
          <a:bodyPr wrap="square">
            <a:spAutoFit/>
          </a:bodyPr>
          <a:lstStyle/>
          <a:p>
            <a:pPr lvl="0">
              <a:lnSpc>
                <a:spcPct val="150000"/>
              </a:lnSpc>
            </a:pPr>
            <a:r>
              <a:rPr lang="en-US" altLang="zh-CN" sz="1600">
                <a:solidFill>
                  <a:schemeClr val="tx1"/>
                </a:solidFill>
                <a:latin typeface="宋体" panose="02010600030101010101" pitchFamily="2" charset="-122"/>
                <a:ea typeface="宋体" panose="02010600030101010101" pitchFamily="2" charset="-122"/>
              </a:rPr>
              <a:t>12</a:t>
            </a:r>
            <a:r>
              <a:rPr lang="zh-CN" altLang="en-US" sz="1600" dirty="0">
                <a:solidFill>
                  <a:schemeClr val="tx1"/>
                </a:solidFill>
                <a:latin typeface="宋体" panose="02010600030101010101" pitchFamily="2" charset="-122"/>
                <a:ea typeface="宋体" panose="02010600030101010101" pitchFamily="2" charset="-122"/>
              </a:rPr>
              <a:t>：</a:t>
            </a:r>
            <a:r>
              <a:rPr lang="en-US" altLang="zh-CN" sz="1600">
                <a:solidFill>
                  <a:schemeClr val="tx1"/>
                </a:solidFill>
                <a:latin typeface="宋体" panose="02010600030101010101" pitchFamily="2" charset="-122"/>
                <a:ea typeface="宋体" panose="02010600030101010101" pitchFamily="2" charset="-122"/>
              </a:rPr>
              <a:t>00</a:t>
            </a:r>
            <a:r>
              <a:rPr lang="zh-CN" altLang="en-US" sz="1600" dirty="0">
                <a:solidFill>
                  <a:schemeClr val="tx1"/>
                </a:solidFill>
                <a:latin typeface="宋体" panose="02010600030101010101" pitchFamily="2" charset="-122"/>
                <a:ea typeface="宋体" panose="02010600030101010101" pitchFamily="2" charset="-122"/>
              </a:rPr>
              <a:t>，逛了一圈，你和朋友都累了，想找个地方吃饭。你打开</a:t>
            </a:r>
            <a:r>
              <a:rPr lang="zh-CN" altLang="en-US" sz="1600" b="1" dirty="0">
                <a:solidFill>
                  <a:schemeClr val="tx1"/>
                </a:solidFill>
                <a:latin typeface="宋体" panose="02010600030101010101" pitchFamily="2" charset="-122"/>
                <a:ea typeface="宋体" panose="02010600030101010101" pitchFamily="2" charset="-122"/>
              </a:rPr>
              <a:t>大数据软件</a:t>
            </a:r>
            <a:r>
              <a:rPr lang="zh-CN" altLang="en-US" sz="1600" dirty="0">
                <a:solidFill>
                  <a:schemeClr val="tx1"/>
                </a:solidFill>
                <a:latin typeface="宋体" panose="02010600030101010101" pitchFamily="2" charset="-122"/>
                <a:ea typeface="宋体" panose="02010600030101010101" pitchFamily="2" charset="-122"/>
              </a:rPr>
              <a:t>，寻找附近的餐馆。通过该软件，你可以提前看到餐馆的视频环境，看看是否人多。大数据还可以把你脸的部分打成马赛克，你不用担心个人信息泄露。</a:t>
            </a:r>
          </a:p>
        </p:txBody>
      </p:sp>
      <p:pic>
        <p:nvPicPr>
          <p:cNvPr id="6148" name="Picture 4" descr="MM900365305[1]"/>
          <p:cNvPicPr>
            <a:picLocks noChangeAspect="1"/>
          </p:cNvPicPr>
          <p:nvPr/>
        </p:nvPicPr>
        <p:blipFill>
          <a:blip r:embed="rId6"/>
          <a:stretch>
            <a:fillRect/>
          </a:stretch>
        </p:blipFill>
        <p:spPr>
          <a:xfrm>
            <a:off x="1791335" y="1379855"/>
            <a:ext cx="1558925" cy="1401445"/>
          </a:xfrm>
          <a:prstGeom prst="rect">
            <a:avLst/>
          </a:prstGeom>
          <a:noFill/>
          <a:ln w="9525">
            <a:noFill/>
          </a:ln>
        </p:spPr>
      </p:pic>
      <p:cxnSp>
        <p:nvCxnSpPr>
          <p:cNvPr id="33" name="直接连接符 32"/>
          <p:cNvCxnSpPr/>
          <p:nvPr/>
        </p:nvCxnSpPr>
        <p:spPr>
          <a:xfrm>
            <a:off x="1791335" y="2891790"/>
            <a:ext cx="861822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740535" y="4770120"/>
            <a:ext cx="865759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dirty="0">
                <a:latin typeface="Arial" panose="020B0604020202020204" pitchFamily="34" charset="0"/>
              </a:rPr>
              <a:t>30</a:t>
            </a:fld>
            <a:endParaRPr lang="en-US" altLang="zh-CN" sz="1400" dirty="0">
              <a:latin typeface="Arial" panose="020B0604020202020204" pitchFamily="34" charset="0"/>
            </a:endParaRPr>
          </a:p>
        </p:txBody>
      </p:sp>
      <p:grpSp>
        <p:nvGrpSpPr>
          <p:cNvPr id="19460" name="Group 26"/>
          <p:cNvGrpSpPr>
            <a:grpSpLocks noChangeAspect="1"/>
          </p:cNvGrpSpPr>
          <p:nvPr/>
        </p:nvGrpSpPr>
        <p:grpSpPr>
          <a:xfrm rot="5400000" flipH="1">
            <a:off x="1821180" y="1741488"/>
            <a:ext cx="2370138" cy="1719262"/>
            <a:chOff x="0" y="0"/>
            <a:chExt cx="1962" cy="1393"/>
          </a:xfrm>
        </p:grpSpPr>
        <p:pic>
          <p:nvPicPr>
            <p:cNvPr id="19471" name="Picture 29" descr="未标题-1"/>
            <p:cNvPicPr>
              <a:picLocks noChangeAspect="1"/>
            </p:cNvPicPr>
            <p:nvPr/>
          </p:nvPicPr>
          <p:blipFill>
            <a:blip r:embed="rId3"/>
            <a:stretch>
              <a:fillRect/>
            </a:stretch>
          </p:blipFill>
          <p:spPr>
            <a:xfrm>
              <a:off x="0" y="0"/>
              <a:ext cx="1038" cy="1380"/>
            </a:xfrm>
            <a:prstGeom prst="rect">
              <a:avLst/>
            </a:prstGeom>
            <a:noFill/>
            <a:ln w="9525">
              <a:noFill/>
            </a:ln>
          </p:spPr>
        </p:pic>
        <p:pic>
          <p:nvPicPr>
            <p:cNvPr id="19472" name="Picture 30" descr="未标题-1"/>
            <p:cNvPicPr>
              <a:picLocks noChangeAspect="1"/>
            </p:cNvPicPr>
            <p:nvPr/>
          </p:nvPicPr>
          <p:blipFill>
            <a:blip r:embed="rId4"/>
            <a:stretch>
              <a:fillRect/>
            </a:stretch>
          </p:blipFill>
          <p:spPr>
            <a:xfrm flipH="1">
              <a:off x="915" y="13"/>
              <a:ext cx="1047" cy="1380"/>
            </a:xfrm>
            <a:prstGeom prst="rect">
              <a:avLst/>
            </a:prstGeom>
            <a:noFill/>
            <a:ln w="9525">
              <a:noFill/>
            </a:ln>
          </p:spPr>
        </p:pic>
      </p:grpSp>
      <p:sp>
        <p:nvSpPr>
          <p:cNvPr id="19461" name="AutoShape 32"/>
          <p:cNvSpPr/>
          <p:nvPr/>
        </p:nvSpPr>
        <p:spPr>
          <a:xfrm flipH="1">
            <a:off x="3881755" y="1754188"/>
            <a:ext cx="6075363" cy="1784350"/>
          </a:xfrm>
          <a:prstGeom prst="roundRect">
            <a:avLst>
              <a:gd name="adj" fmla="val 16667"/>
            </a:avLst>
          </a:prstGeom>
          <a:solidFill>
            <a:schemeClr val="bg1">
              <a:alpha val="38823"/>
            </a:schemeClr>
          </a:solidFill>
          <a:ln w="9525" cap="flat" cmpd="sng">
            <a:solidFill>
              <a:srgbClr val="0033CC"/>
            </a:solidFill>
            <a:prstDash val="solid"/>
            <a:headEnd type="none" w="med" len="med"/>
            <a:tailEnd type="none" w="med" len="med"/>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19462" name="Text Box 31"/>
          <p:cNvSpPr txBox="1"/>
          <p:nvPr/>
        </p:nvSpPr>
        <p:spPr>
          <a:xfrm>
            <a:off x="2362518" y="1914525"/>
            <a:ext cx="955675" cy="1463040"/>
          </a:xfrm>
          <a:prstGeom prst="rect">
            <a:avLst/>
          </a:prstGeom>
          <a:noFill/>
          <a:ln w="9525">
            <a:noFill/>
          </a:ln>
        </p:spPr>
        <p:txBody>
          <a:bodyPr>
            <a:spAutoFit/>
          </a:bodyPr>
          <a:lstStyle/>
          <a:p>
            <a:pPr lvl="0"/>
            <a:r>
              <a:rPr lang="zh-CN" altLang="en-US" b="1" dirty="0">
                <a:latin typeface="Times New Roman" panose="02020603050405020304" charset="0"/>
                <a:ea typeface="宋体" panose="02010600030101010101" pitchFamily="2" charset="-122"/>
              </a:rPr>
              <a:t>数据是生成信息和知识的原生素材</a:t>
            </a:r>
          </a:p>
        </p:txBody>
      </p:sp>
      <p:sp>
        <p:nvSpPr>
          <p:cNvPr id="19463" name="Text Box 32"/>
          <p:cNvSpPr txBox="1"/>
          <p:nvPr/>
        </p:nvSpPr>
        <p:spPr>
          <a:xfrm>
            <a:off x="3997643" y="1755775"/>
            <a:ext cx="5781675" cy="1737360"/>
          </a:xfrm>
          <a:prstGeom prst="rect">
            <a:avLst/>
          </a:prstGeom>
          <a:noFill/>
          <a:ln w="9525">
            <a:noFill/>
          </a:ln>
        </p:spPr>
        <p:txBody>
          <a:bodyPr>
            <a:spAutoFit/>
          </a:bodyPr>
          <a:lstStyle/>
          <a:p>
            <a:pPr lvl="0">
              <a:lnSpc>
                <a:spcPct val="150000"/>
              </a:lnSpc>
            </a:pPr>
            <a:r>
              <a:rPr lang="zh-CN" altLang="en-US" dirty="0">
                <a:latin typeface="宋体" panose="02010600030101010101" pitchFamily="2" charset="-122"/>
                <a:ea typeface="宋体" panose="02010600030101010101" pitchFamily="2" charset="-122"/>
              </a:rPr>
              <a:t>    如将我国城镇居民医疗数据与保险数据对比分析可以优化保险企业报销比例，发现虚假报销行为；与制药厂数据比对分析可以调节药品的生产量与销售渠道。但医疗政策信息并不能发挥这样的作用。</a:t>
            </a:r>
          </a:p>
        </p:txBody>
      </p:sp>
      <p:grpSp>
        <p:nvGrpSpPr>
          <p:cNvPr id="19464" name="Group 33"/>
          <p:cNvGrpSpPr>
            <a:grpSpLocks noChangeAspect="1"/>
          </p:cNvGrpSpPr>
          <p:nvPr/>
        </p:nvGrpSpPr>
        <p:grpSpPr>
          <a:xfrm rot="5400000" flipH="1">
            <a:off x="1821180" y="4406900"/>
            <a:ext cx="2370138" cy="1719263"/>
            <a:chOff x="0" y="0"/>
            <a:chExt cx="1962" cy="1393"/>
          </a:xfrm>
        </p:grpSpPr>
        <p:pic>
          <p:nvPicPr>
            <p:cNvPr id="19469" name="Picture 29" descr="未标题-1"/>
            <p:cNvPicPr>
              <a:picLocks noChangeAspect="1"/>
            </p:cNvPicPr>
            <p:nvPr/>
          </p:nvPicPr>
          <p:blipFill>
            <a:blip r:embed="rId3"/>
            <a:stretch>
              <a:fillRect/>
            </a:stretch>
          </p:blipFill>
          <p:spPr>
            <a:xfrm>
              <a:off x="0" y="0"/>
              <a:ext cx="1038" cy="1380"/>
            </a:xfrm>
            <a:prstGeom prst="rect">
              <a:avLst/>
            </a:prstGeom>
            <a:noFill/>
            <a:ln w="9525">
              <a:noFill/>
            </a:ln>
          </p:spPr>
        </p:pic>
        <p:pic>
          <p:nvPicPr>
            <p:cNvPr id="19470" name="Picture 30" descr="未标题-1"/>
            <p:cNvPicPr>
              <a:picLocks noChangeAspect="1"/>
            </p:cNvPicPr>
            <p:nvPr/>
          </p:nvPicPr>
          <p:blipFill>
            <a:blip r:embed="rId4"/>
            <a:stretch>
              <a:fillRect/>
            </a:stretch>
          </p:blipFill>
          <p:spPr>
            <a:xfrm flipH="1">
              <a:off x="915" y="13"/>
              <a:ext cx="1047" cy="1380"/>
            </a:xfrm>
            <a:prstGeom prst="rect">
              <a:avLst/>
            </a:prstGeom>
            <a:noFill/>
            <a:ln w="9525">
              <a:noFill/>
            </a:ln>
          </p:spPr>
        </p:pic>
      </p:grpSp>
      <p:sp>
        <p:nvSpPr>
          <p:cNvPr id="19465" name="Text Box 36"/>
          <p:cNvSpPr txBox="1"/>
          <p:nvPr/>
        </p:nvSpPr>
        <p:spPr>
          <a:xfrm>
            <a:off x="2341880" y="4684713"/>
            <a:ext cx="955675" cy="1188720"/>
          </a:xfrm>
          <a:prstGeom prst="rect">
            <a:avLst/>
          </a:prstGeom>
          <a:noFill/>
          <a:ln w="9525">
            <a:noFill/>
          </a:ln>
        </p:spPr>
        <p:txBody>
          <a:bodyPr>
            <a:spAutoFit/>
          </a:bodyPr>
          <a:lstStyle/>
          <a:p>
            <a:pPr lvl="0"/>
            <a:r>
              <a:rPr lang="zh-CN" altLang="en-US" b="1" dirty="0">
                <a:latin typeface="Times New Roman" panose="02020603050405020304" charset="0"/>
                <a:ea typeface="宋体" panose="02010600030101010101" pitchFamily="2" charset="-122"/>
              </a:rPr>
              <a:t>数据是舆情监督的有利依据</a:t>
            </a:r>
          </a:p>
        </p:txBody>
      </p:sp>
      <p:sp>
        <p:nvSpPr>
          <p:cNvPr id="19466" name="AutoShape 32"/>
          <p:cNvSpPr/>
          <p:nvPr/>
        </p:nvSpPr>
        <p:spPr>
          <a:xfrm flipH="1">
            <a:off x="3873818" y="4235450"/>
            <a:ext cx="6075362" cy="2071688"/>
          </a:xfrm>
          <a:prstGeom prst="roundRect">
            <a:avLst>
              <a:gd name="adj" fmla="val 16667"/>
            </a:avLst>
          </a:prstGeom>
          <a:solidFill>
            <a:schemeClr val="bg1">
              <a:alpha val="38823"/>
            </a:schemeClr>
          </a:solidFill>
          <a:ln w="9525" cap="flat" cmpd="sng">
            <a:solidFill>
              <a:srgbClr val="0033CC"/>
            </a:solidFill>
            <a:prstDash val="solid"/>
            <a:headEnd type="none" w="med" len="med"/>
            <a:tailEnd type="none" w="med" len="med"/>
          </a:ln>
        </p:spPr>
        <p:txBody>
          <a:bodyPr wrap="none" anchor="ctr"/>
          <a:lstStyle/>
          <a:p>
            <a:pPr lvl="0" eaLnBrk="1" hangingPunct="1"/>
            <a:endParaRPr lang="zh-CN" altLang="en-US" dirty="0">
              <a:latin typeface="Arial" panose="020B0604020202020204" pitchFamily="34" charset="0"/>
              <a:ea typeface="宋体" panose="02010600030101010101" pitchFamily="2" charset="-122"/>
            </a:endParaRPr>
          </a:p>
        </p:txBody>
      </p:sp>
      <p:sp>
        <p:nvSpPr>
          <p:cNvPr id="19467" name="Text Box 38"/>
          <p:cNvSpPr txBox="1"/>
          <p:nvPr/>
        </p:nvSpPr>
        <p:spPr>
          <a:xfrm>
            <a:off x="3997643" y="4111625"/>
            <a:ext cx="5924550" cy="2148840"/>
          </a:xfrm>
          <a:prstGeom prst="rect">
            <a:avLst/>
          </a:prstGeom>
          <a:noFill/>
          <a:ln w="9525">
            <a:noFill/>
          </a:ln>
        </p:spPr>
        <p:txBody>
          <a:bodyPr>
            <a:spAutoFit/>
          </a:bodyPr>
          <a:lstStyle/>
          <a:p>
            <a:pPr lvl="0">
              <a:lnSpc>
                <a:spcPct val="150000"/>
              </a:lnSpc>
            </a:pPr>
            <a:r>
              <a:rPr lang="en-US" altLang="zh-CN">
                <a:latin typeface="宋体" panose="02010600030101010101" pitchFamily="2" charset="-122"/>
                <a:ea typeface="宋体" panose="02010600030101010101" pitchFamily="2" charset="-122"/>
              </a:rPr>
              <a:t>    2008</a:t>
            </a:r>
            <a:r>
              <a:rPr lang="zh-CN" altLang="en-US" dirty="0">
                <a:latin typeface="宋体" panose="02010600030101010101" pitchFamily="2" charset="-122"/>
                <a:ea typeface="宋体" panose="02010600030101010101" pitchFamily="2" charset="-122"/>
              </a:rPr>
              <a:t>年，政府公布</a:t>
            </a:r>
            <a:r>
              <a:rPr lang="en-US" altLang="zh-CN">
                <a:latin typeface="宋体" panose="02010600030101010101" pitchFamily="2" charset="-122"/>
                <a:ea typeface="宋体" panose="02010600030101010101" pitchFamily="2" charset="-122"/>
              </a:rPr>
              <a:t>4</a:t>
            </a:r>
            <a:r>
              <a:rPr lang="zh-CN" altLang="en-US" dirty="0">
                <a:latin typeface="宋体" panose="02010600030101010101" pitchFamily="2" charset="-122"/>
                <a:ea typeface="宋体" panose="02010600030101010101" pitchFamily="2" charset="-122"/>
              </a:rPr>
              <a:t>万亿元的经济刺激计划，但社会对资金的具体去向及其准确数额却无从得知；汶川地震灾后重建近</a:t>
            </a:r>
            <a:r>
              <a:rPr lang="en-US" altLang="zh-CN">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亿资金的用途也因没有准确的数据公开而被暗箱操作，违规使用</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当今电子政务中，信息公开实质是性质性信息的公开，而数据才是舆情监督的真正证据。</a:t>
            </a:r>
          </a:p>
        </p:txBody>
      </p:sp>
      <p:sp>
        <p:nvSpPr>
          <p:cNvPr id="19468" name="Text Box 39"/>
          <p:cNvSpPr txBox="1"/>
          <p:nvPr/>
        </p:nvSpPr>
        <p:spPr>
          <a:xfrm>
            <a:off x="2272030" y="1085850"/>
            <a:ext cx="7291388" cy="396240"/>
          </a:xfrm>
          <a:prstGeom prst="rect">
            <a:avLst/>
          </a:prstGeom>
          <a:noFill/>
          <a:ln w="9525">
            <a:noFill/>
          </a:ln>
        </p:spPr>
        <p:txBody>
          <a:bodyPr>
            <a:spAutoFit/>
          </a:bodyPr>
          <a:lstStyle/>
          <a:p>
            <a:pPr lvl="0"/>
            <a:r>
              <a:rPr lang="zh-CN" altLang="en-US" sz="2000" b="1" dirty="0">
                <a:latin typeface="宋体" panose="02010600030101010101" pitchFamily="2" charset="-122"/>
                <a:ea typeface="宋体" panose="02010600030101010101" pitchFamily="2" charset="-122"/>
              </a:rPr>
              <a:t>关注焦点</a:t>
            </a:r>
            <a:r>
              <a:rPr lang="en-US" altLang="zh-CN" sz="2000" b="1">
                <a:latin typeface="宋体" panose="02010600030101010101" pitchFamily="2" charset="-122"/>
                <a:ea typeface="宋体" panose="02010600030101010101" pitchFamily="2" charset="-122"/>
              </a:rPr>
              <a:t>——</a:t>
            </a:r>
            <a:r>
              <a:rPr lang="zh-CN" altLang="en-US" sz="2000" b="1" dirty="0">
                <a:latin typeface="宋体" panose="02010600030101010101" pitchFamily="2" charset="-122"/>
                <a:ea typeface="宋体" panose="02010600030101010101" pitchFamily="2" charset="-122"/>
              </a:rPr>
              <a:t>从信息向数据转变         </a:t>
            </a:r>
          </a:p>
        </p:txBody>
      </p:sp>
      <p:sp>
        <p:nvSpPr>
          <p:cNvPr id="2" name="标题 1"/>
          <p:cNvSpPr>
            <a:spLocks noGrp="1"/>
          </p:cNvSpPr>
          <p:nvPr>
            <p:ph type="title"/>
          </p:nvPr>
        </p:nvSpPr>
        <p:spPr/>
        <p:txBody>
          <a:bodyPr/>
          <a:lstStyle/>
          <a:p>
            <a:r>
              <a:rPr lang="en-US" altLang="zh-CN"/>
              <a:t>1</a:t>
            </a:r>
            <a:r>
              <a:rPr lang="zh-CN" altLang="en-US"/>
              <a:t>、政治生活</a:t>
            </a:r>
          </a:p>
        </p:txBody>
      </p:sp>
    </p:spTree>
    <p:custDataLst>
      <p:tags r:id="rId1"/>
    </p:custData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dirty="0">
                <a:latin typeface="Arial" panose="020B0604020202020204" pitchFamily="34" charset="0"/>
              </a:rPr>
              <a:t>31</a:t>
            </a:fld>
            <a:endParaRPr lang="en-US" altLang="zh-CN" sz="1400" dirty="0">
              <a:latin typeface="Arial" panose="020B0604020202020204" pitchFamily="34" charset="0"/>
            </a:endParaRPr>
          </a:p>
        </p:txBody>
      </p:sp>
      <p:sp>
        <p:nvSpPr>
          <p:cNvPr id="20484" name="Text Box 4"/>
          <p:cNvSpPr txBox="1"/>
          <p:nvPr/>
        </p:nvSpPr>
        <p:spPr>
          <a:xfrm>
            <a:off x="2199005" y="1240473"/>
            <a:ext cx="7794625" cy="548640"/>
          </a:xfrm>
          <a:prstGeom prst="rect">
            <a:avLst/>
          </a:prstGeom>
          <a:noFill/>
          <a:ln w="9525">
            <a:noFill/>
          </a:ln>
        </p:spPr>
        <p:txBody>
          <a:bodyPr>
            <a:spAutoFit/>
          </a:bodyPr>
          <a:lstStyle/>
          <a:p>
            <a:pPr lvl="0" algn="ctr">
              <a:lnSpc>
                <a:spcPct val="150000"/>
              </a:lnSpc>
            </a:pPr>
            <a:r>
              <a:rPr lang="zh-CN" altLang="en-US" sz="2000" b="1" dirty="0">
                <a:latin typeface="Times New Roman" panose="02020603050405020304" charset="0"/>
                <a:ea typeface="宋体" panose="02010600030101010101" pitchFamily="2" charset="-122"/>
              </a:rPr>
              <a:t>从信息向数据的转变是政府从后台走向阳光的转变。       </a:t>
            </a:r>
          </a:p>
        </p:txBody>
      </p:sp>
      <p:pic>
        <p:nvPicPr>
          <p:cNvPr id="20485" name="Picture 5" descr="阳光"/>
          <p:cNvPicPr>
            <a:picLocks noChangeAspect="1"/>
          </p:cNvPicPr>
          <p:nvPr/>
        </p:nvPicPr>
        <p:blipFill>
          <a:blip r:embed="rId3"/>
          <a:stretch>
            <a:fillRect/>
          </a:stretch>
        </p:blipFill>
        <p:spPr>
          <a:xfrm>
            <a:off x="1504950" y="2108518"/>
            <a:ext cx="4859338" cy="3954462"/>
          </a:xfrm>
          <a:prstGeom prst="rect">
            <a:avLst/>
          </a:prstGeom>
          <a:noFill/>
          <a:ln w="9525">
            <a:noFill/>
          </a:ln>
        </p:spPr>
      </p:pic>
      <p:pic>
        <p:nvPicPr>
          <p:cNvPr id="20486" name="Picture 6" descr="阳光2"/>
          <p:cNvPicPr>
            <a:picLocks noChangeAspect="1"/>
          </p:cNvPicPr>
          <p:nvPr/>
        </p:nvPicPr>
        <p:blipFill>
          <a:blip r:embed="rId4"/>
          <a:stretch>
            <a:fillRect/>
          </a:stretch>
        </p:blipFill>
        <p:spPr>
          <a:xfrm>
            <a:off x="6508750" y="2116455"/>
            <a:ext cx="4241800" cy="3947160"/>
          </a:xfrm>
          <a:prstGeom prst="rect">
            <a:avLst/>
          </a:prstGeom>
          <a:noFill/>
          <a:ln w="9525">
            <a:noFill/>
          </a:ln>
        </p:spPr>
      </p:pic>
      <p:sp>
        <p:nvSpPr>
          <p:cNvPr id="2" name="标题 1"/>
          <p:cNvSpPr>
            <a:spLocks noGrp="1"/>
          </p:cNvSpPr>
          <p:nvPr>
            <p:ph type="title"/>
          </p:nvPr>
        </p:nvSpPr>
        <p:spPr/>
        <p:txBody>
          <a:bodyPr/>
          <a:lstStyle/>
          <a:p>
            <a:r>
              <a:rPr lang="en-US" altLang="zh-CN"/>
              <a:t>1</a:t>
            </a:r>
            <a:r>
              <a:rPr lang="zh-CN" altLang="en-US"/>
              <a:t>、政治生活</a:t>
            </a:r>
          </a:p>
        </p:txBody>
      </p:sp>
    </p:spTree>
    <p:custDataLst>
      <p:tags r:id="rId1"/>
    </p:custData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灯片编号占位符 5"/>
          <p:cNvSpPr txBox="1">
            <a:spLocks noGrp="1"/>
          </p:cNvSpPr>
          <p:nvPr/>
        </p:nvSpPr>
        <p:spPr bwMode="auto">
          <a:xfrm>
            <a:off x="8382000" y="6400800"/>
            <a:ext cx="1600200" cy="457200"/>
          </a:xfrm>
          <a:prstGeom prst="rect">
            <a:avLst/>
          </a:prstGeom>
          <a:noFill/>
          <a:ln>
            <a:miter lim="800000"/>
          </a:ln>
        </p:spPr>
        <p:txBody>
          <a:bodyPr vert="horz" wrap="square" lIns="91341" tIns="45665" rIns="91341" bIns="45665" numCol="1" anchor="t" anchorCtr="0" compatLnSpc="1"/>
          <a:lstStyle/>
          <a:p>
            <a:pPr lvl="0" algn="ctr" defTabSz="916305" eaLnBrk="1" hangingPunct="1"/>
            <a:fld id="{9A0DB2DC-4C9A-4742-B13C-FB6460FD3503}" type="slidenum">
              <a:rPr lang="en-US" altLang="zh-CN" sz="1400" dirty="0">
                <a:latin typeface="Arial" panose="020B0604020202020204" pitchFamily="34" charset="0"/>
                <a:ea typeface="宋体" panose="02010600030101010101" pitchFamily="2" charset="-122"/>
              </a:rPr>
              <a:t>32</a:t>
            </a:fld>
            <a:endParaRPr lang="en-US" altLang="zh-CN" sz="1400" dirty="0">
              <a:latin typeface="Arial" panose="020B0604020202020204" pitchFamily="34" charset="0"/>
              <a:ea typeface="宋体" panose="02010600030101010101" pitchFamily="2" charset="-122"/>
            </a:endParaRPr>
          </a:p>
        </p:txBody>
      </p:sp>
      <p:pic>
        <p:nvPicPr>
          <p:cNvPr id="64515" name="Picture 8" descr="华尔街"/>
          <p:cNvPicPr>
            <a:picLocks noChangeAspect="1"/>
          </p:cNvPicPr>
          <p:nvPr/>
        </p:nvPicPr>
        <p:blipFill>
          <a:blip r:embed="rId3"/>
          <a:stretch>
            <a:fillRect/>
          </a:stretch>
        </p:blipFill>
        <p:spPr>
          <a:xfrm>
            <a:off x="6503035" y="1919605"/>
            <a:ext cx="4020185" cy="4335145"/>
          </a:xfrm>
          <a:prstGeom prst="rect">
            <a:avLst/>
          </a:prstGeom>
          <a:noFill/>
          <a:ln w="9525">
            <a:noFill/>
          </a:ln>
        </p:spPr>
      </p:pic>
      <p:sp>
        <p:nvSpPr>
          <p:cNvPr id="64516" name="Rectangle 2"/>
          <p:cNvSpPr>
            <a:spLocks noGrp="1"/>
          </p:cNvSpPr>
          <p:nvPr>
            <p:ph type="title"/>
          </p:nvPr>
        </p:nvSpPr>
        <p:spPr>
          <a:xfrm>
            <a:off x="987425" y="102235"/>
            <a:ext cx="7696200" cy="576263"/>
          </a:xfrm>
        </p:spPr>
        <p:txBody>
          <a:bodyPr vert="horz" wrap="square" lIns="91341" tIns="45665" rIns="91341" bIns="45665" anchor="b">
            <a:normAutofit fontScale="90000"/>
          </a:bodyPr>
          <a:lstStyle/>
          <a:p>
            <a:pPr lvl="0" algn="ctr" eaLnBrk="1" hangingPunct="1"/>
            <a:r>
              <a:rPr lang="en-US" altLang="zh-CN" dirty="0"/>
              <a:t>2</a:t>
            </a:r>
            <a:r>
              <a:rPr lang="zh-CN" altLang="en-US" dirty="0"/>
              <a:t>、金融领域</a:t>
            </a:r>
          </a:p>
        </p:txBody>
      </p:sp>
      <p:sp>
        <p:nvSpPr>
          <p:cNvPr id="64517" name="Rectangle 4"/>
          <p:cNvSpPr/>
          <p:nvPr/>
        </p:nvSpPr>
        <p:spPr>
          <a:xfrm>
            <a:off x="1992630" y="1713865"/>
            <a:ext cx="4411345" cy="4617720"/>
          </a:xfrm>
          <a:prstGeom prst="rect">
            <a:avLst/>
          </a:prstGeom>
          <a:noFill/>
          <a:ln w="9525">
            <a:noFill/>
          </a:ln>
        </p:spPr>
        <p:txBody>
          <a:bodyPr wrap="square" anchor="ctr">
            <a:spAutoFit/>
          </a:bodyPr>
          <a:lstStyle/>
          <a:p>
            <a:pPr lvl="0">
              <a:lnSpc>
                <a:spcPct val="150000"/>
              </a:lnSpc>
            </a:pPr>
            <a:r>
              <a:rPr lang="zh-CN" altLang="en-US" dirty="0">
                <a:latin typeface="宋体" panose="02010600030101010101" pitchFamily="2" charset="-122"/>
                <a:ea typeface="宋体" panose="02010600030101010101" pitchFamily="2" charset="-122"/>
              </a:rPr>
              <a:t>    华尔街“德温特资本市场”公司首席执行官保罗</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霍廷每天的工作之一，就是利用电脑程序分析全球</a:t>
            </a:r>
            <a:r>
              <a:rPr lang="en-US" altLang="zh-CN" b="1">
                <a:solidFill>
                  <a:srgbClr val="FF0066"/>
                </a:solidFill>
                <a:latin typeface="宋体" panose="02010600030101010101" pitchFamily="2" charset="-122"/>
                <a:ea typeface="宋体" panose="02010600030101010101" pitchFamily="2" charset="-122"/>
              </a:rPr>
              <a:t>3.4</a:t>
            </a:r>
            <a:r>
              <a:rPr lang="zh-CN" altLang="en-US" b="1" dirty="0">
                <a:solidFill>
                  <a:srgbClr val="FF0066"/>
                </a:solidFill>
                <a:latin typeface="宋体" panose="02010600030101010101" pitchFamily="2" charset="-122"/>
                <a:ea typeface="宋体" panose="02010600030101010101" pitchFamily="2" charset="-122"/>
              </a:rPr>
              <a:t>亿微博账户的留言</a:t>
            </a:r>
            <a:r>
              <a:rPr lang="zh-CN" altLang="en-US" dirty="0">
                <a:latin typeface="宋体" panose="02010600030101010101" pitchFamily="2" charset="-122"/>
                <a:ea typeface="宋体" panose="02010600030101010101" pitchFamily="2" charset="-122"/>
              </a:rPr>
              <a:t>，进而判断民众情绪，再以“</a:t>
            </a:r>
            <a:r>
              <a:rPr lang="en-US" altLang="zh-CN">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到“</a:t>
            </a:r>
            <a:r>
              <a:rPr lang="en-US" altLang="zh-CN">
                <a:latin typeface="宋体" panose="02010600030101010101" pitchFamily="2" charset="-122"/>
                <a:ea typeface="宋体" panose="02010600030101010101" pitchFamily="2" charset="-122"/>
              </a:rPr>
              <a:t>50” </a:t>
            </a:r>
            <a:r>
              <a:rPr lang="zh-CN" altLang="en-US" dirty="0">
                <a:latin typeface="宋体" panose="02010600030101010101" pitchFamily="2" charset="-122"/>
                <a:ea typeface="宋体" panose="02010600030101010101" pitchFamily="2" charset="-122"/>
              </a:rPr>
              <a:t>进行打分。根据打分结果，霍廷再决定如何处理手中数以百万美元计的股票。霍廷的判断原则很简单：如果所有人似乎都高兴，那就买入；如果大家的焦虑情绪上升，那就抛售。</a:t>
            </a:r>
          </a:p>
          <a:p>
            <a:pPr lvl="0">
              <a:lnSpc>
                <a:spcPct val="150000"/>
              </a:lnSpc>
            </a:pPr>
            <a:r>
              <a:rPr lang="zh-CN" altLang="en-US" dirty="0">
                <a:latin typeface="宋体" panose="02010600030101010101" pitchFamily="2" charset="-122"/>
                <a:ea typeface="宋体" panose="02010600030101010101" pitchFamily="2" charset="-122"/>
              </a:rPr>
              <a:t>    这一招收效显著</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当年第一季度，霍廷的公司获得了</a:t>
            </a:r>
            <a:r>
              <a:rPr lang="en-US" altLang="zh-CN" b="1">
                <a:solidFill>
                  <a:srgbClr val="FF0066"/>
                </a:solidFill>
                <a:latin typeface="宋体" panose="02010600030101010101" pitchFamily="2" charset="-122"/>
                <a:ea typeface="宋体" panose="02010600030101010101" pitchFamily="2" charset="-122"/>
              </a:rPr>
              <a:t>7%</a:t>
            </a:r>
            <a:r>
              <a:rPr lang="zh-CN" altLang="en-US" b="1" dirty="0">
                <a:solidFill>
                  <a:srgbClr val="FF0066"/>
                </a:solidFill>
                <a:latin typeface="宋体" panose="02010600030101010101" pitchFamily="2" charset="-122"/>
                <a:ea typeface="宋体" panose="02010600030101010101" pitchFamily="2" charset="-122"/>
              </a:rPr>
              <a:t>的收益率</a:t>
            </a:r>
            <a:r>
              <a:rPr lang="zh-CN" altLang="en-US" dirty="0">
                <a:latin typeface="宋体" panose="02010600030101010101" pitchFamily="2" charset="-122"/>
                <a:ea typeface="宋体" panose="02010600030101010101" pitchFamily="2" charset="-122"/>
              </a:rPr>
              <a:t>。  </a:t>
            </a:r>
          </a:p>
        </p:txBody>
      </p:sp>
      <p:sp>
        <p:nvSpPr>
          <p:cNvPr id="64518" name="WordArt 7"/>
          <p:cNvSpPr>
            <a:spLocks noTextEdit="1"/>
          </p:cNvSpPr>
          <p:nvPr/>
        </p:nvSpPr>
        <p:spPr>
          <a:xfrm>
            <a:off x="2260600" y="1063625"/>
            <a:ext cx="6529705" cy="516255"/>
          </a:xfrm>
          <a:prstGeom prst="rect">
            <a:avLst/>
          </a:prstGeom>
        </p:spPr>
        <p:txBody>
          <a:bodyPr wrap="none" fromWordArt="1">
            <a:prstTxWarp prst="textPlain">
              <a:avLst>
                <a:gd name="adj" fmla="val 49999"/>
              </a:avLst>
            </a:prstTxWarp>
            <a:normAutofit fontScale="77500" lnSpcReduction="10000"/>
            <a:scene3d>
              <a:camera prst="orthographicFront"/>
              <a:lightRig rig="threePt" dir="t"/>
            </a:scene3d>
          </a:bodyPr>
          <a:lstStyle/>
          <a:p>
            <a:pPr algn="ctr"/>
            <a:r>
              <a:rPr lang="zh-CN" altLang="en-US" sz="3600">
                <a:solidFill>
                  <a:schemeClr val="tx1"/>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你开心他就买，你焦虑他就抛！</a:t>
            </a:r>
          </a:p>
        </p:txBody>
      </p:sp>
    </p:spTree>
    <p:custDataLst>
      <p:tags r:id="rId1"/>
    </p:custData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a:xfrm>
            <a:off x="1160780" y="260350"/>
            <a:ext cx="7696200" cy="576263"/>
          </a:xfrm>
        </p:spPr>
        <p:txBody>
          <a:bodyPr vert="horz" wrap="square" lIns="91341" tIns="45665" rIns="91341" bIns="45665" anchor="b">
            <a:normAutofit fontScale="90000"/>
          </a:bodyPr>
          <a:lstStyle/>
          <a:p>
            <a:pPr eaLnBrk="1" hangingPunct="1"/>
            <a:r>
              <a:rPr lang="en-US" altLang="zh-CN" dirty="0"/>
              <a:t>2</a:t>
            </a:r>
            <a:r>
              <a:rPr lang="zh-CN" altLang="en-US" dirty="0"/>
              <a:t>、金融领域</a:t>
            </a:r>
          </a:p>
        </p:txBody>
      </p:sp>
      <p:sp>
        <p:nvSpPr>
          <p:cNvPr id="23557" name="Rectangle 4"/>
          <p:cNvSpPr/>
          <p:nvPr/>
        </p:nvSpPr>
        <p:spPr>
          <a:xfrm>
            <a:off x="2172970" y="1033781"/>
            <a:ext cx="4968875" cy="548640"/>
          </a:xfrm>
          <a:prstGeom prst="rect">
            <a:avLst/>
          </a:prstGeom>
          <a:noFill/>
          <a:ln w="9525">
            <a:noFill/>
          </a:ln>
        </p:spPr>
        <p:txBody>
          <a:bodyPr anchor="ctr">
            <a:spAutoFit/>
          </a:bodyPr>
          <a:lstStyle/>
          <a:p>
            <a:pPr lvl="0">
              <a:lnSpc>
                <a:spcPct val="150000"/>
              </a:lnSpc>
            </a:pPr>
            <a:r>
              <a:rPr lang="zh-CN" altLang="en-US" sz="2000" b="1" dirty="0">
                <a:solidFill>
                  <a:srgbClr val="FF0066"/>
                </a:solidFill>
                <a:latin typeface="宋体" panose="02010600030101010101" pitchFamily="2" charset="-122"/>
                <a:ea typeface="宋体" panose="02010600030101010101" pitchFamily="2" charset="-122"/>
              </a:rPr>
              <a:t>大数据助力推进高频金融交易和小额信贷</a:t>
            </a:r>
          </a:p>
        </p:txBody>
      </p:sp>
      <p:sp>
        <p:nvSpPr>
          <p:cNvPr id="23560" name="圆角矩形 19"/>
          <p:cNvSpPr/>
          <p:nvPr/>
        </p:nvSpPr>
        <p:spPr>
          <a:xfrm>
            <a:off x="2137093" y="1955483"/>
            <a:ext cx="7704137" cy="1728787"/>
          </a:xfrm>
          <a:prstGeom prst="roundRect">
            <a:avLst>
              <a:gd name="adj" fmla="val 20787"/>
            </a:avLst>
          </a:prstGeom>
          <a:noFill/>
          <a:ln w="38100" cap="flat" cmpd="sng">
            <a:solidFill>
              <a:srgbClr val="009900"/>
            </a:solidFill>
            <a:prstDash val="solid"/>
            <a:headEnd type="none" w="med" len="med"/>
            <a:tailEnd type="none" w="med" len="med"/>
          </a:ln>
          <a:effectLst>
            <a:outerShdw dist="38100" dir="2699999" algn="ctr" rotWithShape="0">
              <a:srgbClr val="000000">
                <a:alpha val="3999"/>
              </a:srgbClr>
            </a:outerShdw>
          </a:effectLst>
        </p:spPr>
        <p:txBody>
          <a:bodyPr anchor="ctr"/>
          <a:lstStyle/>
          <a:p>
            <a:pPr lvl="0" algn="ctr" eaLnBrk="1" hangingPunct="1"/>
            <a:endParaRPr lang="zh-CN" altLang="en-US" dirty="0">
              <a:solidFill>
                <a:srgbClr val="FFFFFF"/>
              </a:solidFill>
              <a:latin typeface="微软雅黑" panose="020B0503020204020204" charset="-122"/>
              <a:ea typeface="微软雅黑" panose="020B0503020204020204" charset="-122"/>
            </a:endParaRPr>
          </a:p>
        </p:txBody>
      </p:sp>
      <p:sp>
        <p:nvSpPr>
          <p:cNvPr id="23561" name="文本框 23560"/>
          <p:cNvSpPr txBox="1"/>
          <p:nvPr/>
        </p:nvSpPr>
        <p:spPr>
          <a:xfrm>
            <a:off x="2172970" y="1955483"/>
            <a:ext cx="7632700" cy="1737360"/>
          </a:xfrm>
          <a:prstGeom prst="rect">
            <a:avLst/>
          </a:prstGeom>
          <a:noFill/>
          <a:ln w="9525">
            <a:noFill/>
          </a:ln>
        </p:spPr>
        <p:txBody>
          <a:bodyPr>
            <a:spAutoFit/>
          </a:bodyPr>
          <a:lstStyle/>
          <a:p>
            <a:pPr lvl="0">
              <a:lnSpc>
                <a:spcPct val="150000"/>
              </a:lnSpc>
            </a:pPr>
            <a:r>
              <a:rPr lang="zh-CN" altLang="en-US" b="1" dirty="0">
                <a:latin typeface="宋体" panose="02010600030101010101" pitchFamily="2" charset="-122"/>
                <a:ea typeface="宋体" panose="02010600030101010101" pitchFamily="2" charset="-122"/>
              </a:rPr>
              <a:t>高频交易</a:t>
            </a:r>
            <a:r>
              <a:rPr lang="zh-CN" altLang="en-US" dirty="0">
                <a:latin typeface="宋体" panose="02010600030101010101" pitchFamily="2" charset="-122"/>
                <a:ea typeface="宋体" panose="02010600030101010101" pitchFamily="2" charset="-122"/>
              </a:rPr>
              <a:t>：实时性要求高、数据规模大。目前沪深两市每天</a:t>
            </a:r>
            <a:r>
              <a:rPr lang="en-US" altLang="zh-CN">
                <a:latin typeface="宋体" panose="02010600030101010101" pitchFamily="2" charset="-122"/>
                <a:ea typeface="宋体" panose="02010600030101010101" pitchFamily="2" charset="-122"/>
              </a:rPr>
              <a:t>4</a:t>
            </a:r>
            <a:r>
              <a:rPr lang="zh-CN" altLang="en-US" dirty="0">
                <a:latin typeface="宋体" panose="02010600030101010101" pitchFamily="2" charset="-122"/>
                <a:ea typeface="宋体" panose="02010600030101010101" pitchFamily="2" charset="-122"/>
              </a:rPr>
              <a:t>个小时交易时间会产生</a:t>
            </a:r>
            <a:r>
              <a:rPr lang="en-US" altLang="zh-CN">
                <a:latin typeface="宋体" panose="02010600030101010101" pitchFamily="2" charset="-122"/>
                <a:ea typeface="宋体" panose="02010600030101010101" pitchFamily="2" charset="-122"/>
              </a:rPr>
              <a:t>3</a:t>
            </a:r>
            <a:r>
              <a:rPr lang="zh-CN" altLang="en-US" dirty="0">
                <a:latin typeface="宋体" panose="02010600030101010101" pitchFamily="2" charset="-122"/>
                <a:ea typeface="宋体" panose="02010600030101010101" pitchFamily="2" charset="-122"/>
              </a:rPr>
              <a:t>亿条以上逐笔成交数据，通过对历史和实时数据的挖掘创新，以创造和改进数量化交易模型，并将之应用于基于计算机模型的实时证券交易过程中。</a:t>
            </a:r>
          </a:p>
        </p:txBody>
      </p:sp>
      <p:sp>
        <p:nvSpPr>
          <p:cNvPr id="23562" name="文本框 23561"/>
          <p:cNvSpPr txBox="1"/>
          <p:nvPr/>
        </p:nvSpPr>
        <p:spPr>
          <a:xfrm>
            <a:off x="2281555" y="4120833"/>
            <a:ext cx="7704138" cy="2148840"/>
          </a:xfrm>
          <a:prstGeom prst="rect">
            <a:avLst/>
          </a:prstGeom>
          <a:noFill/>
          <a:ln w="9525">
            <a:noFill/>
          </a:ln>
        </p:spPr>
        <p:txBody>
          <a:bodyPr>
            <a:spAutoFit/>
          </a:bodyPr>
          <a:lstStyle/>
          <a:p>
            <a:pPr lvl="0">
              <a:lnSpc>
                <a:spcPct val="150000"/>
              </a:lnSpc>
            </a:pPr>
            <a:r>
              <a:rPr lang="zh-CN" altLang="en-US" b="1" dirty="0">
                <a:latin typeface="Times New Roman" panose="02020603050405020304" charset="0"/>
                <a:ea typeface="宋体" panose="02010600030101010101" pitchFamily="2" charset="-122"/>
              </a:rPr>
              <a:t>小额信贷</a:t>
            </a:r>
            <a:r>
              <a:rPr lang="zh-CN" altLang="en-US" dirty="0">
                <a:latin typeface="Times New Roman" panose="02020603050405020304" charset="0"/>
                <a:ea typeface="宋体" panose="02010600030101010101" pitchFamily="2" charset="-122"/>
              </a:rPr>
              <a:t>：阿里巴巴和建行在</a:t>
            </a:r>
            <a:r>
              <a:rPr lang="en-US" altLang="zh-CN">
                <a:latin typeface="Times New Roman" panose="02020603050405020304" charset="0"/>
                <a:ea typeface="宋体" panose="02010600030101010101" pitchFamily="2" charset="-122"/>
              </a:rPr>
              <a:t>2007</a:t>
            </a:r>
            <a:r>
              <a:rPr lang="zh-CN" altLang="en-US" dirty="0">
                <a:latin typeface="Times New Roman" panose="02020603050405020304" charset="0"/>
                <a:ea typeface="宋体" panose="02010600030101010101" pitchFamily="2" charset="-122"/>
              </a:rPr>
              <a:t>年推出一个专注于小企业的贷款计划</a:t>
            </a:r>
            <a:r>
              <a:rPr lang="en-US" altLang="zh-CN">
                <a:latin typeface="Times New Roman" panose="02020603050405020304" charset="0"/>
                <a:ea typeface="宋体" panose="02010600030101010101" pitchFamily="2" charset="-122"/>
              </a:rPr>
              <a:t>——</a:t>
            </a:r>
            <a:r>
              <a:rPr lang="en-US" altLang="zh-CN" b="1">
                <a:solidFill>
                  <a:srgbClr val="0066FF"/>
                </a:solidFill>
                <a:latin typeface="Times New Roman" panose="02020603050405020304" charset="0"/>
                <a:ea typeface="宋体" panose="02010600030101010101" pitchFamily="2" charset="-122"/>
              </a:rPr>
              <a:t>e</a:t>
            </a:r>
            <a:r>
              <a:rPr lang="zh-CN" altLang="en-US" b="1" dirty="0">
                <a:solidFill>
                  <a:srgbClr val="0066FF"/>
                </a:solidFill>
                <a:latin typeface="Times New Roman" panose="02020603050405020304" charset="0"/>
                <a:ea typeface="宋体" panose="02010600030101010101" pitchFamily="2" charset="-122"/>
              </a:rPr>
              <a:t>贷通</a:t>
            </a:r>
            <a:r>
              <a:rPr lang="zh-CN" altLang="en-US" dirty="0">
                <a:latin typeface="Times New Roman" panose="02020603050405020304" charset="0"/>
                <a:ea typeface="宋体" panose="02010600030101010101" pitchFamily="2" charset="-122"/>
              </a:rPr>
              <a:t>，阿里巴巴利用拥有的用户信息及交易数据，通过大数据技术自动判定是否给予企业贷款；而建行坐拥巨额资金，希望贷款给无信用记录但发展势头良好的小企业。到</a:t>
            </a:r>
            <a:r>
              <a:rPr lang="en-US" altLang="zh-CN">
                <a:latin typeface="Times New Roman" panose="02020603050405020304" charset="0"/>
                <a:ea typeface="宋体" panose="02010600030101010101" pitchFamily="2" charset="-122"/>
              </a:rPr>
              <a:t>2012</a:t>
            </a:r>
            <a:r>
              <a:rPr lang="zh-CN" altLang="en-US" dirty="0">
                <a:latin typeface="Times New Roman" panose="02020603050405020304" charset="0"/>
                <a:ea typeface="宋体" panose="02010600030101010101" pitchFamily="2" charset="-122"/>
              </a:rPr>
              <a:t>年底，阿里在累计服务小微企业超过</a:t>
            </a:r>
            <a:r>
              <a:rPr lang="en-US" altLang="zh-CN">
                <a:latin typeface="Times New Roman" panose="02020603050405020304" charset="0"/>
                <a:ea typeface="宋体" panose="02010600030101010101" pitchFamily="2" charset="-122"/>
              </a:rPr>
              <a:t>20</a:t>
            </a:r>
            <a:r>
              <a:rPr lang="zh-CN" altLang="en-US" dirty="0">
                <a:latin typeface="Times New Roman" panose="02020603050405020304" charset="0"/>
                <a:ea typeface="宋体" panose="02010600030101010101" pitchFamily="2" charset="-122"/>
              </a:rPr>
              <a:t>万家，放贷</a:t>
            </a:r>
            <a:r>
              <a:rPr lang="en-US" altLang="zh-CN">
                <a:latin typeface="Times New Roman" panose="02020603050405020304" charset="0"/>
                <a:ea typeface="宋体" panose="02010600030101010101" pitchFamily="2" charset="-122"/>
              </a:rPr>
              <a:t>300</a:t>
            </a:r>
            <a:r>
              <a:rPr lang="zh-CN" altLang="en-US" dirty="0">
                <a:latin typeface="Times New Roman" panose="02020603050405020304" charset="0"/>
                <a:ea typeface="宋体" panose="02010600030101010101" pitchFamily="2" charset="-122"/>
              </a:rPr>
              <a:t>多亿元，坏账率仅为</a:t>
            </a:r>
            <a:r>
              <a:rPr lang="en-US" altLang="zh-CN">
                <a:latin typeface="Times New Roman" panose="02020603050405020304" charset="0"/>
                <a:ea typeface="宋体" panose="02010600030101010101" pitchFamily="2" charset="-122"/>
              </a:rPr>
              <a:t>0.3%</a:t>
            </a:r>
            <a:r>
              <a:rPr lang="zh-CN" altLang="en-US" dirty="0">
                <a:latin typeface="Times New Roman" panose="02020603050405020304" charset="0"/>
                <a:ea typeface="宋体" panose="02010600030101010101" pitchFamily="2" charset="-122"/>
              </a:rPr>
              <a:t>左右，低于商业银行水平。</a:t>
            </a:r>
          </a:p>
        </p:txBody>
      </p:sp>
      <p:sp>
        <p:nvSpPr>
          <p:cNvPr id="23565" name="圆角矩形 19"/>
          <p:cNvSpPr/>
          <p:nvPr/>
        </p:nvSpPr>
        <p:spPr>
          <a:xfrm>
            <a:off x="2137093" y="4116070"/>
            <a:ext cx="7704137" cy="2232025"/>
          </a:xfrm>
          <a:prstGeom prst="roundRect">
            <a:avLst>
              <a:gd name="adj" fmla="val 20787"/>
            </a:avLst>
          </a:prstGeom>
          <a:noFill/>
          <a:ln w="38100" cap="flat" cmpd="sng">
            <a:solidFill>
              <a:srgbClr val="009900"/>
            </a:solidFill>
            <a:prstDash val="solid"/>
            <a:headEnd type="none" w="med" len="med"/>
            <a:tailEnd type="none" w="med" len="med"/>
          </a:ln>
          <a:effectLst>
            <a:outerShdw dist="38100" dir="2699999" algn="ctr" rotWithShape="0">
              <a:srgbClr val="000000">
                <a:alpha val="3999"/>
              </a:srgbClr>
            </a:outerShdw>
          </a:effectLst>
        </p:spPr>
        <p:txBody>
          <a:bodyPr anchor="ctr"/>
          <a:lstStyle/>
          <a:p>
            <a:pPr lvl="0" algn="ctr" eaLnBrk="1" hangingPunct="1"/>
            <a:endParaRPr lang="zh-CN" altLang="en-US" dirty="0">
              <a:solidFill>
                <a:srgbClr val="FFFFFF"/>
              </a:solidFill>
              <a:latin typeface="微软雅黑" panose="020B0503020204020204" charset="-122"/>
              <a:ea typeface="微软雅黑" panose="020B0503020204020204" charset="-122"/>
            </a:endParaRPr>
          </a:p>
        </p:txBody>
      </p:sp>
    </p:spTree>
    <p:custDataLst>
      <p:tags r:id="rId1"/>
    </p:custData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1" name="图片 81930" descr="花"/>
          <p:cNvPicPr>
            <a:picLocks noChangeAspect="1"/>
          </p:cNvPicPr>
          <p:nvPr/>
        </p:nvPicPr>
        <p:blipFill>
          <a:blip r:embed="rId3"/>
          <a:stretch>
            <a:fillRect/>
          </a:stretch>
        </p:blipFill>
        <p:spPr>
          <a:xfrm>
            <a:off x="4943475" y="4172585"/>
            <a:ext cx="4762500" cy="2105025"/>
          </a:xfrm>
          <a:prstGeom prst="rect">
            <a:avLst/>
          </a:prstGeom>
          <a:noFill/>
          <a:ln w="9525">
            <a:noFill/>
          </a:ln>
        </p:spPr>
      </p:pic>
      <p:pic>
        <p:nvPicPr>
          <p:cNvPr id="81932" name="图片 81931" descr="招"/>
          <p:cNvPicPr>
            <a:picLocks noChangeAspect="1"/>
          </p:cNvPicPr>
          <p:nvPr/>
        </p:nvPicPr>
        <p:blipFill>
          <a:blip r:embed="rId4"/>
          <a:stretch>
            <a:fillRect/>
          </a:stretch>
        </p:blipFill>
        <p:spPr>
          <a:xfrm>
            <a:off x="2505710" y="4172585"/>
            <a:ext cx="2345055" cy="2105025"/>
          </a:xfrm>
          <a:prstGeom prst="rect">
            <a:avLst/>
          </a:prstGeom>
          <a:noFill/>
          <a:ln w="9525">
            <a:noFill/>
          </a:ln>
        </p:spPr>
      </p:pic>
      <p:sp>
        <p:nvSpPr>
          <p:cNvPr id="81923" name="Rectangle 2"/>
          <p:cNvSpPr>
            <a:spLocks noGrp="1"/>
          </p:cNvSpPr>
          <p:nvPr>
            <p:ph type="title"/>
          </p:nvPr>
        </p:nvSpPr>
        <p:spPr>
          <a:xfrm>
            <a:off x="1558925" y="0"/>
            <a:ext cx="7696200" cy="576263"/>
          </a:xfrm>
        </p:spPr>
        <p:txBody>
          <a:bodyPr vert="horz" wrap="square" lIns="91341" tIns="45665" rIns="91341" bIns="45665" anchor="b">
            <a:normAutofit fontScale="90000"/>
          </a:bodyPr>
          <a:lstStyle/>
          <a:p>
            <a:pPr lvl="0" algn="ctr" eaLnBrk="1" hangingPunct="1"/>
            <a:r>
              <a:rPr lang="en-US" altLang="zh-CN" dirty="0"/>
              <a:t>2</a:t>
            </a:r>
            <a:r>
              <a:rPr lang="zh-CN" altLang="en-US" dirty="0"/>
              <a:t>、金融领域</a:t>
            </a:r>
          </a:p>
        </p:txBody>
      </p:sp>
      <p:sp>
        <p:nvSpPr>
          <p:cNvPr id="81925" name="圆角矩形 19"/>
          <p:cNvSpPr/>
          <p:nvPr/>
        </p:nvSpPr>
        <p:spPr>
          <a:xfrm>
            <a:off x="1851660" y="1383665"/>
            <a:ext cx="8417560" cy="2719070"/>
          </a:xfrm>
          <a:prstGeom prst="roundRect">
            <a:avLst>
              <a:gd name="adj" fmla="val 20787"/>
            </a:avLst>
          </a:prstGeom>
          <a:noFill/>
          <a:ln w="38100" cap="flat" cmpd="sng">
            <a:solidFill>
              <a:srgbClr val="009900"/>
            </a:solidFill>
            <a:prstDash val="solid"/>
            <a:headEnd type="none" w="med" len="med"/>
            <a:tailEnd type="none" w="med" len="med"/>
          </a:ln>
          <a:effectLst>
            <a:outerShdw dist="38100" dir="2699999" algn="ctr" rotWithShape="0">
              <a:srgbClr val="000000">
                <a:alpha val="3999"/>
              </a:srgbClr>
            </a:outerShdw>
          </a:effectLst>
        </p:spPr>
        <p:txBody>
          <a:bodyPr anchor="ctr"/>
          <a:lstStyle/>
          <a:p>
            <a:pPr lvl="0" algn="ctr" eaLnBrk="1" hangingPunct="1"/>
            <a:endParaRPr lang="zh-CN" altLang="en-US" dirty="0">
              <a:solidFill>
                <a:srgbClr val="FFFFFF"/>
              </a:solidFill>
              <a:latin typeface="微软雅黑" panose="020B0503020204020204" charset="-122"/>
              <a:ea typeface="微软雅黑" panose="020B0503020204020204" charset="-122"/>
            </a:endParaRPr>
          </a:p>
        </p:txBody>
      </p:sp>
      <p:sp>
        <p:nvSpPr>
          <p:cNvPr id="81929" name="Rectangle 4"/>
          <p:cNvSpPr/>
          <p:nvPr/>
        </p:nvSpPr>
        <p:spPr>
          <a:xfrm>
            <a:off x="1759585" y="835026"/>
            <a:ext cx="4968875" cy="548640"/>
          </a:xfrm>
          <a:prstGeom prst="rect">
            <a:avLst/>
          </a:prstGeom>
          <a:noFill/>
          <a:ln w="9525">
            <a:noFill/>
          </a:ln>
        </p:spPr>
        <p:txBody>
          <a:bodyPr anchor="ctr">
            <a:spAutoFit/>
          </a:bodyPr>
          <a:lstStyle/>
          <a:p>
            <a:pPr lvl="0">
              <a:lnSpc>
                <a:spcPct val="150000"/>
              </a:lnSpc>
            </a:pPr>
            <a:r>
              <a:rPr lang="zh-CN" altLang="en-US" sz="2000" b="1" dirty="0">
                <a:solidFill>
                  <a:srgbClr val="FF0066"/>
                </a:solidFill>
                <a:latin typeface="宋体" panose="02010600030101010101" pitchFamily="2" charset="-122"/>
                <a:ea typeface="宋体" panose="02010600030101010101" pitchFamily="2" charset="-122"/>
              </a:rPr>
              <a:t>大数据协助金融企业精准营销</a:t>
            </a:r>
          </a:p>
        </p:txBody>
      </p:sp>
      <p:sp>
        <p:nvSpPr>
          <p:cNvPr id="81930" name="文本框 81929"/>
          <p:cNvSpPr txBox="1"/>
          <p:nvPr/>
        </p:nvSpPr>
        <p:spPr>
          <a:xfrm>
            <a:off x="2004695" y="1456690"/>
            <a:ext cx="8326120" cy="2560320"/>
          </a:xfrm>
          <a:prstGeom prst="rect">
            <a:avLst/>
          </a:prstGeom>
          <a:noFill/>
          <a:ln w="9525">
            <a:noFill/>
          </a:ln>
        </p:spPr>
        <p:txBody>
          <a:bodyPr wrap="square">
            <a:spAutoFit/>
          </a:bodyPr>
          <a:lstStyle/>
          <a:p>
            <a:pPr lvl="0">
              <a:lnSpc>
                <a:spcPct val="150000"/>
              </a:lnSpc>
            </a:pPr>
            <a:r>
              <a:rPr lang="zh-CN" altLang="en-US" dirty="0">
                <a:latin typeface="宋体" panose="02010600030101010101" pitchFamily="2" charset="-122"/>
                <a:ea typeface="宋体" panose="02010600030101010101" pitchFamily="2" charset="-122"/>
              </a:rPr>
              <a:t>    招商银行通过数据分析识别出招行信用卡高价值客户经常出现在星巴克、</a:t>
            </a:r>
            <a:r>
              <a:rPr lang="en-US" altLang="zh-CN">
                <a:latin typeface="宋体" panose="02010600030101010101" pitchFamily="2" charset="-122"/>
                <a:ea typeface="宋体" panose="02010600030101010101" pitchFamily="2" charset="-122"/>
              </a:rPr>
              <a:t>DQ</a:t>
            </a:r>
            <a:r>
              <a:rPr lang="zh-CN" altLang="en-US" dirty="0">
                <a:latin typeface="宋体" panose="02010600030101010101" pitchFamily="2" charset="-122"/>
                <a:ea typeface="宋体" panose="02010600030101010101" pitchFamily="2" charset="-122"/>
              </a:rPr>
              <a:t>、麦当劳等场所后，通过</a:t>
            </a:r>
            <a:r>
              <a:rPr lang="zh-CN" altLang="en-US" b="1" dirty="0">
                <a:solidFill>
                  <a:srgbClr val="0066FF"/>
                </a:solidFill>
                <a:latin typeface="宋体" panose="02010600030101010101" pitchFamily="2" charset="-122"/>
                <a:ea typeface="宋体" panose="02010600030101010101" pitchFamily="2" charset="-122"/>
              </a:rPr>
              <a:t>“多倍积分累计”“积分店面兑换”</a:t>
            </a:r>
            <a:r>
              <a:rPr lang="zh-CN" altLang="en-US" dirty="0">
                <a:latin typeface="宋体" panose="02010600030101010101" pitchFamily="2" charset="-122"/>
                <a:ea typeface="宋体" panose="02010600030101010101" pitchFamily="2" charset="-122"/>
              </a:rPr>
              <a:t>等活动吸引优质客户；通过构建客户流失预警模型，对流失率等级前</a:t>
            </a:r>
            <a:r>
              <a:rPr lang="en-US" altLang="zh-CN">
                <a:latin typeface="宋体" panose="02010600030101010101" pitchFamily="2" charset="-122"/>
                <a:ea typeface="宋体" panose="02010600030101010101" pitchFamily="2" charset="-122"/>
              </a:rPr>
              <a:t>20%</a:t>
            </a:r>
            <a:r>
              <a:rPr lang="zh-CN" altLang="en-US" dirty="0">
                <a:latin typeface="宋体" panose="02010600030101010101" pitchFamily="2" charset="-122"/>
                <a:ea typeface="宋体" panose="02010600030101010101" pitchFamily="2" charset="-122"/>
              </a:rPr>
              <a:t>的客户发售高收益理财产品予以挽留，使得金卡和金葵花卡客户流失率分别降低了</a:t>
            </a:r>
            <a:r>
              <a:rPr lang="en-US" altLang="zh-CN">
                <a:latin typeface="宋体" panose="02010600030101010101" pitchFamily="2" charset="-122"/>
                <a:ea typeface="宋体" panose="02010600030101010101" pitchFamily="2" charset="-122"/>
              </a:rPr>
              <a:t>15</a:t>
            </a:r>
            <a:r>
              <a:rPr lang="zh-CN" altLang="en-US" dirty="0">
                <a:latin typeface="宋体" panose="02010600030101010101" pitchFamily="2" charset="-122"/>
                <a:ea typeface="宋体" panose="02010600030101010101" pitchFamily="2" charset="-122"/>
              </a:rPr>
              <a:t>个和</a:t>
            </a:r>
            <a:r>
              <a:rPr lang="en-US" altLang="zh-CN">
                <a:latin typeface="宋体" panose="02010600030101010101" pitchFamily="2" charset="-122"/>
                <a:ea typeface="宋体" panose="02010600030101010101" pitchFamily="2" charset="-122"/>
              </a:rPr>
              <a:t>7</a:t>
            </a:r>
            <a:r>
              <a:rPr lang="zh-CN" altLang="en-US" dirty="0">
                <a:latin typeface="宋体" panose="02010600030101010101" pitchFamily="2" charset="-122"/>
                <a:ea typeface="宋体" panose="02010600030101010101" pitchFamily="2" charset="-122"/>
              </a:rPr>
              <a:t>个百分点；通过对客户交易记录进行分析，有效识别出潜在的小微企业客户，并利用远程银行和云转介平台实施交叉销售，取得了良好成效。</a:t>
            </a:r>
          </a:p>
        </p:txBody>
      </p:sp>
    </p:spTree>
    <p:custDataLst>
      <p:tags r:id="rId1"/>
    </p:custDataLst>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2" name="图片 65541" descr="MC900078727[1]"/>
          <p:cNvPicPr>
            <a:picLocks noChangeAspect="1"/>
          </p:cNvPicPr>
          <p:nvPr/>
        </p:nvPicPr>
        <p:blipFill>
          <a:blip r:embed="rId3"/>
          <a:stretch>
            <a:fillRect/>
          </a:stretch>
        </p:blipFill>
        <p:spPr>
          <a:xfrm>
            <a:off x="1992313" y="1268413"/>
            <a:ext cx="7667625" cy="4392612"/>
          </a:xfrm>
          <a:prstGeom prst="rect">
            <a:avLst/>
          </a:prstGeom>
          <a:noFill/>
          <a:ln w="9525">
            <a:noFill/>
          </a:ln>
        </p:spPr>
      </p:pic>
      <p:sp>
        <p:nvSpPr>
          <p:cNvPr id="8" name="灯片编号占位符 5"/>
          <p:cNvSpPr txBox="1">
            <a:spLocks noGrp="1"/>
          </p:cNvSpPr>
          <p:nvPr/>
        </p:nvSpPr>
        <p:spPr bwMode="auto">
          <a:xfrm>
            <a:off x="8382000" y="6400800"/>
            <a:ext cx="1600200" cy="457200"/>
          </a:xfrm>
          <a:prstGeom prst="rect">
            <a:avLst/>
          </a:prstGeom>
          <a:noFill/>
          <a:ln>
            <a:miter lim="800000"/>
          </a:ln>
        </p:spPr>
        <p:txBody>
          <a:bodyPr vert="horz" wrap="square" lIns="91341" tIns="45665" rIns="91341" bIns="45665" numCol="1" anchor="t" anchorCtr="0" compatLnSpc="1"/>
          <a:lstStyle/>
          <a:p>
            <a:pPr lvl="0" algn="ctr" defTabSz="916305" eaLnBrk="1" hangingPunct="1"/>
            <a:fld id="{9A0DB2DC-4C9A-4742-B13C-FB6460FD3503}" type="slidenum">
              <a:rPr lang="en-US" altLang="zh-CN" sz="1400" dirty="0">
                <a:latin typeface="Arial" panose="020B0604020202020204" pitchFamily="34" charset="0"/>
                <a:ea typeface="宋体" panose="02010600030101010101" pitchFamily="2" charset="-122"/>
              </a:rPr>
              <a:t>35</a:t>
            </a:fld>
            <a:endParaRPr lang="en-US" altLang="zh-CN" sz="1400" dirty="0">
              <a:latin typeface="Arial" panose="020B0604020202020204" pitchFamily="34" charset="0"/>
              <a:ea typeface="宋体" panose="02010600030101010101" pitchFamily="2" charset="-122"/>
            </a:endParaRPr>
          </a:p>
        </p:txBody>
      </p:sp>
      <p:sp>
        <p:nvSpPr>
          <p:cNvPr id="65539" name="Rectangle 2"/>
          <p:cNvSpPr>
            <a:spLocks noGrp="1"/>
          </p:cNvSpPr>
          <p:nvPr>
            <p:ph type="title"/>
          </p:nvPr>
        </p:nvSpPr>
        <p:spPr>
          <a:xfrm>
            <a:off x="1558925" y="0"/>
            <a:ext cx="7696200" cy="576263"/>
          </a:xfrm>
        </p:spPr>
        <p:txBody>
          <a:bodyPr vert="horz" wrap="square" lIns="91341" tIns="45665" rIns="91341" bIns="45665" anchor="b">
            <a:normAutofit fontScale="90000"/>
          </a:bodyPr>
          <a:lstStyle/>
          <a:p>
            <a:pPr lvl="0" algn="ctr" eaLnBrk="1" hangingPunct="1"/>
            <a:r>
              <a:rPr lang="en-US" altLang="zh-CN" dirty="0"/>
              <a:t>2</a:t>
            </a:r>
            <a:r>
              <a:rPr lang="zh-CN" altLang="en-US" dirty="0"/>
              <a:t>、金融领域</a:t>
            </a:r>
          </a:p>
        </p:txBody>
      </p:sp>
      <p:sp>
        <p:nvSpPr>
          <p:cNvPr id="65540" name="Rectangle 4"/>
          <p:cNvSpPr/>
          <p:nvPr/>
        </p:nvSpPr>
        <p:spPr>
          <a:xfrm>
            <a:off x="3505200" y="1747838"/>
            <a:ext cx="4751388" cy="2971800"/>
          </a:xfrm>
          <a:prstGeom prst="rect">
            <a:avLst/>
          </a:prstGeom>
          <a:noFill/>
          <a:ln w="9525">
            <a:noFill/>
          </a:ln>
        </p:spPr>
        <p:txBody>
          <a:bodyPr anchor="ctr">
            <a:spAutoFit/>
          </a:bodyPr>
          <a:lstStyle/>
          <a:p>
            <a:pPr lvl="0" algn="ctr">
              <a:lnSpc>
                <a:spcPct val="150000"/>
              </a:lnSpc>
            </a:pPr>
            <a:r>
              <a:rPr lang="zh-CN" altLang="en-US" dirty="0">
                <a:latin typeface="宋体" panose="02010600030101010101" pitchFamily="2" charset="-122"/>
                <a:ea typeface="宋体" panose="02010600030101010101" pitchFamily="2" charset="-122"/>
              </a:rPr>
              <a:t>    虽然目前大数据的研究与应用在金融业还处于初级阶段，但是价值已经显现出来。未来，大数据可能成为最大的金融交易产品。未来金融大数据将会如</a:t>
            </a:r>
            <a:r>
              <a:rPr lang="zh-CN" altLang="en-US" b="1" dirty="0">
                <a:solidFill>
                  <a:srgbClr val="0066FF"/>
                </a:solidFill>
                <a:latin typeface="宋体" panose="02010600030101010101" pitchFamily="2" charset="-122"/>
                <a:ea typeface="宋体" panose="02010600030101010101" pitchFamily="2" charset="-122"/>
              </a:rPr>
              <a:t>基础设施</a:t>
            </a:r>
            <a:r>
              <a:rPr lang="zh-CN" altLang="en-US" dirty="0">
                <a:latin typeface="宋体" panose="02010600030101010101" pitchFamily="2" charset="-122"/>
                <a:ea typeface="宋体" panose="02010600030101010101" pitchFamily="2" charset="-122"/>
              </a:rPr>
              <a:t>一样，有金融数据提供方、金融监管者，金融大数据的交叉复用等，最终将成为金融业进行重要活动的基础设施。</a:t>
            </a:r>
          </a:p>
        </p:txBody>
      </p:sp>
      <p:pic>
        <p:nvPicPr>
          <p:cNvPr id="65541" name="图片 65540" descr="MC900199843[1]"/>
          <p:cNvPicPr>
            <a:picLocks noChangeAspect="1"/>
          </p:cNvPicPr>
          <p:nvPr/>
        </p:nvPicPr>
        <p:blipFill>
          <a:blip r:embed="rId4"/>
          <a:stretch>
            <a:fillRect/>
          </a:stretch>
        </p:blipFill>
        <p:spPr>
          <a:xfrm>
            <a:off x="1343978" y="3995103"/>
            <a:ext cx="2005012" cy="2232025"/>
          </a:xfrm>
          <a:prstGeom prst="rect">
            <a:avLst/>
          </a:prstGeom>
          <a:noFill/>
          <a:ln w="9525">
            <a:noFill/>
          </a:ln>
        </p:spPr>
      </p:pic>
      <p:pic>
        <p:nvPicPr>
          <p:cNvPr id="65544" name="图片 65543" descr="MC900311024[1]"/>
          <p:cNvPicPr>
            <a:picLocks noChangeAspect="1"/>
          </p:cNvPicPr>
          <p:nvPr/>
        </p:nvPicPr>
        <p:blipFill>
          <a:blip r:embed="rId5"/>
          <a:stretch>
            <a:fillRect/>
          </a:stretch>
        </p:blipFill>
        <p:spPr>
          <a:xfrm>
            <a:off x="7751763" y="4652963"/>
            <a:ext cx="2665412" cy="1436687"/>
          </a:xfrm>
          <a:prstGeom prst="rect">
            <a:avLst/>
          </a:prstGeom>
          <a:noFill/>
          <a:ln w="9525">
            <a:noFill/>
          </a:ln>
        </p:spPr>
      </p:pic>
    </p:spTree>
    <p:custDataLst>
      <p:tags r:id="rId1"/>
    </p:custData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452370" y="1009650"/>
            <a:ext cx="8623300" cy="5233035"/>
            <a:chOff x="3862" y="1590"/>
            <a:chExt cx="13580" cy="8241"/>
          </a:xfrm>
        </p:grpSpPr>
        <p:sp>
          <p:nvSpPr>
            <p:cNvPr id="24580" name="矩形 30"/>
            <p:cNvSpPr/>
            <p:nvPr/>
          </p:nvSpPr>
          <p:spPr>
            <a:xfrm>
              <a:off x="9989" y="6770"/>
              <a:ext cx="698" cy="1368"/>
            </a:xfrm>
            <a:prstGeom prst="rect">
              <a:avLst/>
            </a:prstGeom>
            <a:noFill/>
            <a:ln w="9525">
              <a:noFill/>
            </a:ln>
          </p:spPr>
          <p:txBody>
            <a:bodyPr>
              <a:spAutoFit/>
            </a:bodyPr>
            <a:lstStyle/>
            <a:p>
              <a:pPr lvl="0" eaLnBrk="1" hangingPunct="1">
                <a:lnSpc>
                  <a:spcPct val="150000"/>
                </a:lnSpc>
              </a:pPr>
              <a:r>
                <a:rPr lang="en-US" altLang="zh-CN" sz="3400" b="1">
                  <a:solidFill>
                    <a:schemeClr val="bg1"/>
                  </a:solidFill>
                  <a:latin typeface="Calibri" panose="020F0502020204030204" charset="0"/>
                  <a:ea typeface="微软雅黑" panose="020B0503020204020204" charset="-122"/>
                </a:rPr>
                <a:t>5</a:t>
              </a:r>
            </a:p>
          </p:txBody>
        </p:sp>
        <p:sp>
          <p:nvSpPr>
            <p:cNvPr id="70" name="椭圆 69"/>
            <p:cNvSpPr/>
            <p:nvPr/>
          </p:nvSpPr>
          <p:spPr bwMode="auto">
            <a:xfrm>
              <a:off x="7804" y="2730"/>
              <a:ext cx="5923" cy="5920"/>
            </a:xfrm>
            <a:prstGeom prst="ellipse">
              <a:avLst/>
            </a:prstGeom>
            <a:solidFill>
              <a:schemeClr val="accent2">
                <a:lumMod val="40000"/>
                <a:lumOff val="60000"/>
              </a:schemeClr>
            </a:solidFill>
            <a:ln w="9525" cap="flat" cmpd="sng" algn="ctr">
              <a:no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方正姚体" panose="02010601030101010101" pitchFamily="2" charset="-122"/>
                <a:cs typeface="+mn-cs"/>
              </a:endParaRPr>
            </a:p>
          </p:txBody>
        </p:sp>
        <p:sp>
          <p:nvSpPr>
            <p:cNvPr id="71" name="椭圆 70"/>
            <p:cNvSpPr/>
            <p:nvPr/>
          </p:nvSpPr>
          <p:spPr bwMode="auto">
            <a:xfrm>
              <a:off x="8257" y="3183"/>
              <a:ext cx="5018" cy="5015"/>
            </a:xfrm>
            <a:prstGeom prst="ellipse">
              <a:avLst/>
            </a:prstGeom>
            <a:solidFill>
              <a:schemeClr val="accent2">
                <a:lumMod val="75000"/>
              </a:schemeClr>
            </a:solidFill>
            <a:ln w="9525" cap="flat" cmpd="sng" algn="ctr">
              <a:no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方正姚体" panose="02010601030101010101" pitchFamily="2" charset="-122"/>
                <a:cs typeface="+mn-cs"/>
              </a:endParaRPr>
            </a:p>
          </p:txBody>
        </p:sp>
        <p:sp>
          <p:nvSpPr>
            <p:cNvPr id="24583" name="椭圆 105"/>
            <p:cNvSpPr/>
            <p:nvPr/>
          </p:nvSpPr>
          <p:spPr>
            <a:xfrm>
              <a:off x="8469" y="3395"/>
              <a:ext cx="4593" cy="4590"/>
            </a:xfrm>
            <a:prstGeom prst="ellipse">
              <a:avLst/>
            </a:prstGeom>
            <a:solidFill>
              <a:schemeClr val="bg1"/>
            </a:solidFill>
            <a:ln w="9525">
              <a:noFill/>
            </a:ln>
          </p:spPr>
          <p:txBody>
            <a:bodyPr/>
            <a:lstStyle/>
            <a:p>
              <a:pPr lvl="0" algn="ctr" eaLnBrk="1" hangingPunct="1"/>
              <a:endParaRPr lang="zh-CN" altLang="zh-CN" dirty="0">
                <a:latin typeface="Calibri" panose="020F0502020204030204" charset="0"/>
                <a:ea typeface="方正姚体" panose="02010601030101010101" pitchFamily="2" charset="-122"/>
              </a:endParaRPr>
            </a:p>
          </p:txBody>
        </p:sp>
        <p:grpSp>
          <p:nvGrpSpPr>
            <p:cNvPr id="2" name="组合 105"/>
            <p:cNvGrpSpPr/>
            <p:nvPr/>
          </p:nvGrpSpPr>
          <p:grpSpPr>
            <a:xfrm>
              <a:off x="11962" y="2378"/>
              <a:ext cx="4940" cy="1280"/>
              <a:chOff x="5077838" y="2027453"/>
              <a:chExt cx="3137500" cy="813025"/>
            </a:xfrm>
          </p:grpSpPr>
          <p:grpSp>
            <p:nvGrpSpPr>
              <p:cNvPr id="24643" name="组合 46"/>
              <p:cNvGrpSpPr/>
              <p:nvPr/>
            </p:nvGrpSpPr>
            <p:grpSpPr>
              <a:xfrm>
                <a:off x="5130234" y="2027453"/>
                <a:ext cx="3085104" cy="632402"/>
                <a:chOff x="3202247" y="1762172"/>
                <a:chExt cx="5481968" cy="1122796"/>
              </a:xfrm>
            </p:grpSpPr>
            <p:sp>
              <p:nvSpPr>
                <p:cNvPr id="24645" name="矩形 73"/>
                <p:cNvSpPr/>
                <p:nvPr/>
              </p:nvSpPr>
              <p:spPr>
                <a:xfrm>
                  <a:off x="3822117" y="1762172"/>
                  <a:ext cx="4862098" cy="742040"/>
                </a:xfrm>
                <a:prstGeom prst="rect">
                  <a:avLst/>
                </a:prstGeom>
                <a:noFill/>
                <a:ln w="9525">
                  <a:noFill/>
                </a:ln>
              </p:spPr>
              <p:txBody>
                <a:bodyPr>
                  <a:spAutoFit/>
                </a:bodyPr>
                <a:lstStyle/>
                <a:p>
                  <a:pPr lvl="0" eaLnBrk="1" hangingPunct="1"/>
                  <a:r>
                    <a:rPr lang="zh-CN" altLang="en-US" sz="2000" dirty="0">
                      <a:solidFill>
                        <a:srgbClr val="404040"/>
                      </a:solidFill>
                      <a:latin typeface="Calibri" panose="020F0502020204030204" charset="0"/>
                      <a:ea typeface="微软雅黑" panose="020B0503020204020204" charset="-122"/>
                    </a:rPr>
                    <a:t>学习成绩</a:t>
                  </a:r>
                </a:p>
              </p:txBody>
            </p:sp>
            <p:sp>
              <p:nvSpPr>
                <p:cNvPr id="75" name="椭圆 74"/>
                <p:cNvSpPr/>
                <p:nvPr/>
              </p:nvSpPr>
              <p:spPr bwMode="auto">
                <a:xfrm rot="10800000">
                  <a:off x="3202247" y="2077933"/>
                  <a:ext cx="665849" cy="668173"/>
                </a:xfrm>
                <a:prstGeom prst="ellipse">
                  <a:avLst/>
                </a:prstGeom>
                <a:solidFill>
                  <a:schemeClr val="accent2">
                    <a:lumMod val="75000"/>
                  </a:schemeClr>
                </a:solidFill>
                <a:ln w="57150" cap="flat" cmpd="sng" algn="ctr">
                  <a:solidFill>
                    <a:schemeClr val="accent2">
                      <a:lumMod val="40000"/>
                      <a:lumOff val="60000"/>
                    </a:schemeClr>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姚体" panose="02010601030101010101" pitchFamily="2" charset="-122"/>
                    <a:cs typeface="+mn-cs"/>
                  </a:endParaRPr>
                </a:p>
              </p:txBody>
            </p:sp>
            <p:sp>
              <p:nvSpPr>
                <p:cNvPr id="24647" name="矩形 21"/>
                <p:cNvSpPr/>
                <p:nvPr/>
              </p:nvSpPr>
              <p:spPr>
                <a:xfrm>
                  <a:off x="3225827" y="1829422"/>
                  <a:ext cx="488950" cy="1055546"/>
                </a:xfrm>
                <a:prstGeom prst="rect">
                  <a:avLst/>
                </a:prstGeom>
                <a:noFill/>
                <a:ln w="9525">
                  <a:noFill/>
                </a:ln>
              </p:spPr>
              <p:txBody>
                <a:bodyPr>
                  <a:spAutoFit/>
                </a:bodyPr>
                <a:lstStyle/>
                <a:p>
                  <a:pPr lvl="0" eaLnBrk="1" hangingPunct="1">
                    <a:lnSpc>
                      <a:spcPct val="150000"/>
                    </a:lnSpc>
                  </a:pPr>
                  <a:r>
                    <a:rPr lang="en-US" altLang="zh-CN" sz="2200" b="1">
                      <a:solidFill>
                        <a:schemeClr val="bg1"/>
                      </a:solidFill>
                      <a:latin typeface="Calibri" panose="020F0502020204030204" charset="0"/>
                      <a:ea typeface="微软雅黑" panose="020B0503020204020204" charset="-122"/>
                    </a:rPr>
                    <a:t>1</a:t>
                  </a:r>
                </a:p>
              </p:txBody>
            </p:sp>
          </p:grpSp>
          <p:cxnSp>
            <p:nvCxnSpPr>
              <p:cNvPr id="62" name="直接连接符 61"/>
              <p:cNvCxnSpPr/>
              <p:nvPr/>
            </p:nvCxnSpPr>
            <p:spPr>
              <a:xfrm rot="5400000">
                <a:off x="4995257" y="2573712"/>
                <a:ext cx="349346" cy="18418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 name="组合 89"/>
            <p:cNvGrpSpPr/>
            <p:nvPr/>
          </p:nvGrpSpPr>
          <p:grpSpPr>
            <a:xfrm>
              <a:off x="12724" y="3503"/>
              <a:ext cx="4280" cy="967"/>
              <a:chOff x="5729592" y="2857472"/>
              <a:chExt cx="2716670" cy="615062"/>
            </a:xfrm>
          </p:grpSpPr>
          <p:grpSp>
            <p:nvGrpSpPr>
              <p:cNvPr id="24638" name="组合 46"/>
              <p:cNvGrpSpPr/>
              <p:nvPr/>
            </p:nvGrpSpPr>
            <p:grpSpPr>
              <a:xfrm>
                <a:off x="5969205" y="2857472"/>
                <a:ext cx="2477057" cy="610663"/>
                <a:chOff x="3199929" y="1799381"/>
                <a:chExt cx="4401520" cy="1084201"/>
              </a:xfrm>
            </p:grpSpPr>
            <p:sp>
              <p:nvSpPr>
                <p:cNvPr id="24640" name="矩形 73"/>
                <p:cNvSpPr/>
                <p:nvPr/>
              </p:nvSpPr>
              <p:spPr>
                <a:xfrm>
                  <a:off x="3820259" y="1799381"/>
                  <a:ext cx="3781190" cy="742681"/>
                </a:xfrm>
                <a:prstGeom prst="rect">
                  <a:avLst/>
                </a:prstGeom>
                <a:noFill/>
                <a:ln w="9525">
                  <a:noFill/>
                </a:ln>
              </p:spPr>
              <p:txBody>
                <a:bodyPr>
                  <a:spAutoFit/>
                </a:bodyPr>
                <a:lstStyle/>
                <a:p>
                  <a:pPr lvl="0" eaLnBrk="1" hangingPunct="1"/>
                  <a:r>
                    <a:rPr lang="zh-CN" altLang="en-US" sz="2000" dirty="0">
                      <a:solidFill>
                        <a:srgbClr val="404040"/>
                      </a:solidFill>
                      <a:latin typeface="Calibri" panose="020F0502020204030204" charset="0"/>
                      <a:ea typeface="微软雅黑" panose="020B0503020204020204" charset="-122"/>
                    </a:rPr>
                    <a:t>入学率</a:t>
                  </a:r>
                  <a:endParaRPr lang="en-US" altLang="zh-CN" sz="2000">
                    <a:solidFill>
                      <a:srgbClr val="404040"/>
                    </a:solidFill>
                    <a:latin typeface="Calibri" panose="020F0502020204030204" charset="0"/>
                    <a:ea typeface="微软雅黑" panose="020B0503020204020204" charset="-122"/>
                  </a:endParaRPr>
                </a:p>
              </p:txBody>
            </p:sp>
            <p:sp>
              <p:nvSpPr>
                <p:cNvPr id="46" name="椭圆 45"/>
                <p:cNvSpPr/>
                <p:nvPr/>
              </p:nvSpPr>
              <p:spPr bwMode="auto">
                <a:xfrm rot="10800000">
                  <a:off x="3199929" y="2075911"/>
                  <a:ext cx="668263" cy="668750"/>
                </a:xfrm>
                <a:prstGeom prst="ellipse">
                  <a:avLst/>
                </a:prstGeom>
                <a:solidFill>
                  <a:schemeClr val="accent2">
                    <a:lumMod val="75000"/>
                  </a:schemeClr>
                </a:solidFill>
                <a:ln w="57150" cap="flat" cmpd="sng" algn="ctr">
                  <a:solidFill>
                    <a:schemeClr val="accent2">
                      <a:lumMod val="40000"/>
                      <a:lumOff val="60000"/>
                    </a:schemeClr>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姚体" panose="02010601030101010101" pitchFamily="2" charset="-122"/>
                    <a:cs typeface="+mn-cs"/>
                  </a:endParaRPr>
                </a:p>
              </p:txBody>
            </p:sp>
            <p:sp>
              <p:nvSpPr>
                <p:cNvPr id="24642" name="矩形 21"/>
                <p:cNvSpPr/>
                <p:nvPr/>
              </p:nvSpPr>
              <p:spPr>
                <a:xfrm>
                  <a:off x="3246690" y="1827124"/>
                  <a:ext cx="488950" cy="1056458"/>
                </a:xfrm>
                <a:prstGeom prst="rect">
                  <a:avLst/>
                </a:prstGeom>
                <a:noFill/>
                <a:ln w="9525">
                  <a:noFill/>
                </a:ln>
              </p:spPr>
              <p:txBody>
                <a:bodyPr>
                  <a:spAutoFit/>
                </a:bodyPr>
                <a:lstStyle/>
                <a:p>
                  <a:pPr lvl="0" eaLnBrk="1" hangingPunct="1">
                    <a:lnSpc>
                      <a:spcPct val="150000"/>
                    </a:lnSpc>
                  </a:pPr>
                  <a:r>
                    <a:rPr lang="en-US" altLang="zh-CN" sz="2200" b="1">
                      <a:solidFill>
                        <a:schemeClr val="bg1"/>
                      </a:solidFill>
                      <a:latin typeface="Calibri" panose="020F0502020204030204" charset="0"/>
                      <a:ea typeface="微软雅黑" panose="020B0503020204020204" charset="-122"/>
                    </a:rPr>
                    <a:t>2</a:t>
                  </a:r>
                </a:p>
              </p:txBody>
            </p:sp>
          </p:grpSp>
          <p:cxnSp>
            <p:nvCxnSpPr>
              <p:cNvPr id="65" name="直接连接符 64"/>
              <p:cNvCxnSpPr/>
              <p:nvPr/>
            </p:nvCxnSpPr>
            <p:spPr>
              <a:xfrm rot="10800000" flipV="1">
                <a:off x="5729592" y="3248442"/>
                <a:ext cx="320542" cy="224092"/>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组合 87"/>
            <p:cNvGrpSpPr/>
            <p:nvPr/>
          </p:nvGrpSpPr>
          <p:grpSpPr>
            <a:xfrm>
              <a:off x="13082" y="5163"/>
              <a:ext cx="4360" cy="936"/>
              <a:chOff x="5956779" y="3912098"/>
              <a:chExt cx="2768121" cy="593509"/>
            </a:xfrm>
          </p:grpSpPr>
          <p:grpSp>
            <p:nvGrpSpPr>
              <p:cNvPr id="24633" name="组合 46"/>
              <p:cNvGrpSpPr/>
              <p:nvPr/>
            </p:nvGrpSpPr>
            <p:grpSpPr>
              <a:xfrm>
                <a:off x="6248828" y="3912098"/>
                <a:ext cx="2476072" cy="593509"/>
                <a:chOff x="3201679" y="1803547"/>
                <a:chExt cx="4399770" cy="1053744"/>
              </a:xfrm>
            </p:grpSpPr>
            <p:sp>
              <p:nvSpPr>
                <p:cNvPr id="24635" name="矩形 73"/>
                <p:cNvSpPr/>
                <p:nvPr/>
              </p:nvSpPr>
              <p:spPr>
                <a:xfrm>
                  <a:off x="3822159" y="1837343"/>
                  <a:ext cx="3779290" cy="740773"/>
                </a:xfrm>
                <a:prstGeom prst="rect">
                  <a:avLst/>
                </a:prstGeom>
                <a:noFill/>
                <a:ln w="9525">
                  <a:noFill/>
                </a:ln>
              </p:spPr>
              <p:txBody>
                <a:bodyPr>
                  <a:spAutoFit/>
                </a:bodyPr>
                <a:lstStyle/>
                <a:p>
                  <a:pPr lvl="0" eaLnBrk="1" hangingPunct="1"/>
                  <a:r>
                    <a:rPr lang="zh-CN" altLang="en-US" sz="2000" dirty="0">
                      <a:solidFill>
                        <a:srgbClr val="404040"/>
                      </a:solidFill>
                      <a:latin typeface="Calibri" panose="020F0502020204030204" charset="0"/>
                      <a:ea typeface="微软雅黑" panose="020B0503020204020204" charset="-122"/>
                    </a:rPr>
                    <a:t>辍学率</a:t>
                  </a:r>
                  <a:endParaRPr lang="en-US" altLang="zh-CN" sz="2000">
                    <a:solidFill>
                      <a:srgbClr val="404040"/>
                    </a:solidFill>
                    <a:latin typeface="Calibri" panose="020F0502020204030204" charset="0"/>
                    <a:ea typeface="微软雅黑" panose="020B0503020204020204" charset="-122"/>
                  </a:endParaRPr>
                </a:p>
              </p:txBody>
            </p:sp>
            <p:sp>
              <p:nvSpPr>
                <p:cNvPr id="50" name="椭圆 49"/>
                <p:cNvSpPr/>
                <p:nvPr/>
              </p:nvSpPr>
              <p:spPr bwMode="auto">
                <a:xfrm rot="10800000">
                  <a:off x="3201679" y="2076551"/>
                  <a:ext cx="665606" cy="667034"/>
                </a:xfrm>
                <a:prstGeom prst="ellipse">
                  <a:avLst/>
                </a:prstGeom>
                <a:solidFill>
                  <a:schemeClr val="accent2">
                    <a:lumMod val="75000"/>
                  </a:schemeClr>
                </a:solidFill>
                <a:ln w="57150" cap="flat" cmpd="sng" algn="ctr">
                  <a:solidFill>
                    <a:schemeClr val="accent2">
                      <a:lumMod val="40000"/>
                      <a:lumOff val="60000"/>
                    </a:schemeClr>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姚体" panose="02010601030101010101" pitchFamily="2" charset="-122"/>
                    <a:cs typeface="+mn-cs"/>
                  </a:endParaRPr>
                </a:p>
              </p:txBody>
            </p:sp>
            <p:sp>
              <p:nvSpPr>
                <p:cNvPr id="24637" name="矩形 21"/>
                <p:cNvSpPr/>
                <p:nvPr/>
              </p:nvSpPr>
              <p:spPr>
                <a:xfrm>
                  <a:off x="3239021" y="1803547"/>
                  <a:ext cx="488950" cy="1053744"/>
                </a:xfrm>
                <a:prstGeom prst="rect">
                  <a:avLst/>
                </a:prstGeom>
                <a:noFill/>
                <a:ln w="9525">
                  <a:noFill/>
                </a:ln>
              </p:spPr>
              <p:txBody>
                <a:bodyPr>
                  <a:spAutoFit/>
                </a:bodyPr>
                <a:lstStyle/>
                <a:p>
                  <a:pPr lvl="0" eaLnBrk="1" hangingPunct="1">
                    <a:lnSpc>
                      <a:spcPct val="150000"/>
                    </a:lnSpc>
                  </a:pPr>
                  <a:r>
                    <a:rPr lang="en-US" altLang="zh-CN" sz="2200" b="1">
                      <a:solidFill>
                        <a:schemeClr val="bg1"/>
                      </a:solidFill>
                      <a:latin typeface="Calibri" panose="020F0502020204030204" charset="0"/>
                      <a:ea typeface="微软雅黑" panose="020B0503020204020204" charset="-122"/>
                    </a:rPr>
                    <a:t>3</a:t>
                  </a:r>
                </a:p>
              </p:txBody>
            </p:sp>
          </p:grpSp>
          <p:cxnSp>
            <p:nvCxnSpPr>
              <p:cNvPr id="69" name="直接连接符 68"/>
              <p:cNvCxnSpPr/>
              <p:nvPr/>
            </p:nvCxnSpPr>
            <p:spPr>
              <a:xfrm rot="10800000">
                <a:off x="5956779" y="4264018"/>
                <a:ext cx="371411"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组合 85"/>
            <p:cNvGrpSpPr/>
            <p:nvPr/>
          </p:nvGrpSpPr>
          <p:grpSpPr>
            <a:xfrm>
              <a:off x="11974" y="7765"/>
              <a:ext cx="5195" cy="1024"/>
              <a:chOff x="5073566" y="5577909"/>
              <a:chExt cx="3298617" cy="650376"/>
            </a:xfrm>
          </p:grpSpPr>
          <p:grpSp>
            <p:nvGrpSpPr>
              <p:cNvPr id="24628" name="组合 46"/>
              <p:cNvGrpSpPr/>
              <p:nvPr/>
            </p:nvGrpSpPr>
            <p:grpSpPr>
              <a:xfrm>
                <a:off x="5129131" y="5634083"/>
                <a:ext cx="3243052" cy="594202"/>
                <a:chOff x="3200288" y="1807461"/>
                <a:chExt cx="5762628" cy="1054974"/>
              </a:xfrm>
            </p:grpSpPr>
            <p:sp>
              <p:nvSpPr>
                <p:cNvPr id="24630" name="矩形 73"/>
                <p:cNvSpPr/>
                <p:nvPr/>
              </p:nvSpPr>
              <p:spPr>
                <a:xfrm>
                  <a:off x="3845720" y="2032909"/>
                  <a:ext cx="5117196" cy="741637"/>
                </a:xfrm>
                <a:prstGeom prst="rect">
                  <a:avLst/>
                </a:prstGeom>
                <a:noFill/>
                <a:ln w="9525">
                  <a:noFill/>
                </a:ln>
              </p:spPr>
              <p:txBody>
                <a:bodyPr>
                  <a:spAutoFit/>
                </a:bodyPr>
                <a:lstStyle/>
                <a:p>
                  <a:pPr lvl="0" eaLnBrk="1" hangingPunct="1"/>
                  <a:r>
                    <a:rPr lang="zh-CN" altLang="en-US" sz="2000" dirty="0">
                      <a:solidFill>
                        <a:srgbClr val="404040"/>
                      </a:solidFill>
                      <a:latin typeface="Calibri" panose="020F0502020204030204" charset="0"/>
                      <a:ea typeface="微软雅黑" panose="020B0503020204020204" charset="-122"/>
                    </a:rPr>
                    <a:t>识字的准确率</a:t>
                  </a:r>
                  <a:endParaRPr lang="en-US" altLang="zh-CN" sz="2000">
                    <a:solidFill>
                      <a:srgbClr val="404040"/>
                    </a:solidFill>
                    <a:latin typeface="Calibri" panose="020F0502020204030204" charset="0"/>
                    <a:ea typeface="微软雅黑" panose="020B0503020204020204" charset="-122"/>
                  </a:endParaRPr>
                </a:p>
              </p:txBody>
            </p:sp>
            <p:sp>
              <p:nvSpPr>
                <p:cNvPr id="58" name="椭圆 57"/>
                <p:cNvSpPr/>
                <p:nvPr/>
              </p:nvSpPr>
              <p:spPr bwMode="auto">
                <a:xfrm rot="10800000">
                  <a:off x="3200288" y="2076852"/>
                  <a:ext cx="668564" cy="667811"/>
                </a:xfrm>
                <a:prstGeom prst="ellipse">
                  <a:avLst/>
                </a:prstGeom>
                <a:solidFill>
                  <a:schemeClr val="accent2">
                    <a:lumMod val="75000"/>
                  </a:schemeClr>
                </a:solidFill>
                <a:ln w="57150" cap="flat" cmpd="sng" algn="ctr">
                  <a:solidFill>
                    <a:schemeClr val="accent2">
                      <a:lumMod val="40000"/>
                      <a:lumOff val="60000"/>
                    </a:schemeClr>
                  </a:solidFill>
                  <a:prstDash val="solid"/>
                  <a:round/>
                  <a:headEnd type="none" w="med" len="med"/>
                  <a:tailEnd type="none" w="med" len="me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n-lt"/>
                    <a:ea typeface="方正姚体" panose="02010601030101010101" pitchFamily="2" charset="-122"/>
                    <a:cs typeface="+mn-cs"/>
                  </a:endParaRPr>
                </a:p>
              </p:txBody>
            </p:sp>
            <p:sp>
              <p:nvSpPr>
                <p:cNvPr id="24632" name="矩形 21"/>
                <p:cNvSpPr/>
                <p:nvPr/>
              </p:nvSpPr>
              <p:spPr>
                <a:xfrm>
                  <a:off x="3200716" y="1807461"/>
                  <a:ext cx="488950" cy="1054974"/>
                </a:xfrm>
                <a:prstGeom prst="rect">
                  <a:avLst/>
                </a:prstGeom>
                <a:noFill/>
                <a:ln w="9525">
                  <a:noFill/>
                </a:ln>
              </p:spPr>
              <p:txBody>
                <a:bodyPr>
                  <a:spAutoFit/>
                </a:bodyPr>
                <a:lstStyle/>
                <a:p>
                  <a:pPr lvl="0" eaLnBrk="1" hangingPunct="1">
                    <a:lnSpc>
                      <a:spcPct val="150000"/>
                    </a:lnSpc>
                  </a:pPr>
                  <a:r>
                    <a:rPr lang="en-US" altLang="zh-CN" sz="2200" b="1">
                      <a:solidFill>
                        <a:schemeClr val="bg1"/>
                      </a:solidFill>
                      <a:latin typeface="Calibri" panose="020F0502020204030204" charset="0"/>
                      <a:ea typeface="微软雅黑" panose="020B0503020204020204" charset="-122"/>
                    </a:rPr>
                    <a:t>5</a:t>
                  </a:r>
                </a:p>
              </p:txBody>
            </p:sp>
          </p:grpSp>
          <p:cxnSp>
            <p:nvCxnSpPr>
              <p:cNvPr id="82" name="直接连接符 81"/>
              <p:cNvCxnSpPr/>
              <p:nvPr/>
            </p:nvCxnSpPr>
            <p:spPr>
              <a:xfrm rot="16200000" flipV="1">
                <a:off x="5005344" y="5646130"/>
                <a:ext cx="288848" cy="15240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588" name="矩形 73"/>
            <p:cNvSpPr/>
            <p:nvPr/>
          </p:nvSpPr>
          <p:spPr>
            <a:xfrm>
              <a:off x="13727" y="6973"/>
              <a:ext cx="3350" cy="658"/>
            </a:xfrm>
            <a:prstGeom prst="rect">
              <a:avLst/>
            </a:prstGeom>
            <a:noFill/>
            <a:ln w="9525">
              <a:noFill/>
            </a:ln>
          </p:spPr>
          <p:txBody>
            <a:bodyPr>
              <a:spAutoFit/>
            </a:bodyPr>
            <a:lstStyle/>
            <a:p>
              <a:pPr lvl="0" eaLnBrk="1" hangingPunct="1"/>
              <a:r>
                <a:rPr lang="zh-CN" altLang="en-US" sz="2000" dirty="0">
                  <a:solidFill>
                    <a:srgbClr val="404040"/>
                  </a:solidFill>
                  <a:latin typeface="Calibri" panose="020F0502020204030204" charset="0"/>
                  <a:ea typeface="微软雅黑" panose="020B0503020204020204" charset="-122"/>
                </a:rPr>
                <a:t>升学率</a:t>
              </a:r>
              <a:endParaRPr lang="en-US" altLang="zh-CN" sz="2000">
                <a:solidFill>
                  <a:srgbClr val="404040"/>
                </a:solidFill>
                <a:latin typeface="Calibri" panose="020F0502020204030204" charset="0"/>
                <a:ea typeface="微软雅黑" panose="020B0503020204020204" charset="-122"/>
              </a:endParaRPr>
            </a:p>
          </p:txBody>
        </p:sp>
        <p:sp>
          <p:nvSpPr>
            <p:cNvPr id="24589" name="椭圆 53"/>
            <p:cNvSpPr/>
            <p:nvPr/>
          </p:nvSpPr>
          <p:spPr>
            <a:xfrm rot="10800000">
              <a:off x="13104" y="7005"/>
              <a:ext cx="590" cy="593"/>
            </a:xfrm>
            <a:prstGeom prst="ellipse">
              <a:avLst/>
            </a:prstGeom>
            <a:solidFill>
              <a:srgbClr val="953735"/>
            </a:solidFill>
            <a:ln w="57150" cap="flat" cmpd="sng">
              <a:solidFill>
                <a:srgbClr val="E6B9B8"/>
              </a:solidFill>
              <a:prstDash val="solid"/>
              <a:headEnd type="none" w="med" len="med"/>
              <a:tailEnd type="none" w="med" len="med"/>
            </a:ln>
          </p:spPr>
          <p:txBody>
            <a:bodyPr rot="10800000"/>
            <a:lstStyle/>
            <a:p>
              <a:pPr lvl="0" algn="ctr" eaLnBrk="1" hangingPunct="1"/>
              <a:endParaRPr lang="zh-CN" altLang="en-US" dirty="0">
                <a:solidFill>
                  <a:srgbClr val="000000"/>
                </a:solidFill>
                <a:latin typeface="Arial" panose="020B0604020202020204" pitchFamily="34" charset="0"/>
                <a:ea typeface="方正姚体" panose="02010601030101010101" pitchFamily="2" charset="-122"/>
              </a:endParaRPr>
            </a:p>
          </p:txBody>
        </p:sp>
        <p:sp>
          <p:nvSpPr>
            <p:cNvPr id="24590" name="矩形 21"/>
            <p:cNvSpPr/>
            <p:nvPr/>
          </p:nvSpPr>
          <p:spPr>
            <a:xfrm>
              <a:off x="13134" y="6785"/>
              <a:ext cx="433" cy="936"/>
            </a:xfrm>
            <a:prstGeom prst="rect">
              <a:avLst/>
            </a:prstGeom>
            <a:noFill/>
            <a:ln w="9525">
              <a:noFill/>
            </a:ln>
          </p:spPr>
          <p:txBody>
            <a:bodyPr>
              <a:spAutoFit/>
            </a:bodyPr>
            <a:lstStyle/>
            <a:p>
              <a:pPr lvl="0" eaLnBrk="1" hangingPunct="1">
                <a:lnSpc>
                  <a:spcPct val="150000"/>
                </a:lnSpc>
              </a:pPr>
              <a:r>
                <a:rPr lang="en-US" altLang="zh-CN" sz="2200" b="1">
                  <a:solidFill>
                    <a:schemeClr val="bg1"/>
                  </a:solidFill>
                  <a:latin typeface="Calibri" panose="020F0502020204030204" charset="0"/>
                  <a:ea typeface="微软雅黑" panose="020B0503020204020204" charset="-122"/>
                </a:rPr>
                <a:t>4</a:t>
              </a:r>
            </a:p>
          </p:txBody>
        </p:sp>
        <p:cxnSp>
          <p:nvCxnSpPr>
            <p:cNvPr id="84" name="直接连接符 83"/>
            <p:cNvCxnSpPr/>
            <p:nvPr/>
          </p:nvCxnSpPr>
          <p:spPr>
            <a:xfrm rot="10800000">
              <a:off x="12819" y="6898"/>
              <a:ext cx="405" cy="245"/>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592" name="矩形 73"/>
            <p:cNvSpPr/>
            <p:nvPr/>
          </p:nvSpPr>
          <p:spPr>
            <a:xfrm>
              <a:off x="9327" y="9173"/>
              <a:ext cx="3152" cy="658"/>
            </a:xfrm>
            <a:prstGeom prst="rect">
              <a:avLst/>
            </a:prstGeom>
            <a:noFill/>
            <a:ln w="9525">
              <a:noFill/>
            </a:ln>
          </p:spPr>
          <p:txBody>
            <a:bodyPr>
              <a:spAutoFit/>
            </a:bodyPr>
            <a:lstStyle/>
            <a:p>
              <a:pPr lvl="0" algn="ctr" eaLnBrk="1" hangingPunct="1"/>
              <a:r>
                <a:rPr lang="zh-CN" altLang="en-US" sz="2000" dirty="0">
                  <a:solidFill>
                    <a:srgbClr val="404040"/>
                  </a:solidFill>
                  <a:latin typeface="Calibri" panose="020F0502020204030204" charset="0"/>
                  <a:ea typeface="微软雅黑" panose="020B0503020204020204" charset="-122"/>
                </a:rPr>
                <a:t>作业的正确率</a:t>
              </a:r>
              <a:endParaRPr lang="en-US" altLang="zh-CN" sz="2000">
                <a:solidFill>
                  <a:srgbClr val="404040"/>
                </a:solidFill>
                <a:latin typeface="Calibri" panose="020F0502020204030204" charset="0"/>
                <a:ea typeface="微软雅黑" panose="020B0503020204020204" charset="-122"/>
              </a:endParaRPr>
            </a:p>
          </p:txBody>
        </p:sp>
        <p:sp>
          <p:nvSpPr>
            <p:cNvPr id="24593" name="椭圆 97"/>
            <p:cNvSpPr/>
            <p:nvPr/>
          </p:nvSpPr>
          <p:spPr>
            <a:xfrm rot="10800000">
              <a:off x="10312" y="8633"/>
              <a:ext cx="590" cy="590"/>
            </a:xfrm>
            <a:prstGeom prst="ellipse">
              <a:avLst/>
            </a:prstGeom>
            <a:solidFill>
              <a:srgbClr val="953735"/>
            </a:solidFill>
            <a:ln w="57150" cap="flat" cmpd="sng">
              <a:solidFill>
                <a:srgbClr val="E6B9B8"/>
              </a:solidFill>
              <a:prstDash val="solid"/>
              <a:headEnd type="none" w="med" len="med"/>
              <a:tailEnd type="none" w="med" len="med"/>
            </a:ln>
          </p:spPr>
          <p:txBody>
            <a:bodyPr rot="10800000"/>
            <a:lstStyle/>
            <a:p>
              <a:pPr lvl="0" algn="ctr" eaLnBrk="1" hangingPunct="1"/>
              <a:endParaRPr lang="zh-CN" altLang="en-US" dirty="0">
                <a:solidFill>
                  <a:srgbClr val="000000"/>
                </a:solidFill>
                <a:latin typeface="Arial" panose="020B0604020202020204" pitchFamily="34" charset="0"/>
                <a:ea typeface="方正姚体" panose="02010601030101010101" pitchFamily="2" charset="-122"/>
              </a:endParaRPr>
            </a:p>
          </p:txBody>
        </p:sp>
        <p:sp>
          <p:nvSpPr>
            <p:cNvPr id="24594" name="矩形 21"/>
            <p:cNvSpPr/>
            <p:nvPr/>
          </p:nvSpPr>
          <p:spPr>
            <a:xfrm>
              <a:off x="10324" y="8415"/>
              <a:ext cx="435" cy="936"/>
            </a:xfrm>
            <a:prstGeom prst="rect">
              <a:avLst/>
            </a:prstGeom>
            <a:noFill/>
            <a:ln w="9525">
              <a:noFill/>
            </a:ln>
          </p:spPr>
          <p:txBody>
            <a:bodyPr>
              <a:spAutoFit/>
            </a:bodyPr>
            <a:lstStyle/>
            <a:p>
              <a:pPr lvl="0" eaLnBrk="1" hangingPunct="1">
                <a:lnSpc>
                  <a:spcPct val="150000"/>
                </a:lnSpc>
              </a:pPr>
              <a:r>
                <a:rPr lang="en-US" altLang="zh-CN" sz="2200" b="1">
                  <a:solidFill>
                    <a:schemeClr val="bg1"/>
                  </a:solidFill>
                  <a:latin typeface="Calibri" panose="020F0502020204030204" charset="0"/>
                  <a:ea typeface="微软雅黑" panose="020B0503020204020204" charset="-122"/>
                </a:rPr>
                <a:t>6</a:t>
              </a:r>
            </a:p>
          </p:txBody>
        </p:sp>
        <p:cxnSp>
          <p:nvCxnSpPr>
            <p:cNvPr id="94" name="直接连接符 93"/>
            <p:cNvCxnSpPr/>
            <p:nvPr/>
          </p:nvCxnSpPr>
          <p:spPr>
            <a:xfrm rot="5400000" flipH="1" flipV="1">
              <a:off x="10329" y="8418"/>
              <a:ext cx="54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596" name="矩形 73"/>
            <p:cNvSpPr/>
            <p:nvPr/>
          </p:nvSpPr>
          <p:spPr>
            <a:xfrm flipH="1">
              <a:off x="4349" y="2388"/>
              <a:ext cx="4310" cy="1138"/>
            </a:xfrm>
            <a:prstGeom prst="rect">
              <a:avLst/>
            </a:prstGeom>
            <a:noFill/>
            <a:ln w="9525">
              <a:noFill/>
            </a:ln>
          </p:spPr>
          <p:txBody>
            <a:bodyPr>
              <a:spAutoFit/>
            </a:bodyPr>
            <a:lstStyle/>
            <a:p>
              <a:pPr lvl="0" algn="r" eaLnBrk="1" hangingPunct="1"/>
              <a:r>
                <a:rPr lang="zh-CN" altLang="en-US" sz="2000" dirty="0">
                  <a:solidFill>
                    <a:srgbClr val="404040"/>
                  </a:solidFill>
                  <a:latin typeface="Calibri" panose="020F0502020204030204" charset="0"/>
                  <a:ea typeface="微软雅黑" panose="020B0503020204020204" charset="-122"/>
                </a:rPr>
                <a:t>考试时</a:t>
              </a:r>
            </a:p>
            <a:p>
              <a:pPr lvl="0" algn="r" eaLnBrk="1" hangingPunct="1"/>
              <a:r>
                <a:rPr lang="zh-CN" altLang="en-US" sz="2000" dirty="0">
                  <a:solidFill>
                    <a:srgbClr val="404040"/>
                  </a:solidFill>
                  <a:latin typeface="Calibri" panose="020F0502020204030204" charset="0"/>
                  <a:ea typeface="微软雅黑" panose="020B0503020204020204" charset="-122"/>
                </a:rPr>
                <a:t>答题的顺序</a:t>
              </a:r>
            </a:p>
          </p:txBody>
        </p:sp>
        <p:sp>
          <p:nvSpPr>
            <p:cNvPr id="24597" name="椭圆 137"/>
            <p:cNvSpPr/>
            <p:nvPr/>
          </p:nvSpPr>
          <p:spPr>
            <a:xfrm rot="10800000" flipH="1">
              <a:off x="8624" y="2658"/>
              <a:ext cx="590" cy="592"/>
            </a:xfrm>
            <a:prstGeom prst="ellipse">
              <a:avLst/>
            </a:prstGeom>
            <a:solidFill>
              <a:srgbClr val="953735"/>
            </a:solidFill>
            <a:ln w="57150" cap="flat" cmpd="sng">
              <a:solidFill>
                <a:srgbClr val="E6B9B8"/>
              </a:solidFill>
              <a:prstDash val="solid"/>
              <a:headEnd type="none" w="med" len="med"/>
              <a:tailEnd type="none" w="med" len="med"/>
            </a:ln>
          </p:spPr>
          <p:txBody>
            <a:bodyPr rot="10800000"/>
            <a:lstStyle/>
            <a:p>
              <a:pPr lvl="0" algn="ctr" eaLnBrk="1" hangingPunct="1"/>
              <a:endParaRPr lang="zh-CN" altLang="en-US" dirty="0">
                <a:solidFill>
                  <a:srgbClr val="000000"/>
                </a:solidFill>
                <a:latin typeface="Calibri" panose="020F0502020204030204" charset="0"/>
                <a:ea typeface="方正姚体" panose="02010601030101010101" pitchFamily="2" charset="-122"/>
              </a:endParaRPr>
            </a:p>
          </p:txBody>
        </p:sp>
        <p:sp>
          <p:nvSpPr>
            <p:cNvPr id="24598" name="矩形 21"/>
            <p:cNvSpPr/>
            <p:nvPr/>
          </p:nvSpPr>
          <p:spPr>
            <a:xfrm flipH="1">
              <a:off x="8552" y="2438"/>
              <a:ext cx="1205" cy="936"/>
            </a:xfrm>
            <a:prstGeom prst="rect">
              <a:avLst/>
            </a:prstGeom>
            <a:noFill/>
            <a:ln w="9525">
              <a:noFill/>
            </a:ln>
          </p:spPr>
          <p:txBody>
            <a:bodyPr>
              <a:spAutoFit/>
            </a:bodyPr>
            <a:lstStyle/>
            <a:p>
              <a:pPr lvl="0" eaLnBrk="1" hangingPunct="1">
                <a:lnSpc>
                  <a:spcPct val="150000"/>
                </a:lnSpc>
              </a:pPr>
              <a:r>
                <a:rPr lang="en-US" altLang="zh-CN" sz="2200" b="1">
                  <a:solidFill>
                    <a:schemeClr val="bg1"/>
                  </a:solidFill>
                  <a:latin typeface="Calibri" panose="020F0502020204030204" charset="0"/>
                  <a:ea typeface="微软雅黑" panose="020B0503020204020204" charset="-122"/>
                </a:rPr>
                <a:t>11</a:t>
              </a:r>
            </a:p>
          </p:txBody>
        </p:sp>
        <p:cxnSp>
          <p:nvCxnSpPr>
            <p:cNvPr id="24599" name="直接连接符 135"/>
            <p:cNvCxnSpPr/>
            <p:nvPr/>
          </p:nvCxnSpPr>
          <p:spPr>
            <a:xfrm rot="16200000" flipH="1">
              <a:off x="8794" y="3238"/>
              <a:ext cx="550" cy="290"/>
            </a:xfrm>
            <a:prstGeom prst="line">
              <a:avLst/>
            </a:prstGeom>
            <a:ln w="28575" cap="flat" cmpd="sng">
              <a:solidFill>
                <a:srgbClr val="953735"/>
              </a:solidFill>
              <a:prstDash val="solid"/>
              <a:headEnd type="none" w="med" len="med"/>
              <a:tailEnd type="none" w="med" len="med"/>
            </a:ln>
          </p:spPr>
        </p:cxnSp>
        <p:sp>
          <p:nvSpPr>
            <p:cNvPr id="24600" name="矩形 73"/>
            <p:cNvSpPr/>
            <p:nvPr/>
          </p:nvSpPr>
          <p:spPr>
            <a:xfrm flipH="1">
              <a:off x="4204" y="3495"/>
              <a:ext cx="3353" cy="1138"/>
            </a:xfrm>
            <a:prstGeom prst="rect">
              <a:avLst/>
            </a:prstGeom>
            <a:noFill/>
            <a:ln w="9525">
              <a:noFill/>
            </a:ln>
          </p:spPr>
          <p:txBody>
            <a:bodyPr>
              <a:spAutoFit/>
            </a:bodyPr>
            <a:lstStyle/>
            <a:p>
              <a:pPr lvl="0" algn="r" eaLnBrk="1" hangingPunct="1"/>
              <a:r>
                <a:rPr lang="zh-CN" altLang="en-US" sz="2000" dirty="0">
                  <a:solidFill>
                    <a:srgbClr val="404040"/>
                  </a:solidFill>
                  <a:latin typeface="Calibri" panose="020F0502020204030204" charset="0"/>
                  <a:ea typeface="微软雅黑" panose="020B0503020204020204" charset="-122"/>
                </a:rPr>
                <a:t>师生互动的</a:t>
              </a:r>
            </a:p>
            <a:p>
              <a:pPr lvl="0" algn="r" eaLnBrk="1" hangingPunct="1"/>
              <a:r>
                <a:rPr lang="zh-CN" altLang="en-US" sz="2000" dirty="0">
                  <a:solidFill>
                    <a:srgbClr val="404040"/>
                  </a:solidFill>
                  <a:latin typeface="Calibri" panose="020F0502020204030204" charset="0"/>
                  <a:ea typeface="微软雅黑" panose="020B0503020204020204" charset="-122"/>
                </a:rPr>
                <a:t>时长与频率</a:t>
              </a:r>
            </a:p>
          </p:txBody>
        </p:sp>
        <p:sp>
          <p:nvSpPr>
            <p:cNvPr id="24601" name="椭圆 132"/>
            <p:cNvSpPr/>
            <p:nvPr/>
          </p:nvSpPr>
          <p:spPr>
            <a:xfrm rot="10800000" flipH="1">
              <a:off x="7627" y="3748"/>
              <a:ext cx="590" cy="592"/>
            </a:xfrm>
            <a:prstGeom prst="ellipse">
              <a:avLst/>
            </a:prstGeom>
            <a:solidFill>
              <a:srgbClr val="953735"/>
            </a:solidFill>
            <a:ln w="57150" cap="flat" cmpd="sng">
              <a:solidFill>
                <a:srgbClr val="E6B9B8"/>
              </a:solidFill>
              <a:prstDash val="solid"/>
              <a:headEnd type="none" w="med" len="med"/>
              <a:tailEnd type="none" w="med" len="med"/>
            </a:ln>
          </p:spPr>
          <p:txBody>
            <a:bodyPr rot="10800000"/>
            <a:lstStyle/>
            <a:p>
              <a:pPr lvl="0" algn="ctr" eaLnBrk="1" hangingPunct="1"/>
              <a:endParaRPr lang="zh-CN" altLang="en-US" dirty="0">
                <a:solidFill>
                  <a:srgbClr val="000000"/>
                </a:solidFill>
                <a:latin typeface="Arial" panose="020B0604020202020204" pitchFamily="34" charset="0"/>
                <a:ea typeface="方正姚体" panose="02010601030101010101" pitchFamily="2" charset="-122"/>
              </a:endParaRPr>
            </a:p>
          </p:txBody>
        </p:sp>
        <p:cxnSp>
          <p:nvCxnSpPr>
            <p:cNvPr id="24603" name="直接连接符 130"/>
            <p:cNvCxnSpPr/>
            <p:nvPr/>
          </p:nvCxnSpPr>
          <p:spPr>
            <a:xfrm rot="10800000" flipH="1" flipV="1">
              <a:off x="7947" y="4120"/>
              <a:ext cx="677" cy="510"/>
            </a:xfrm>
            <a:prstGeom prst="line">
              <a:avLst/>
            </a:prstGeom>
            <a:ln w="28575" cap="flat" cmpd="sng">
              <a:solidFill>
                <a:srgbClr val="953735"/>
              </a:solidFill>
              <a:prstDash val="solid"/>
              <a:headEnd type="none" w="med" len="med"/>
              <a:tailEnd type="none" w="med" len="med"/>
            </a:ln>
          </p:spPr>
        </p:cxnSp>
        <p:sp>
          <p:nvSpPr>
            <p:cNvPr id="24604" name="矩形 73"/>
            <p:cNvSpPr/>
            <p:nvPr/>
          </p:nvSpPr>
          <p:spPr>
            <a:xfrm flipH="1">
              <a:off x="3974" y="5193"/>
              <a:ext cx="3159" cy="1138"/>
            </a:xfrm>
            <a:prstGeom prst="rect">
              <a:avLst/>
            </a:prstGeom>
            <a:noFill/>
            <a:ln w="9525">
              <a:noFill/>
            </a:ln>
          </p:spPr>
          <p:txBody>
            <a:bodyPr wrap="square">
              <a:spAutoFit/>
            </a:bodyPr>
            <a:lstStyle/>
            <a:p>
              <a:pPr lvl="0" algn="r" eaLnBrk="1" hangingPunct="1"/>
              <a:r>
                <a:rPr lang="zh-CN" altLang="en-US" sz="2000" dirty="0">
                  <a:solidFill>
                    <a:srgbClr val="404040"/>
                  </a:solidFill>
                  <a:latin typeface="Calibri" panose="020F0502020204030204" charset="0"/>
                  <a:ea typeface="微软雅黑" panose="020B0503020204020204" charset="-122"/>
                </a:rPr>
                <a:t>回答问题的</a:t>
              </a:r>
            </a:p>
            <a:p>
              <a:pPr lvl="0" algn="r" eaLnBrk="1" hangingPunct="1"/>
              <a:r>
                <a:rPr lang="zh-CN" altLang="en-US" sz="2000" dirty="0">
                  <a:solidFill>
                    <a:srgbClr val="404040"/>
                  </a:solidFill>
                  <a:latin typeface="Calibri" panose="020F0502020204030204" charset="0"/>
                  <a:ea typeface="微软雅黑" panose="020B0503020204020204" charset="-122"/>
                </a:rPr>
                <a:t>时长、正确率</a:t>
              </a:r>
            </a:p>
          </p:txBody>
        </p:sp>
        <p:sp>
          <p:nvSpPr>
            <p:cNvPr id="24605" name="椭圆 127"/>
            <p:cNvSpPr/>
            <p:nvPr/>
          </p:nvSpPr>
          <p:spPr>
            <a:xfrm rot="10800000" flipH="1">
              <a:off x="7234" y="5405"/>
              <a:ext cx="590" cy="593"/>
            </a:xfrm>
            <a:prstGeom prst="ellipse">
              <a:avLst/>
            </a:prstGeom>
            <a:solidFill>
              <a:srgbClr val="953735"/>
            </a:solidFill>
            <a:ln w="57150" cap="flat" cmpd="sng">
              <a:solidFill>
                <a:srgbClr val="E6B9B8"/>
              </a:solidFill>
              <a:prstDash val="solid"/>
              <a:headEnd type="none" w="med" len="med"/>
              <a:tailEnd type="none" w="med" len="med"/>
            </a:ln>
          </p:spPr>
          <p:txBody>
            <a:bodyPr rot="10800000"/>
            <a:lstStyle/>
            <a:p>
              <a:pPr lvl="0" algn="ctr" eaLnBrk="1" hangingPunct="1"/>
              <a:endParaRPr lang="zh-CN" altLang="en-US" dirty="0">
                <a:solidFill>
                  <a:srgbClr val="000000"/>
                </a:solidFill>
                <a:latin typeface="Arial" panose="020B0604020202020204" pitchFamily="34" charset="0"/>
                <a:ea typeface="方正姚体" panose="02010601030101010101" pitchFamily="2" charset="-122"/>
              </a:endParaRPr>
            </a:p>
          </p:txBody>
        </p:sp>
        <p:cxnSp>
          <p:nvCxnSpPr>
            <p:cNvPr id="24607" name="直接连接符 125"/>
            <p:cNvCxnSpPr/>
            <p:nvPr/>
          </p:nvCxnSpPr>
          <p:spPr>
            <a:xfrm rot="10800000" flipH="1">
              <a:off x="7699" y="5718"/>
              <a:ext cx="585" cy="0"/>
            </a:xfrm>
            <a:prstGeom prst="line">
              <a:avLst/>
            </a:prstGeom>
            <a:ln w="28575" cap="flat" cmpd="sng">
              <a:solidFill>
                <a:srgbClr val="953735"/>
              </a:solidFill>
              <a:prstDash val="solid"/>
              <a:headEnd type="none" w="med" len="med"/>
              <a:tailEnd type="none" w="med" len="med"/>
            </a:ln>
          </p:spPr>
        </p:cxnSp>
        <p:sp>
          <p:nvSpPr>
            <p:cNvPr id="24608" name="矩形 73"/>
            <p:cNvSpPr/>
            <p:nvPr/>
          </p:nvSpPr>
          <p:spPr>
            <a:xfrm flipH="1">
              <a:off x="3862" y="8175"/>
              <a:ext cx="4537" cy="1138"/>
            </a:xfrm>
            <a:prstGeom prst="rect">
              <a:avLst/>
            </a:prstGeom>
            <a:noFill/>
            <a:ln w="9525">
              <a:noFill/>
            </a:ln>
          </p:spPr>
          <p:txBody>
            <a:bodyPr>
              <a:spAutoFit/>
            </a:bodyPr>
            <a:lstStyle/>
            <a:p>
              <a:pPr lvl="0" algn="r" eaLnBrk="1" hangingPunct="1"/>
              <a:r>
                <a:rPr lang="zh-CN" altLang="en-US" sz="2000" dirty="0">
                  <a:solidFill>
                    <a:srgbClr val="404040"/>
                  </a:solidFill>
                  <a:latin typeface="Calibri" panose="020F0502020204030204" charset="0"/>
                  <a:ea typeface="微软雅黑" panose="020B0503020204020204" charset="-122"/>
                </a:rPr>
                <a:t>课堂</a:t>
              </a:r>
            </a:p>
            <a:p>
              <a:pPr lvl="0" algn="r" eaLnBrk="1" hangingPunct="1"/>
              <a:r>
                <a:rPr lang="zh-CN" altLang="en-US" sz="2000" dirty="0">
                  <a:solidFill>
                    <a:srgbClr val="404040"/>
                  </a:solidFill>
                  <a:latin typeface="Calibri" panose="020F0502020204030204" charset="0"/>
                  <a:ea typeface="微软雅黑" panose="020B0503020204020204" charset="-122"/>
                </a:rPr>
                <a:t>举手次数</a:t>
              </a:r>
            </a:p>
          </p:txBody>
        </p:sp>
        <p:sp>
          <p:nvSpPr>
            <p:cNvPr id="24609" name="椭圆 122"/>
            <p:cNvSpPr/>
            <p:nvPr/>
          </p:nvSpPr>
          <p:spPr>
            <a:xfrm rot="10800000" flipH="1">
              <a:off x="8509" y="8145"/>
              <a:ext cx="593" cy="593"/>
            </a:xfrm>
            <a:prstGeom prst="ellipse">
              <a:avLst/>
            </a:prstGeom>
            <a:solidFill>
              <a:srgbClr val="953735"/>
            </a:solidFill>
            <a:ln w="57150" cap="flat" cmpd="sng">
              <a:solidFill>
                <a:srgbClr val="E6B9B8"/>
              </a:solidFill>
              <a:prstDash val="solid"/>
              <a:headEnd type="none" w="med" len="med"/>
              <a:tailEnd type="none" w="med" len="med"/>
            </a:ln>
          </p:spPr>
          <p:txBody>
            <a:bodyPr rot="10800000"/>
            <a:lstStyle/>
            <a:p>
              <a:pPr lvl="0" algn="ctr" eaLnBrk="1" hangingPunct="1"/>
              <a:endParaRPr lang="zh-CN" altLang="en-US" dirty="0">
                <a:solidFill>
                  <a:srgbClr val="000000"/>
                </a:solidFill>
                <a:latin typeface="Arial" panose="020B0604020202020204" pitchFamily="34" charset="0"/>
                <a:ea typeface="方正姚体" panose="02010601030101010101" pitchFamily="2" charset="-122"/>
              </a:endParaRPr>
            </a:p>
          </p:txBody>
        </p:sp>
        <p:sp>
          <p:nvSpPr>
            <p:cNvPr id="24611" name="矩形 73"/>
            <p:cNvSpPr/>
            <p:nvPr/>
          </p:nvSpPr>
          <p:spPr>
            <a:xfrm flipH="1">
              <a:off x="3974" y="6700"/>
              <a:ext cx="3350" cy="1138"/>
            </a:xfrm>
            <a:prstGeom prst="rect">
              <a:avLst/>
            </a:prstGeom>
            <a:noFill/>
            <a:ln w="9525">
              <a:noFill/>
            </a:ln>
          </p:spPr>
          <p:txBody>
            <a:bodyPr>
              <a:spAutoFit/>
            </a:bodyPr>
            <a:lstStyle/>
            <a:p>
              <a:pPr lvl="0" algn="r" eaLnBrk="1" hangingPunct="1"/>
              <a:r>
                <a:rPr lang="zh-CN" altLang="en-US" sz="2000" dirty="0">
                  <a:solidFill>
                    <a:srgbClr val="404040"/>
                  </a:solidFill>
                  <a:latin typeface="Calibri" panose="020F0502020204030204" charset="0"/>
                  <a:ea typeface="微软雅黑" panose="020B0503020204020204" charset="-122"/>
                </a:rPr>
                <a:t>回答</a:t>
              </a:r>
            </a:p>
            <a:p>
              <a:pPr lvl="0" algn="r" eaLnBrk="1" hangingPunct="1"/>
              <a:r>
                <a:rPr lang="zh-CN" altLang="en-US" sz="2000" dirty="0">
                  <a:solidFill>
                    <a:srgbClr val="404040"/>
                  </a:solidFill>
                  <a:latin typeface="Calibri" panose="020F0502020204030204" charset="0"/>
                  <a:ea typeface="微软雅黑" panose="020B0503020204020204" charset="-122"/>
                </a:rPr>
                <a:t>问题的次数</a:t>
              </a:r>
            </a:p>
          </p:txBody>
        </p:sp>
        <p:sp>
          <p:nvSpPr>
            <p:cNvPr id="24612" name="椭圆 117"/>
            <p:cNvSpPr/>
            <p:nvPr/>
          </p:nvSpPr>
          <p:spPr>
            <a:xfrm rot="10800000" flipH="1">
              <a:off x="7432" y="6930"/>
              <a:ext cx="590" cy="593"/>
            </a:xfrm>
            <a:prstGeom prst="ellipse">
              <a:avLst/>
            </a:prstGeom>
            <a:solidFill>
              <a:srgbClr val="953735"/>
            </a:solidFill>
            <a:ln w="57150" cap="flat" cmpd="sng">
              <a:solidFill>
                <a:srgbClr val="E6B9B8"/>
              </a:solidFill>
              <a:prstDash val="solid"/>
              <a:headEnd type="none" w="med" len="med"/>
              <a:tailEnd type="none" w="med" len="med"/>
            </a:ln>
          </p:spPr>
          <p:txBody>
            <a:bodyPr rot="10800000"/>
            <a:lstStyle/>
            <a:p>
              <a:pPr lvl="0" algn="ctr" eaLnBrk="1" hangingPunct="1"/>
              <a:endParaRPr lang="zh-CN" altLang="en-US" dirty="0">
                <a:solidFill>
                  <a:srgbClr val="000000"/>
                </a:solidFill>
                <a:latin typeface="Arial" panose="020B0604020202020204" pitchFamily="34" charset="0"/>
                <a:ea typeface="方正姚体" panose="02010601030101010101" pitchFamily="2" charset="-122"/>
              </a:endParaRPr>
            </a:p>
          </p:txBody>
        </p:sp>
        <p:cxnSp>
          <p:nvCxnSpPr>
            <p:cNvPr id="24614" name="直接连接符 115"/>
            <p:cNvCxnSpPr/>
            <p:nvPr/>
          </p:nvCxnSpPr>
          <p:spPr>
            <a:xfrm rot="10800000" flipH="1">
              <a:off x="7902" y="6785"/>
              <a:ext cx="607" cy="283"/>
            </a:xfrm>
            <a:prstGeom prst="line">
              <a:avLst/>
            </a:prstGeom>
            <a:ln w="28575" cap="flat" cmpd="sng">
              <a:solidFill>
                <a:srgbClr val="953735"/>
              </a:solidFill>
              <a:prstDash val="solid"/>
              <a:headEnd type="none" w="med" len="med"/>
              <a:tailEnd type="none" w="med" len="med"/>
            </a:ln>
          </p:spPr>
        </p:cxnSp>
        <p:sp>
          <p:nvSpPr>
            <p:cNvPr id="24615" name="矩形 73"/>
            <p:cNvSpPr/>
            <p:nvPr/>
          </p:nvSpPr>
          <p:spPr>
            <a:xfrm>
              <a:off x="8202" y="1590"/>
              <a:ext cx="4837" cy="658"/>
            </a:xfrm>
            <a:prstGeom prst="rect">
              <a:avLst/>
            </a:prstGeom>
            <a:noFill/>
            <a:ln w="9525">
              <a:noFill/>
            </a:ln>
          </p:spPr>
          <p:txBody>
            <a:bodyPr>
              <a:spAutoFit/>
            </a:bodyPr>
            <a:lstStyle/>
            <a:p>
              <a:pPr lvl="0" algn="ctr" eaLnBrk="1" hangingPunct="1"/>
              <a:r>
                <a:rPr lang="zh-CN" altLang="en-US" sz="2000" dirty="0">
                  <a:solidFill>
                    <a:srgbClr val="404040"/>
                  </a:solidFill>
                  <a:latin typeface="Calibri" panose="020F0502020204030204" charset="0"/>
                  <a:ea typeface="微软雅黑" panose="020B0503020204020204" charset="-122"/>
                </a:rPr>
                <a:t>平均每道题花费的时间</a:t>
              </a:r>
              <a:endParaRPr lang="en-US" altLang="zh-CN" sz="2000">
                <a:solidFill>
                  <a:srgbClr val="404040"/>
                </a:solidFill>
                <a:latin typeface="Calibri" panose="020F0502020204030204" charset="0"/>
                <a:ea typeface="微软雅黑" panose="020B0503020204020204" charset="-122"/>
              </a:endParaRPr>
            </a:p>
          </p:txBody>
        </p:sp>
        <p:sp>
          <p:nvSpPr>
            <p:cNvPr id="24616" name="椭圆 143"/>
            <p:cNvSpPr/>
            <p:nvPr/>
          </p:nvSpPr>
          <p:spPr>
            <a:xfrm rot="10800000">
              <a:off x="10312" y="2148"/>
              <a:ext cx="590" cy="592"/>
            </a:xfrm>
            <a:prstGeom prst="ellipse">
              <a:avLst/>
            </a:prstGeom>
            <a:solidFill>
              <a:srgbClr val="953735"/>
            </a:solidFill>
            <a:ln w="57150" cap="flat" cmpd="sng">
              <a:solidFill>
                <a:srgbClr val="E6B9B8"/>
              </a:solidFill>
              <a:prstDash val="solid"/>
              <a:headEnd type="none" w="med" len="med"/>
              <a:tailEnd type="none" w="med" len="med"/>
            </a:ln>
          </p:spPr>
          <p:txBody>
            <a:bodyPr rot="10800000"/>
            <a:lstStyle/>
            <a:p>
              <a:pPr lvl="0" algn="ctr" eaLnBrk="1" hangingPunct="1"/>
              <a:endParaRPr lang="zh-CN" altLang="en-US" dirty="0">
                <a:solidFill>
                  <a:srgbClr val="000000"/>
                </a:solidFill>
                <a:latin typeface="Arial" panose="020B0604020202020204" pitchFamily="34" charset="0"/>
                <a:ea typeface="方正姚体" panose="02010601030101010101" pitchFamily="2" charset="-122"/>
              </a:endParaRPr>
            </a:p>
          </p:txBody>
        </p:sp>
        <p:sp>
          <p:nvSpPr>
            <p:cNvPr id="24617" name="矩形 21"/>
            <p:cNvSpPr/>
            <p:nvPr/>
          </p:nvSpPr>
          <p:spPr>
            <a:xfrm>
              <a:off x="10219" y="1920"/>
              <a:ext cx="933" cy="936"/>
            </a:xfrm>
            <a:prstGeom prst="rect">
              <a:avLst/>
            </a:prstGeom>
            <a:noFill/>
            <a:ln w="9525">
              <a:noFill/>
            </a:ln>
          </p:spPr>
          <p:txBody>
            <a:bodyPr>
              <a:spAutoFit/>
            </a:bodyPr>
            <a:lstStyle/>
            <a:p>
              <a:pPr lvl="0" eaLnBrk="1" hangingPunct="1">
                <a:lnSpc>
                  <a:spcPct val="150000"/>
                </a:lnSpc>
              </a:pPr>
              <a:r>
                <a:rPr lang="en-US" altLang="zh-CN" sz="2200" b="1">
                  <a:solidFill>
                    <a:schemeClr val="bg1"/>
                  </a:solidFill>
                  <a:latin typeface="Calibri" panose="020F0502020204030204" charset="0"/>
                  <a:ea typeface="微软雅黑" panose="020B0503020204020204" charset="-122"/>
                </a:rPr>
                <a:t>12</a:t>
              </a:r>
            </a:p>
          </p:txBody>
        </p:sp>
        <p:cxnSp>
          <p:nvCxnSpPr>
            <p:cNvPr id="142" name="直接连接符 141"/>
            <p:cNvCxnSpPr/>
            <p:nvPr/>
          </p:nvCxnSpPr>
          <p:spPr>
            <a:xfrm rot="5400000" flipH="1" flipV="1">
              <a:off x="10329" y="2943"/>
              <a:ext cx="54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4619" name="Rectangle 81"/>
            <p:cNvSpPr/>
            <p:nvPr/>
          </p:nvSpPr>
          <p:spPr>
            <a:xfrm>
              <a:off x="8607" y="8135"/>
              <a:ext cx="468" cy="576"/>
            </a:xfrm>
            <a:prstGeom prst="rect">
              <a:avLst/>
            </a:prstGeom>
            <a:noFill/>
            <a:ln w="9525">
              <a:noFill/>
            </a:ln>
          </p:spPr>
          <p:txBody>
            <a:bodyPr wrap="none">
              <a:spAutoFit/>
            </a:bodyPr>
            <a:lstStyle/>
            <a:p>
              <a:pPr lvl="0"/>
              <a:r>
                <a:rPr lang="en-US" altLang="zh-CN" b="1">
                  <a:solidFill>
                    <a:schemeClr val="bg1"/>
                  </a:solidFill>
                  <a:latin typeface="Times New Roman" panose="02020603050405020304" charset="0"/>
                  <a:ea typeface="宋体" panose="02010600030101010101" pitchFamily="2" charset="-122"/>
                </a:rPr>
                <a:t>7</a:t>
              </a:r>
              <a:endParaRPr lang="zh-CN" altLang="en-US" b="1" dirty="0">
                <a:solidFill>
                  <a:schemeClr val="bg1"/>
                </a:solidFill>
                <a:latin typeface="Times New Roman" panose="02020603050405020304" charset="0"/>
                <a:ea typeface="宋体" panose="02010600030101010101" pitchFamily="2" charset="-122"/>
              </a:endParaRPr>
            </a:p>
          </p:txBody>
        </p:sp>
        <p:cxnSp>
          <p:nvCxnSpPr>
            <p:cNvPr id="24620" name="直接连接符 120"/>
            <p:cNvCxnSpPr/>
            <p:nvPr/>
          </p:nvCxnSpPr>
          <p:spPr>
            <a:xfrm rot="5400000" flipH="1" flipV="1">
              <a:off x="8982" y="7713"/>
              <a:ext cx="530" cy="565"/>
            </a:xfrm>
            <a:prstGeom prst="line">
              <a:avLst/>
            </a:prstGeom>
            <a:ln w="28575" cap="flat" cmpd="sng">
              <a:solidFill>
                <a:srgbClr val="953735"/>
              </a:solidFill>
              <a:prstDash val="solid"/>
              <a:headEnd type="none" w="med" len="med"/>
              <a:tailEnd type="none" w="med" len="med"/>
            </a:ln>
          </p:spPr>
        </p:cxnSp>
        <p:sp>
          <p:nvSpPr>
            <p:cNvPr id="24621" name="Rectangle 82"/>
            <p:cNvSpPr/>
            <p:nvPr/>
          </p:nvSpPr>
          <p:spPr>
            <a:xfrm>
              <a:off x="7489" y="7000"/>
              <a:ext cx="468" cy="576"/>
            </a:xfrm>
            <a:prstGeom prst="rect">
              <a:avLst/>
            </a:prstGeom>
            <a:noFill/>
            <a:ln w="9525">
              <a:noFill/>
            </a:ln>
          </p:spPr>
          <p:txBody>
            <a:bodyPr wrap="none">
              <a:spAutoFit/>
            </a:bodyPr>
            <a:lstStyle/>
            <a:p>
              <a:pPr lvl="0"/>
              <a:r>
                <a:rPr lang="en-US" altLang="zh-CN" b="1">
                  <a:solidFill>
                    <a:schemeClr val="bg1"/>
                  </a:solidFill>
                  <a:latin typeface="Times New Roman" panose="02020603050405020304" charset="0"/>
                  <a:ea typeface="宋体" panose="02010600030101010101" pitchFamily="2" charset="-122"/>
                </a:rPr>
                <a:t>8</a:t>
              </a:r>
              <a:endParaRPr lang="zh-CN" altLang="en-US" b="1" dirty="0">
                <a:solidFill>
                  <a:schemeClr val="bg1"/>
                </a:solidFill>
                <a:latin typeface="Times New Roman" panose="02020603050405020304" charset="0"/>
                <a:ea typeface="宋体" panose="02010600030101010101" pitchFamily="2" charset="-122"/>
              </a:endParaRPr>
            </a:p>
          </p:txBody>
        </p:sp>
        <p:sp>
          <p:nvSpPr>
            <p:cNvPr id="24622" name="Rectangle 83"/>
            <p:cNvSpPr/>
            <p:nvPr/>
          </p:nvSpPr>
          <p:spPr>
            <a:xfrm>
              <a:off x="7262" y="5425"/>
              <a:ext cx="468" cy="576"/>
            </a:xfrm>
            <a:prstGeom prst="rect">
              <a:avLst/>
            </a:prstGeom>
            <a:noFill/>
            <a:ln w="9525">
              <a:noFill/>
            </a:ln>
          </p:spPr>
          <p:txBody>
            <a:bodyPr wrap="none">
              <a:spAutoFit/>
            </a:bodyPr>
            <a:lstStyle/>
            <a:p>
              <a:pPr lvl="0"/>
              <a:r>
                <a:rPr lang="en-US" altLang="zh-CN" b="1">
                  <a:solidFill>
                    <a:schemeClr val="bg1"/>
                  </a:solidFill>
                  <a:latin typeface="Times New Roman" panose="02020603050405020304" charset="0"/>
                  <a:ea typeface="宋体" panose="02010600030101010101" pitchFamily="2" charset="-122"/>
                </a:rPr>
                <a:t>9</a:t>
              </a:r>
              <a:endParaRPr lang="zh-CN" altLang="en-US" b="1" dirty="0">
                <a:solidFill>
                  <a:schemeClr val="bg1"/>
                </a:solidFill>
                <a:latin typeface="Times New Roman" panose="02020603050405020304" charset="0"/>
                <a:ea typeface="宋体" panose="02010600030101010101" pitchFamily="2" charset="-122"/>
              </a:endParaRPr>
            </a:p>
          </p:txBody>
        </p:sp>
        <p:sp>
          <p:nvSpPr>
            <p:cNvPr id="24623" name="Rectangle 84"/>
            <p:cNvSpPr/>
            <p:nvPr/>
          </p:nvSpPr>
          <p:spPr>
            <a:xfrm>
              <a:off x="7602" y="3723"/>
              <a:ext cx="648" cy="576"/>
            </a:xfrm>
            <a:prstGeom prst="rect">
              <a:avLst/>
            </a:prstGeom>
            <a:noFill/>
            <a:ln w="9525">
              <a:noFill/>
            </a:ln>
          </p:spPr>
          <p:txBody>
            <a:bodyPr wrap="none">
              <a:spAutoFit/>
            </a:bodyPr>
            <a:lstStyle/>
            <a:p>
              <a:pPr lvl="0"/>
              <a:r>
                <a:rPr lang="en-US" altLang="zh-CN" b="1">
                  <a:solidFill>
                    <a:schemeClr val="bg1"/>
                  </a:solidFill>
                  <a:latin typeface="Times New Roman" panose="02020603050405020304" charset="0"/>
                  <a:ea typeface="宋体" panose="02010600030101010101" pitchFamily="2" charset="-122"/>
                </a:rPr>
                <a:t>10</a:t>
              </a:r>
              <a:endParaRPr lang="zh-CN" altLang="en-US" b="1" dirty="0">
                <a:solidFill>
                  <a:schemeClr val="bg1"/>
                </a:solidFill>
                <a:latin typeface="Times New Roman" panose="02020603050405020304" charset="0"/>
                <a:ea typeface="宋体" panose="02010600030101010101" pitchFamily="2" charset="-122"/>
              </a:endParaRPr>
            </a:p>
          </p:txBody>
        </p:sp>
        <p:pic>
          <p:nvPicPr>
            <p:cNvPr id="24624" name="Picture 85" descr="MC900434217[1]"/>
            <p:cNvPicPr>
              <a:picLocks noChangeAspect="1"/>
            </p:cNvPicPr>
            <p:nvPr/>
          </p:nvPicPr>
          <p:blipFill>
            <a:blip r:embed="rId3"/>
            <a:stretch>
              <a:fillRect/>
            </a:stretch>
          </p:blipFill>
          <p:spPr>
            <a:xfrm>
              <a:off x="8849" y="4885"/>
              <a:ext cx="3743" cy="2240"/>
            </a:xfrm>
            <a:prstGeom prst="rect">
              <a:avLst/>
            </a:prstGeom>
            <a:noFill/>
            <a:ln w="9525">
              <a:noFill/>
            </a:ln>
          </p:spPr>
        </p:pic>
        <p:sp>
          <p:nvSpPr>
            <p:cNvPr id="24625" name="Text Box 86"/>
            <p:cNvSpPr txBox="1"/>
            <p:nvPr/>
          </p:nvSpPr>
          <p:spPr>
            <a:xfrm>
              <a:off x="9419" y="3838"/>
              <a:ext cx="2460" cy="1008"/>
            </a:xfrm>
            <a:prstGeom prst="rect">
              <a:avLst/>
            </a:prstGeom>
            <a:noFill/>
            <a:ln w="9525">
              <a:noFill/>
            </a:ln>
          </p:spPr>
          <p:txBody>
            <a:bodyPr wrap="none">
              <a:spAutoFit/>
            </a:bodyPr>
            <a:lstStyle/>
            <a:p>
              <a:pPr lvl="0" algn="ctr"/>
              <a:r>
                <a:rPr lang="zh-CN" altLang="en-US" b="1" dirty="0">
                  <a:latin typeface="宋体" panose="02010600030101010101" pitchFamily="2" charset="-122"/>
                  <a:ea typeface="宋体" panose="02010600030101010101" pitchFamily="2" charset="-122"/>
                </a:rPr>
                <a:t>学校教育中的</a:t>
              </a:r>
            </a:p>
            <a:p>
              <a:pPr lvl="0" algn="ctr"/>
              <a:r>
                <a:rPr lang="zh-CN" altLang="en-US" b="1" dirty="0">
                  <a:latin typeface="宋体" panose="02010600030101010101" pitchFamily="2" charset="-122"/>
                  <a:ea typeface="宋体" panose="02010600030101010101" pitchFamily="2" charset="-122"/>
                </a:rPr>
                <a:t>“大数据”</a:t>
              </a:r>
            </a:p>
          </p:txBody>
        </p:sp>
      </p:grpSp>
      <p:sp>
        <p:nvSpPr>
          <p:cNvPr id="24626" name="Rectangle 87"/>
          <p:cNvSpPr/>
          <p:nvPr/>
        </p:nvSpPr>
        <p:spPr>
          <a:xfrm>
            <a:off x="1563370" y="81915"/>
            <a:ext cx="7696200" cy="576263"/>
          </a:xfrm>
          <a:prstGeom prst="rect">
            <a:avLst/>
          </a:prstGeom>
          <a:noFill/>
          <a:ln w="9525">
            <a:noFill/>
          </a:ln>
        </p:spPr>
        <p:txBody>
          <a:bodyPr lIns="91341" tIns="45665" rIns="91341" bIns="45665" anchor="b"/>
          <a:lstStyle/>
          <a:p>
            <a:pPr lvl="0" algn="ctr" eaLnBrk="1" hangingPunct="1"/>
            <a:r>
              <a:rPr lang="en-US" altLang="zh-CN" sz="3300" dirty="0">
                <a:solidFill>
                  <a:schemeClr val="bg2"/>
                </a:solidFill>
                <a:latin typeface="华文中宋" panose="02010600040101010101" charset="-122"/>
                <a:ea typeface="华文中宋" panose="02010600040101010101" charset="-122"/>
              </a:rPr>
              <a:t>3</a:t>
            </a:r>
            <a:r>
              <a:rPr lang="zh-CN" altLang="en-US" sz="3300" dirty="0">
                <a:solidFill>
                  <a:schemeClr val="bg2"/>
                </a:solidFill>
                <a:latin typeface="华文中宋" panose="02010600040101010101" charset="-122"/>
                <a:ea typeface="华文中宋" panose="02010600040101010101" charset="-122"/>
              </a:rPr>
              <a:t>、教育领域</a:t>
            </a:r>
          </a:p>
        </p:txBody>
      </p:sp>
      <p:sp>
        <p:nvSpPr>
          <p:cNvPr id="24627" name="Rectangle 88"/>
          <p:cNvSpPr/>
          <p:nvPr/>
        </p:nvSpPr>
        <p:spPr>
          <a:xfrm>
            <a:off x="855980" y="2437130"/>
            <a:ext cx="1350645" cy="2011680"/>
          </a:xfrm>
          <a:prstGeom prst="rect">
            <a:avLst/>
          </a:prstGeom>
          <a:noFill/>
          <a:ln w="9525">
            <a:noFill/>
          </a:ln>
        </p:spPr>
        <p:txBody>
          <a:bodyPr wrap="square">
            <a:spAutoFit/>
          </a:bodyPr>
          <a:lstStyle/>
          <a:p>
            <a:pPr lvl="0"/>
            <a:r>
              <a:rPr lang="zh-CN" altLang="en-US" dirty="0">
                <a:latin typeface="Times New Roman" panose="02020603050405020304" charset="0"/>
                <a:ea typeface="宋体" panose="02010600030101010101" pitchFamily="2" charset="-122"/>
              </a:rPr>
              <a:t>现在，大数据分析已经被应用到美国的公共教育中，成为教学改革的重要力量。</a:t>
            </a:r>
          </a:p>
        </p:txBody>
      </p:sp>
    </p:spTree>
    <p:custDataLst>
      <p:tags r:id="rId1"/>
    </p:custDataLst>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AutoShape 32"/>
          <p:cNvSpPr/>
          <p:nvPr/>
        </p:nvSpPr>
        <p:spPr>
          <a:xfrm flipH="1">
            <a:off x="1794828" y="2708275"/>
            <a:ext cx="5329237" cy="3889375"/>
          </a:xfrm>
          <a:prstGeom prst="roundRect">
            <a:avLst>
              <a:gd name="adj" fmla="val 16667"/>
            </a:avLst>
          </a:prstGeom>
          <a:solidFill>
            <a:schemeClr val="bg1">
              <a:alpha val="38823"/>
            </a:schemeClr>
          </a:solidFill>
          <a:ln w="9525" cap="flat" cmpd="sng">
            <a:solidFill>
              <a:srgbClr val="0033CC"/>
            </a:solidFill>
            <a:prstDash val="solid"/>
            <a:headEnd type="none" w="med" len="med"/>
            <a:tailEnd type="none" w="med" len="med"/>
          </a:ln>
        </p:spPr>
        <p:txBody>
          <a:bodyPr wrap="none" anchor="ctr"/>
          <a:lstStyle/>
          <a:p>
            <a:pPr lvl="0" eaLnBrk="1" hangingPunct="1"/>
            <a:endParaRPr lang="zh-CN" altLang="en-US" dirty="0">
              <a:latin typeface="宋体" panose="02010600030101010101" pitchFamily="2" charset="-122"/>
              <a:ea typeface="宋体" panose="02010600030101010101" pitchFamily="2" charset="-122"/>
            </a:endParaRPr>
          </a:p>
        </p:txBody>
      </p:sp>
      <p:sp>
        <p:nvSpPr>
          <p:cNvPr id="25604" name="AutoShape 32"/>
          <p:cNvSpPr/>
          <p:nvPr/>
        </p:nvSpPr>
        <p:spPr>
          <a:xfrm flipH="1">
            <a:off x="1794828" y="1122680"/>
            <a:ext cx="8496300" cy="1296988"/>
          </a:xfrm>
          <a:prstGeom prst="roundRect">
            <a:avLst>
              <a:gd name="adj" fmla="val 16667"/>
            </a:avLst>
          </a:prstGeom>
          <a:solidFill>
            <a:schemeClr val="bg1">
              <a:alpha val="38823"/>
            </a:schemeClr>
          </a:solidFill>
          <a:ln w="9525" cap="flat" cmpd="sng">
            <a:solidFill>
              <a:srgbClr val="0033CC"/>
            </a:solidFill>
            <a:prstDash val="solid"/>
            <a:headEnd type="none" w="med" len="med"/>
            <a:tailEnd type="none" w="med" len="med"/>
          </a:ln>
        </p:spPr>
        <p:txBody>
          <a:bodyPr wrap="none" anchor="ctr"/>
          <a:lstStyle/>
          <a:p>
            <a:pPr lvl="0" eaLnBrk="1" hangingPunct="1"/>
            <a:endParaRPr lang="zh-CN" altLang="en-US" dirty="0">
              <a:latin typeface="宋体" panose="02010600030101010101" pitchFamily="2" charset="-122"/>
              <a:ea typeface="宋体" panose="02010600030101010101" pitchFamily="2" charset="-122"/>
            </a:endParaRPr>
          </a:p>
        </p:txBody>
      </p:sp>
      <p:sp>
        <p:nvSpPr>
          <p:cNvPr id="25605" name="Rectangle 2"/>
          <p:cNvSpPr>
            <a:spLocks noGrp="1"/>
          </p:cNvSpPr>
          <p:nvPr>
            <p:ph type="title"/>
          </p:nvPr>
        </p:nvSpPr>
        <p:spPr>
          <a:xfrm>
            <a:off x="1711960" y="173355"/>
            <a:ext cx="7696200" cy="576263"/>
          </a:xfrm>
        </p:spPr>
        <p:txBody>
          <a:bodyPr vert="horz" wrap="square" lIns="91341" tIns="45665" rIns="91341" bIns="45665" anchor="b">
            <a:normAutofit fontScale="90000"/>
          </a:bodyPr>
          <a:lstStyle/>
          <a:p>
            <a:pPr eaLnBrk="1" hangingPunct="1"/>
            <a:r>
              <a:rPr lang="en-US" altLang="zh-CN" dirty="0"/>
              <a:t>3</a:t>
            </a:r>
            <a:r>
              <a:rPr lang="zh-CN" altLang="en-US" dirty="0"/>
              <a:t>、教育领域</a:t>
            </a:r>
          </a:p>
        </p:txBody>
      </p:sp>
      <p:sp>
        <p:nvSpPr>
          <p:cNvPr id="25606" name="Rectangle 19"/>
          <p:cNvSpPr/>
          <p:nvPr/>
        </p:nvSpPr>
        <p:spPr>
          <a:xfrm>
            <a:off x="1794828" y="1052830"/>
            <a:ext cx="8424862" cy="1325880"/>
          </a:xfrm>
          <a:prstGeom prst="rect">
            <a:avLst/>
          </a:prstGeom>
          <a:noFill/>
          <a:ln w="9525">
            <a:noFill/>
          </a:ln>
        </p:spPr>
        <p:txBody>
          <a:bodyPr>
            <a:spAutoFit/>
          </a:bodyPr>
          <a:lstStyle/>
          <a:p>
            <a:pPr lvl="0">
              <a:lnSpc>
                <a:spcPct val="150000"/>
              </a:lnSpc>
            </a:pPr>
            <a:r>
              <a:rPr lang="zh-CN" altLang="en-US" dirty="0">
                <a:latin typeface="Times New Roman" panose="02020603050405020304" charset="0"/>
                <a:ea typeface="宋体" panose="02010600030101010101" pitchFamily="2" charset="-122"/>
              </a:rPr>
              <a:t>        美国联邦政府教育部</a:t>
            </a:r>
            <a:r>
              <a:rPr lang="en-US" altLang="zh-CN">
                <a:latin typeface="Times New Roman" panose="02020603050405020304" charset="0"/>
                <a:ea typeface="宋体" panose="02010600030101010101" pitchFamily="2" charset="-122"/>
              </a:rPr>
              <a:t>2012</a:t>
            </a:r>
            <a:r>
              <a:rPr lang="zh-CN" altLang="en-US" dirty="0">
                <a:latin typeface="Times New Roman" panose="02020603050405020304" charset="0"/>
                <a:ea typeface="宋体" panose="02010600030101010101" pitchFamily="2" charset="-122"/>
              </a:rPr>
              <a:t>年参与了一项耗资</a:t>
            </a:r>
            <a:r>
              <a:rPr lang="en-US" altLang="zh-CN">
                <a:latin typeface="Times New Roman" panose="02020603050405020304" charset="0"/>
                <a:ea typeface="宋体" panose="02010600030101010101" pitchFamily="2" charset="-122"/>
              </a:rPr>
              <a:t>2</a:t>
            </a:r>
            <a:r>
              <a:rPr lang="zh-CN" altLang="en-US" dirty="0">
                <a:latin typeface="Times New Roman" panose="02020603050405020304" charset="0"/>
                <a:ea typeface="宋体" panose="02010600030101010101" pitchFamily="2" charset="-122"/>
              </a:rPr>
              <a:t>亿美元的公共教育中的大数据计划，旨在通过运用大数据分析来改善教育。联邦教育部从财政预算中支出</a:t>
            </a:r>
            <a:r>
              <a:rPr lang="en-US" altLang="zh-CN">
                <a:latin typeface="Times New Roman" panose="02020603050405020304" charset="0"/>
                <a:ea typeface="宋体" panose="02010600030101010101" pitchFamily="2" charset="-122"/>
              </a:rPr>
              <a:t>2500</a:t>
            </a:r>
            <a:r>
              <a:rPr lang="zh-CN" altLang="en-US" dirty="0">
                <a:latin typeface="Times New Roman" panose="02020603050405020304" charset="0"/>
                <a:ea typeface="宋体" panose="02010600030101010101" pitchFamily="2" charset="-122"/>
              </a:rPr>
              <a:t>万美元，用于理解学生在个性化层面是怎样学习的。</a:t>
            </a:r>
          </a:p>
        </p:txBody>
      </p:sp>
      <p:sp>
        <p:nvSpPr>
          <p:cNvPr id="25607" name="Rectangle 20"/>
          <p:cNvSpPr/>
          <p:nvPr/>
        </p:nvSpPr>
        <p:spPr>
          <a:xfrm>
            <a:off x="2009140" y="2717800"/>
            <a:ext cx="5041900" cy="3794760"/>
          </a:xfrm>
          <a:prstGeom prst="rect">
            <a:avLst/>
          </a:prstGeom>
          <a:noFill/>
          <a:ln w="9525">
            <a:noFill/>
          </a:ln>
        </p:spPr>
        <p:txBody>
          <a:bodyPr>
            <a:spAutoFit/>
          </a:bodyPr>
          <a:lstStyle/>
          <a:p>
            <a:pPr lvl="0">
              <a:lnSpc>
                <a:spcPct val="150000"/>
              </a:lnSpc>
            </a:pPr>
            <a:r>
              <a:rPr lang="zh-CN" altLang="en-US" dirty="0">
                <a:latin typeface="Times New Roman" panose="02020603050405020304" charset="0"/>
                <a:ea typeface="宋体" panose="02010600030101010101" pitchFamily="2" charset="-122"/>
              </a:rPr>
              <a:t>        美国高中生和大学生的糟糕表现</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高中生退学率高达</a:t>
            </a:r>
            <a:r>
              <a:rPr lang="en-US" altLang="zh-CN">
                <a:latin typeface="Times New Roman" panose="02020603050405020304" charset="0"/>
                <a:ea typeface="宋体" panose="02010600030101010101" pitchFamily="2" charset="-122"/>
              </a:rPr>
              <a:t>30%</a:t>
            </a:r>
            <a:r>
              <a:rPr lang="zh-CN" altLang="en-US" dirty="0">
                <a:latin typeface="Times New Roman" panose="02020603050405020304" charset="0"/>
                <a:ea typeface="宋体" panose="02010600030101010101" pitchFamily="2" charset="-122"/>
              </a:rPr>
              <a:t>（平均每</a:t>
            </a:r>
            <a:r>
              <a:rPr lang="en-US" altLang="zh-CN">
                <a:latin typeface="Times New Roman" panose="02020603050405020304" charset="0"/>
                <a:ea typeface="宋体" panose="02010600030101010101" pitchFamily="2" charset="-122"/>
              </a:rPr>
              <a:t>26</a:t>
            </a:r>
            <a:r>
              <a:rPr lang="zh-CN" altLang="en-US" dirty="0">
                <a:latin typeface="Times New Roman" panose="02020603050405020304" charset="0"/>
                <a:ea typeface="宋体" panose="02010600030101010101" pitchFamily="2" charset="-122"/>
              </a:rPr>
              <a:t>秒就有一个高中生退学），</a:t>
            </a:r>
            <a:r>
              <a:rPr lang="en-US" altLang="zh-CN">
                <a:latin typeface="Times New Roman" panose="02020603050405020304" charset="0"/>
                <a:ea typeface="宋体" panose="02010600030101010101" pitchFamily="2" charset="-122"/>
              </a:rPr>
              <a:t>33%</a:t>
            </a:r>
            <a:r>
              <a:rPr lang="zh-CN" altLang="en-US" dirty="0">
                <a:latin typeface="Times New Roman" panose="02020603050405020304" charset="0"/>
                <a:ea typeface="宋体" panose="02010600030101010101" pitchFamily="2" charset="-122"/>
              </a:rPr>
              <a:t>的大学生需要重修，</a:t>
            </a:r>
            <a:r>
              <a:rPr lang="en-US" altLang="zh-CN">
                <a:latin typeface="Times New Roman" panose="02020603050405020304" charset="0"/>
                <a:ea typeface="宋体" panose="02010600030101010101" pitchFamily="2" charset="-122"/>
              </a:rPr>
              <a:t>46%</a:t>
            </a:r>
            <a:r>
              <a:rPr lang="zh-CN" altLang="en-US" dirty="0">
                <a:latin typeface="Times New Roman" panose="02020603050405020304" charset="0"/>
                <a:ea typeface="宋体" panose="02010600030101010101" pitchFamily="2" charset="-122"/>
              </a:rPr>
              <a:t>的大学生无法正常毕业。大数据能否拯救美国的公立教育？比尔</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盖茨曾打赌说，</a:t>
            </a:r>
            <a:r>
              <a:rPr lang="zh-CN" altLang="en-US" b="1" dirty="0">
                <a:solidFill>
                  <a:srgbClr val="FF0066"/>
                </a:solidFill>
                <a:latin typeface="Times New Roman" panose="02020603050405020304" charset="0"/>
                <a:ea typeface="宋体" panose="02010600030101010101" pitchFamily="2" charset="-122"/>
              </a:rPr>
              <a:t>利用数据分析的教育大数据能够提高学生的学习成绩，拯救美国的公立学校系统。</a:t>
            </a:r>
            <a:r>
              <a:rPr lang="zh-CN" altLang="en-US" dirty="0">
                <a:latin typeface="Times New Roman" panose="02020603050405020304" charset="0"/>
                <a:ea typeface="宋体" panose="02010600030101010101" pitchFamily="2" charset="-122"/>
              </a:rPr>
              <a:t>他称过去十几年里教育领域的技术发展陷入了停滞，研发投入远远不够。盖茨充满信心地认为，</a:t>
            </a:r>
            <a:r>
              <a:rPr lang="zh-CN" altLang="en-US" b="1" dirty="0">
                <a:solidFill>
                  <a:srgbClr val="FF0066"/>
                </a:solidFill>
                <a:latin typeface="Times New Roman" panose="02020603050405020304" charset="0"/>
                <a:ea typeface="宋体" panose="02010600030101010101" pitchFamily="2" charset="-122"/>
              </a:rPr>
              <a:t>教育技术未来发展的关键在于数据。</a:t>
            </a:r>
          </a:p>
        </p:txBody>
      </p:sp>
      <p:pic>
        <p:nvPicPr>
          <p:cNvPr id="25608" name="Picture 31" descr="MP900399575[1]"/>
          <p:cNvPicPr>
            <a:picLocks noChangeAspect="1"/>
          </p:cNvPicPr>
          <p:nvPr/>
        </p:nvPicPr>
        <p:blipFill>
          <a:blip r:embed="rId3"/>
          <a:stretch>
            <a:fillRect/>
          </a:stretch>
        </p:blipFill>
        <p:spPr>
          <a:xfrm>
            <a:off x="7329805" y="2753360"/>
            <a:ext cx="3056890" cy="3822700"/>
          </a:xfrm>
          <a:prstGeom prst="rect">
            <a:avLst/>
          </a:prstGeom>
          <a:noFill/>
          <a:ln w="9525">
            <a:noFill/>
          </a:ln>
        </p:spPr>
      </p:pic>
    </p:spTree>
    <p:custDataLst>
      <p:tags r:id="rId1"/>
    </p:custData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p:cNvSpPr>
          <p:nvPr>
            <p:ph type="title"/>
          </p:nvPr>
        </p:nvSpPr>
        <p:spPr>
          <a:xfrm>
            <a:off x="1774825" y="250190"/>
            <a:ext cx="7696200" cy="576263"/>
          </a:xfrm>
        </p:spPr>
        <p:txBody>
          <a:bodyPr vert="horz" wrap="square" lIns="91341" tIns="45665" rIns="91341" bIns="45665" anchor="b">
            <a:normAutofit fontScale="90000"/>
          </a:bodyPr>
          <a:lstStyle/>
          <a:p>
            <a:pPr eaLnBrk="1" hangingPunct="1"/>
            <a:r>
              <a:rPr lang="en-US" altLang="zh-CN" dirty="0"/>
              <a:t>3</a:t>
            </a:r>
            <a:r>
              <a:rPr lang="zh-CN" altLang="en-US" dirty="0"/>
              <a:t>、教育领域</a:t>
            </a:r>
          </a:p>
        </p:txBody>
      </p:sp>
      <p:pic>
        <p:nvPicPr>
          <p:cNvPr id="26628" name="Picture 4" descr="MP900448524[1]"/>
          <p:cNvPicPr>
            <a:picLocks noChangeAspect="1"/>
          </p:cNvPicPr>
          <p:nvPr/>
        </p:nvPicPr>
        <p:blipFill>
          <a:blip r:embed="rId3"/>
          <a:stretch>
            <a:fillRect/>
          </a:stretch>
        </p:blipFill>
        <p:spPr>
          <a:xfrm>
            <a:off x="6240463" y="3853815"/>
            <a:ext cx="4176712" cy="2786063"/>
          </a:xfrm>
          <a:prstGeom prst="rect">
            <a:avLst/>
          </a:prstGeom>
          <a:noFill/>
          <a:ln w="9525">
            <a:noFill/>
          </a:ln>
        </p:spPr>
      </p:pic>
      <p:sp>
        <p:nvSpPr>
          <p:cNvPr id="26629" name="Rectangle 6"/>
          <p:cNvSpPr/>
          <p:nvPr/>
        </p:nvSpPr>
        <p:spPr>
          <a:xfrm>
            <a:off x="1847850" y="3803015"/>
            <a:ext cx="3887788" cy="2560320"/>
          </a:xfrm>
          <a:prstGeom prst="rect">
            <a:avLst/>
          </a:prstGeom>
          <a:noFill/>
          <a:ln w="9525">
            <a:noFill/>
          </a:ln>
        </p:spPr>
        <p:txBody>
          <a:bodyPr>
            <a:spAutoFit/>
          </a:bodyPr>
          <a:lstStyle/>
          <a:p>
            <a:pPr lvl="0">
              <a:lnSpc>
                <a:spcPct val="150000"/>
              </a:lnSpc>
            </a:pPr>
            <a:r>
              <a:rPr lang="zh-CN" altLang="en-US" b="1" dirty="0">
                <a:latin typeface="Times New Roman" panose="02020603050405020304" charset="0"/>
                <a:ea typeface="宋体" panose="02010600030101010101" pitchFamily="2" charset="-122"/>
              </a:rPr>
              <a:t>通过大数据你可以知道：</a:t>
            </a:r>
          </a:p>
          <a:p>
            <a:pPr lvl="0">
              <a:lnSpc>
                <a:spcPct val="150000"/>
              </a:lnSpc>
              <a:buFont typeface="Wingdings" panose="05000000000000000000" pitchFamily="2" charset="2"/>
              <a:buChar char="p"/>
            </a:pPr>
            <a:r>
              <a:rPr lang="zh-CN" altLang="en-US" b="1" dirty="0">
                <a:solidFill>
                  <a:srgbClr val="FF0066"/>
                </a:solidFill>
                <a:latin typeface="Times New Roman" panose="02020603050405020304" charset="0"/>
                <a:ea typeface="宋体" panose="02010600030101010101" pitchFamily="2" charset="-122"/>
              </a:rPr>
              <a:t>一个学生成绩不好是由于他因为周围环境而分心了吗？</a:t>
            </a:r>
          </a:p>
          <a:p>
            <a:pPr lvl="0">
              <a:lnSpc>
                <a:spcPct val="150000"/>
              </a:lnSpc>
              <a:buFont typeface="Wingdings" panose="05000000000000000000" pitchFamily="2" charset="2"/>
              <a:buChar char="p"/>
            </a:pPr>
            <a:r>
              <a:rPr lang="zh-CN" altLang="en-US" b="1" dirty="0">
                <a:solidFill>
                  <a:srgbClr val="FF0066"/>
                </a:solidFill>
                <a:latin typeface="Times New Roman" panose="02020603050405020304" charset="0"/>
                <a:ea typeface="宋体" panose="02010600030101010101" pitchFamily="2" charset="-122"/>
              </a:rPr>
              <a:t>期末考试不及格是否说明学生未掌握学习内容，还是因为他请了很多病假的缘故？</a:t>
            </a:r>
          </a:p>
        </p:txBody>
      </p:sp>
      <p:sp>
        <p:nvSpPr>
          <p:cNvPr id="26630" name="Line 16"/>
          <p:cNvSpPr/>
          <p:nvPr/>
        </p:nvSpPr>
        <p:spPr>
          <a:xfrm flipV="1">
            <a:off x="1847850" y="3850640"/>
            <a:ext cx="4392613" cy="0"/>
          </a:xfrm>
          <a:prstGeom prst="line">
            <a:avLst/>
          </a:prstGeom>
          <a:ln w="9525" cap="flat" cmpd="sng">
            <a:solidFill>
              <a:schemeClr val="hlink"/>
            </a:solidFill>
            <a:prstDash val="dash"/>
            <a:headEnd type="none" w="med" len="med"/>
            <a:tailEnd type="none" w="med" len="med"/>
          </a:ln>
        </p:spPr>
      </p:sp>
      <p:sp>
        <p:nvSpPr>
          <p:cNvPr id="26631" name="Rectangle 12"/>
          <p:cNvSpPr/>
          <p:nvPr/>
        </p:nvSpPr>
        <p:spPr>
          <a:xfrm>
            <a:off x="1774825" y="826453"/>
            <a:ext cx="8820150" cy="2971800"/>
          </a:xfrm>
          <a:prstGeom prst="rect">
            <a:avLst/>
          </a:prstGeom>
          <a:noFill/>
          <a:ln w="9525">
            <a:noFill/>
          </a:ln>
        </p:spPr>
        <p:txBody>
          <a:bodyPr>
            <a:spAutoFit/>
          </a:bodyPr>
          <a:lstStyle/>
          <a:p>
            <a:pPr lvl="0" eaLnBrk="1" hangingPunct="1">
              <a:lnSpc>
                <a:spcPct val="150000"/>
              </a:lnSpc>
              <a:spcBef>
                <a:spcPct val="20000"/>
              </a:spcBef>
              <a:buClr>
                <a:schemeClr val="bg2"/>
              </a:buClr>
              <a:buSzPct val="70000"/>
              <a:buFont typeface="Wingdings" panose="05000000000000000000" pitchFamily="2" charset="2"/>
            </a:pPr>
            <a:r>
              <a:rPr lang="zh-CN" altLang="en-US" dirty="0">
                <a:latin typeface="Times New Roman" panose="02020603050405020304" charset="0"/>
                <a:ea typeface="宋体" panose="02010600030101010101" pitchFamily="2" charset="-122"/>
              </a:rPr>
              <a:t>        在加拿大，教育科技公司</a:t>
            </a:r>
            <a:r>
              <a:rPr lang="zh-CN" altLang="en-US" b="1" dirty="0">
                <a:solidFill>
                  <a:srgbClr val="0066FF"/>
                </a:solidFill>
                <a:latin typeface="Times New Roman" panose="02020603050405020304" charset="0"/>
                <a:ea typeface="宋体" panose="02010600030101010101" pitchFamily="2" charset="-122"/>
              </a:rPr>
              <a:t>“渴望学习”（</a:t>
            </a:r>
            <a:r>
              <a:rPr lang="en-US" altLang="zh-CN">
                <a:latin typeface="Times New Roman" panose="02020603050405020304" charset="0"/>
                <a:ea typeface="宋体" panose="02010600030101010101" pitchFamily="2" charset="-122"/>
              </a:rPr>
              <a:t>Desire 2 Learn</a:t>
            </a:r>
            <a:r>
              <a:rPr lang="zh-CN" altLang="en-US" dirty="0">
                <a:latin typeface="Times New Roman" panose="02020603050405020304" charset="0"/>
                <a:ea typeface="宋体" panose="02010600030101010101" pitchFamily="2" charset="-122"/>
              </a:rPr>
              <a:t>）已经面向高等教育领域的学生，推出了基于过去的学习成绩数据预测并改善未来学习成绩的大数据服务项目。通过监控学生</a:t>
            </a:r>
            <a:r>
              <a:rPr lang="zh-CN" altLang="en-US" b="1" dirty="0">
                <a:solidFill>
                  <a:srgbClr val="0066FF"/>
                </a:solidFill>
                <a:latin typeface="Times New Roman" panose="02020603050405020304" charset="0"/>
                <a:ea typeface="宋体" panose="02010600030101010101" pitchFamily="2" charset="-122"/>
              </a:rPr>
              <a:t>阅读电子化的课程材料、提交电子版的作业、通过在线与同学交流、完成考试与测验，</a:t>
            </a:r>
            <a:r>
              <a:rPr lang="zh-CN" altLang="en-US" dirty="0">
                <a:latin typeface="Times New Roman" panose="02020603050405020304" charset="0"/>
                <a:ea typeface="宋体" panose="02010600030101010101" pitchFamily="2" charset="-122"/>
              </a:rPr>
              <a:t>就能让计算程序持续、系统地分析每个学生的教育数据。老师得到的不再是过去那种只展示学生分数与作业的结果，而是像阅读材料的时间长短等这样更为详细的重要信息。</a:t>
            </a:r>
            <a:r>
              <a:rPr lang="zh-CN" altLang="en-US" dirty="0">
                <a:solidFill>
                  <a:srgbClr val="000000"/>
                </a:solidFill>
                <a:latin typeface="Calibri" panose="020F0502020204030204" charset="0"/>
                <a:ea typeface="宋体" panose="02010600030101010101" pitchFamily="2" charset="-122"/>
              </a:rPr>
              <a:t>这样老师就能及时诊断问题的所在，提出改进的建议，并预测学生的期末考试成绩。</a:t>
            </a:r>
            <a:endParaRPr lang="en-US" altLang="zh-CN">
              <a:solidFill>
                <a:srgbClr val="000000"/>
              </a:solidFill>
              <a:latin typeface="Calibri" panose="020F0502020204030204" charset="0"/>
              <a:ea typeface="宋体" panose="02010600030101010101" pitchFamily="2" charset="-122"/>
            </a:endParaRPr>
          </a:p>
        </p:txBody>
      </p:sp>
    </p:spTree>
    <p:custDataLst>
      <p:tags r:id="rId1"/>
    </p:custData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可选过程 3"/>
          <p:cNvSpPr/>
          <p:nvPr/>
        </p:nvSpPr>
        <p:spPr>
          <a:xfrm>
            <a:off x="1086485" y="1127125"/>
            <a:ext cx="5840095" cy="2195195"/>
          </a:xfrm>
          <a:prstGeom prst="flowChartAlternateProcess">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lstStyle/>
          <a:p>
            <a:r>
              <a:rPr lang="en-US" altLang="zh-CN"/>
              <a:t>3</a:t>
            </a:r>
            <a:r>
              <a:rPr lang="zh-CN" altLang="en-US"/>
              <a:t>、教育领域</a:t>
            </a:r>
          </a:p>
        </p:txBody>
      </p:sp>
      <p:sp>
        <p:nvSpPr>
          <p:cNvPr id="3" name="内容占位符 2"/>
          <p:cNvSpPr>
            <a:spLocks noGrp="1"/>
          </p:cNvSpPr>
          <p:nvPr>
            <p:ph idx="1"/>
          </p:nvPr>
        </p:nvSpPr>
        <p:spPr>
          <a:xfrm>
            <a:off x="1289685" y="1217295"/>
            <a:ext cx="5488305" cy="2207260"/>
          </a:xfrm>
        </p:spPr>
        <p:txBody>
          <a:bodyPr>
            <a:normAutofit lnSpcReduction="10000"/>
          </a:bodyPr>
          <a:lstStyle/>
          <a:p>
            <a:pPr marL="0" indent="0">
              <a:buNone/>
            </a:pPr>
            <a:r>
              <a:rPr lang="en-US" altLang="zh-CN" sz="1400">
                <a:latin typeface="宋体" panose="02010600030101010101" pitchFamily="2" charset="-122"/>
                <a:ea typeface="宋体" panose="02010600030101010101" pitchFamily="2" charset="-122"/>
              </a:rPr>
              <a:t>    </a:t>
            </a:r>
            <a:r>
              <a:rPr lang="zh-CN" altLang="en-US" sz="1400">
                <a:latin typeface="宋体" panose="02010600030101010101" pitchFamily="2" charset="-122"/>
                <a:ea typeface="宋体" panose="02010600030101010101" pitchFamily="2" charset="-122"/>
              </a:rPr>
              <a:t>在国内，科大讯飞公司在2014年1月</a:t>
            </a:r>
            <a:r>
              <a:rPr lang="zh-CN" altLang="en-US" sz="1400">
                <a:latin typeface="宋体" panose="02010600030101010101" pitchFamily="2" charset="-122"/>
                <a:ea typeface="宋体" panose="02010600030101010101" pitchFamily="2" charset="-122"/>
                <a:sym typeface="+mn-ea"/>
              </a:rPr>
              <a:t>成立了</a:t>
            </a:r>
            <a:r>
              <a:rPr lang="zh-CN" altLang="en-US" sz="1400">
                <a:latin typeface="宋体" panose="02010600030101010101" pitchFamily="2" charset="-122"/>
                <a:ea typeface="宋体" panose="02010600030101010101" pitchFamily="2" charset="-122"/>
              </a:rPr>
              <a:t>智学网，智学网基于讯飞“超脑计划”及国际领先的人工智能技术，成功研发针对作文考试、作业、教研的全场景应用解决方案——智批改产品，它实现了作文的自动评分与智能批改，是对传统作文批改与教学模式的创新与变革。智批改可以辅助老师进行作文评分，较大幅度减轻老师评阅工作量，是老师身边的机器评分助手；可以针对学生作文进行智能批改，为学生提供单词、语法、句式、篇章结构等内容的点评，是学生身边的个性化作文辅导专家；还可以提供班级、学校等各级作文分析诊断报告，提供针对性改进意见，使个性化作文教学的常态化为可能。</a:t>
            </a:r>
          </a:p>
        </p:txBody>
      </p:sp>
      <p:pic>
        <p:nvPicPr>
          <p:cNvPr id="5" name="图片 4" descr="微信图片_20170327145602"/>
          <p:cNvPicPr>
            <a:picLocks noChangeAspect="1"/>
          </p:cNvPicPr>
          <p:nvPr/>
        </p:nvPicPr>
        <p:blipFill>
          <a:blip r:embed="rId3"/>
          <a:stretch>
            <a:fillRect/>
          </a:stretch>
        </p:blipFill>
        <p:spPr>
          <a:xfrm>
            <a:off x="7423150" y="1024890"/>
            <a:ext cx="4191635" cy="3140710"/>
          </a:xfrm>
          <a:prstGeom prst="rect">
            <a:avLst/>
          </a:prstGeom>
        </p:spPr>
      </p:pic>
      <p:pic>
        <p:nvPicPr>
          <p:cNvPr id="6" name="图片 5" descr="微信图片_20170327145609"/>
          <p:cNvPicPr>
            <a:picLocks noChangeAspect="1"/>
          </p:cNvPicPr>
          <p:nvPr/>
        </p:nvPicPr>
        <p:blipFill>
          <a:blip r:embed="rId4"/>
          <a:stretch>
            <a:fillRect/>
          </a:stretch>
        </p:blipFill>
        <p:spPr>
          <a:xfrm>
            <a:off x="1117600" y="3662680"/>
            <a:ext cx="4572635" cy="3048000"/>
          </a:xfrm>
          <a:prstGeom prst="rect">
            <a:avLst/>
          </a:prstGeom>
        </p:spPr>
      </p:pic>
      <p:pic>
        <p:nvPicPr>
          <p:cNvPr id="7" name="图片 6" descr="微信图片_20170327145612"/>
          <p:cNvPicPr>
            <a:picLocks noChangeAspect="1"/>
          </p:cNvPicPr>
          <p:nvPr/>
        </p:nvPicPr>
        <p:blipFill>
          <a:blip r:embed="rId5"/>
          <a:stretch>
            <a:fillRect/>
          </a:stretch>
        </p:blipFill>
        <p:spPr>
          <a:xfrm>
            <a:off x="5800090" y="4165600"/>
            <a:ext cx="5814695" cy="2545080"/>
          </a:xfrm>
          <a:prstGeom prst="rect">
            <a:avLst/>
          </a:prstGeom>
        </p:spPr>
      </p:pic>
    </p:spTree>
    <p:custDataLst>
      <p:tags r:id="rId1"/>
    </p:custData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p:cNvSpPr>
            <a:spLocks noGrp="1"/>
          </p:cNvSpPr>
          <p:nvPr>
            <p:ph type="title"/>
            <p:custDataLst>
              <p:tags r:id="rId2"/>
            </p:custDataLst>
          </p:nvPr>
        </p:nvSpPr>
        <p:spPr>
          <a:xfrm>
            <a:off x="1475741" y="228285"/>
            <a:ext cx="9239249" cy="841374"/>
          </a:xfrm>
        </p:spPr>
        <p:txBody>
          <a:bodyPr/>
          <a:lstStyle/>
          <a:p>
            <a:pPr algn="ctr"/>
            <a:r>
              <a:rPr lang="zh-CN" altLang="en-US" b="1" dirty="0">
                <a:latin typeface="华文中宋" panose="02010600040101010101" charset="-122"/>
                <a:ea typeface="华文中宋" panose="02010600040101010101" charset="-122"/>
              </a:rPr>
              <a:t>大数据时代的一天</a:t>
            </a:r>
          </a:p>
        </p:txBody>
      </p:sp>
      <p:pic>
        <p:nvPicPr>
          <p:cNvPr id="7186" name="Picture 5" descr="MC900157655[1]"/>
          <p:cNvPicPr>
            <a:picLocks noChangeAspect="1"/>
          </p:cNvPicPr>
          <p:nvPr/>
        </p:nvPicPr>
        <p:blipFill>
          <a:blip r:embed="rId4"/>
          <a:stretch>
            <a:fillRect/>
          </a:stretch>
        </p:blipFill>
        <p:spPr>
          <a:xfrm>
            <a:off x="1851660" y="1124585"/>
            <a:ext cx="1168400" cy="1134110"/>
          </a:xfrm>
          <a:prstGeom prst="rect">
            <a:avLst/>
          </a:prstGeom>
          <a:noFill/>
          <a:ln w="9525">
            <a:noFill/>
          </a:ln>
        </p:spPr>
      </p:pic>
      <p:sp>
        <p:nvSpPr>
          <p:cNvPr id="7185" name="Text Box 9"/>
          <p:cNvSpPr txBox="1"/>
          <p:nvPr/>
        </p:nvSpPr>
        <p:spPr>
          <a:xfrm>
            <a:off x="3196590" y="1069975"/>
            <a:ext cx="7244715" cy="1188720"/>
          </a:xfrm>
          <a:prstGeom prst="rect">
            <a:avLst/>
          </a:prstGeom>
          <a:noFill/>
          <a:ln w="9525">
            <a:noFill/>
          </a:ln>
        </p:spPr>
        <p:txBody>
          <a:bodyPr wrap="square">
            <a:spAutoFit/>
          </a:bodyPr>
          <a:lstStyle/>
          <a:p>
            <a:pPr lvl="0">
              <a:lnSpc>
                <a:spcPct val="150000"/>
              </a:lnSpc>
            </a:pPr>
            <a:r>
              <a:rPr lang="en-US" altLang="zh-CN" sz="1600">
                <a:latin typeface="宋体" panose="02010600030101010101" pitchFamily="2" charset="-122"/>
                <a:ea typeface="宋体" panose="02010600030101010101" pitchFamily="2" charset="-122"/>
              </a:rPr>
              <a:t>14:00,</a:t>
            </a:r>
            <a:r>
              <a:rPr lang="zh-CN" altLang="en-US" sz="1600" dirty="0">
                <a:latin typeface="宋体" panose="02010600030101010101" pitchFamily="2" charset="-122"/>
                <a:ea typeface="宋体" panose="02010600030101010101" pitchFamily="2" charset="-122"/>
              </a:rPr>
              <a:t>吃过午饭，你想去附近的公园玩玩，但你不知道应该去河东公园还是去人民公园。你又打开</a:t>
            </a:r>
            <a:r>
              <a:rPr lang="zh-CN" altLang="en-US" sz="1600" b="1" dirty="0">
                <a:solidFill>
                  <a:srgbClr val="FF0066"/>
                </a:solidFill>
                <a:latin typeface="宋体" panose="02010600030101010101" pitchFamily="2" charset="-122"/>
                <a:ea typeface="宋体" panose="02010600030101010101" pitchFamily="2" charset="-122"/>
              </a:rPr>
              <a:t>“</a:t>
            </a:r>
            <a:r>
              <a:rPr lang="en-US" altLang="zh-CN" sz="1600" b="1">
                <a:solidFill>
                  <a:srgbClr val="FF0066"/>
                </a:solidFill>
                <a:latin typeface="宋体" panose="02010600030101010101" pitchFamily="2" charset="-122"/>
                <a:ea typeface="宋体" panose="02010600030101010101" pitchFamily="2" charset="-122"/>
              </a:rPr>
              <a:t>XX</a:t>
            </a:r>
            <a:r>
              <a:rPr lang="zh-CN" altLang="en-US" sz="1600" b="1" dirty="0">
                <a:solidFill>
                  <a:srgbClr val="FF0066"/>
                </a:solidFill>
                <a:latin typeface="宋体" panose="02010600030101010101" pitchFamily="2" charset="-122"/>
                <a:ea typeface="宋体" panose="02010600030101010101" pitchFamily="2" charset="-122"/>
              </a:rPr>
              <a:t>预测”，</a:t>
            </a:r>
            <a:r>
              <a:rPr lang="zh-CN" altLang="en-US" sz="1600" dirty="0">
                <a:latin typeface="宋体" panose="02010600030101010101" pitchFamily="2" charset="-122"/>
                <a:ea typeface="宋体" panose="02010600030101010101" pitchFamily="2" charset="-122"/>
              </a:rPr>
              <a:t>希望它帮你分析一下，哪个公园相对不太拥挤。根据结果，你去了人民公园。</a:t>
            </a:r>
          </a:p>
        </p:txBody>
      </p:sp>
      <p:pic>
        <p:nvPicPr>
          <p:cNvPr id="7182" name="Picture 7" descr="MC900441938[1]"/>
          <p:cNvPicPr>
            <a:picLocks noChangeAspect="1"/>
          </p:cNvPicPr>
          <p:nvPr/>
        </p:nvPicPr>
        <p:blipFill>
          <a:blip r:embed="rId5"/>
          <a:stretch>
            <a:fillRect/>
          </a:stretch>
        </p:blipFill>
        <p:spPr>
          <a:xfrm>
            <a:off x="1778635" y="2687320"/>
            <a:ext cx="1266825" cy="1705610"/>
          </a:xfrm>
          <a:prstGeom prst="rect">
            <a:avLst/>
          </a:prstGeom>
          <a:noFill/>
          <a:ln w="9525">
            <a:noFill/>
          </a:ln>
        </p:spPr>
      </p:pic>
      <p:sp>
        <p:nvSpPr>
          <p:cNvPr id="7183" name="Text Box 13"/>
          <p:cNvSpPr txBox="1"/>
          <p:nvPr/>
        </p:nvSpPr>
        <p:spPr>
          <a:xfrm>
            <a:off x="3195955" y="2480945"/>
            <a:ext cx="7245350" cy="1920240"/>
          </a:xfrm>
          <a:prstGeom prst="rect">
            <a:avLst/>
          </a:prstGeom>
          <a:noFill/>
          <a:ln w="9525">
            <a:noFill/>
          </a:ln>
        </p:spPr>
        <p:txBody>
          <a:bodyPr wrap="square">
            <a:spAutoFit/>
          </a:bodyPr>
          <a:lstStyle/>
          <a:p>
            <a:pPr lvl="0">
              <a:lnSpc>
                <a:spcPct val="150000"/>
              </a:lnSpc>
            </a:pPr>
            <a:r>
              <a:rPr lang="en-US" altLang="zh-CN" sz="1600">
                <a:latin typeface="宋体" panose="02010600030101010101" pitchFamily="2" charset="-122"/>
                <a:ea typeface="宋体" panose="02010600030101010101" pitchFamily="2" charset="-122"/>
              </a:rPr>
              <a:t>16</a:t>
            </a:r>
            <a:r>
              <a:rPr lang="zh-CN" altLang="en-US" sz="1600" dirty="0">
                <a:latin typeface="宋体" panose="02010600030101010101" pitchFamily="2" charset="-122"/>
                <a:ea typeface="宋体" panose="02010600030101010101" pitchFamily="2" charset="-122"/>
              </a:rPr>
              <a:t>：</a:t>
            </a:r>
            <a:r>
              <a:rPr lang="en-US" altLang="zh-CN" sz="1600">
                <a:latin typeface="宋体" panose="02010600030101010101" pitchFamily="2" charset="-122"/>
                <a:ea typeface="宋体" panose="02010600030101010101" pitchFamily="2" charset="-122"/>
              </a:rPr>
              <a:t>00</a:t>
            </a:r>
            <a:r>
              <a:rPr lang="zh-CN" altLang="en-US" sz="1600" dirty="0">
                <a:latin typeface="宋体" panose="02010600030101010101" pitchFamily="2" charset="-122"/>
                <a:ea typeface="宋体" panose="02010600030101010101" pitchFamily="2" charset="-122"/>
              </a:rPr>
              <a:t>，你正在公园里休息，收到了催缴电话费的短信。你很好奇自己过去三年每个月的消费记录。但过去运营商只能让你查到六个月以内的消费信息。因为中国移动至少有</a:t>
            </a:r>
            <a:r>
              <a:rPr lang="en-US" altLang="zh-CN" sz="160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亿用户，每天至少能产生</a:t>
            </a:r>
            <a:r>
              <a:rPr lang="en-US" altLang="zh-CN" sz="1600">
                <a:latin typeface="宋体" panose="02010600030101010101" pitchFamily="2" charset="-122"/>
                <a:ea typeface="宋体" panose="02010600030101010101" pitchFamily="2" charset="-122"/>
              </a:rPr>
              <a:t>10</a:t>
            </a:r>
            <a:r>
              <a:rPr lang="zh-CN" altLang="en-US" sz="1600" dirty="0">
                <a:latin typeface="宋体" panose="02010600030101010101" pitchFamily="2" charset="-122"/>
                <a:ea typeface="宋体" panose="02010600030101010101" pitchFamily="2" charset="-122"/>
              </a:rPr>
              <a:t>次计费记录。每天</a:t>
            </a:r>
            <a:r>
              <a:rPr lang="en-US" altLang="zh-CN" sz="1600">
                <a:latin typeface="宋体" panose="02010600030101010101" pitchFamily="2" charset="-122"/>
                <a:ea typeface="宋体" panose="02010600030101010101" pitchFamily="2" charset="-122"/>
              </a:rPr>
              <a:t>50</a:t>
            </a:r>
            <a:r>
              <a:rPr lang="zh-CN" altLang="en-US" sz="1600" dirty="0">
                <a:latin typeface="宋体" panose="02010600030101010101" pitchFamily="2" charset="-122"/>
                <a:ea typeface="宋体" panose="02010600030101010101" pitchFamily="2" charset="-122"/>
              </a:rPr>
              <a:t>亿的计费记录，一年下来就是</a:t>
            </a:r>
            <a:r>
              <a:rPr lang="en-US" altLang="zh-CN" sz="1600">
                <a:latin typeface="宋体" panose="02010600030101010101" pitchFamily="2" charset="-122"/>
                <a:ea typeface="宋体" panose="02010600030101010101" pitchFamily="2" charset="-122"/>
              </a:rPr>
              <a:t>1800</a:t>
            </a:r>
            <a:r>
              <a:rPr lang="zh-CN" altLang="en-US" sz="1600" dirty="0">
                <a:latin typeface="宋体" panose="02010600030101010101" pitchFamily="2" charset="-122"/>
                <a:ea typeface="宋体" panose="02010600030101010101" pitchFamily="2" charset="-122"/>
              </a:rPr>
              <a:t>亿条记录。这是一个</a:t>
            </a:r>
            <a:r>
              <a:rPr lang="zh-CN" altLang="en-US" sz="1600" b="1" dirty="0">
                <a:solidFill>
                  <a:srgbClr val="FF0066"/>
                </a:solidFill>
                <a:latin typeface="宋体" panose="02010600030101010101" pitchFamily="2" charset="-122"/>
                <a:ea typeface="宋体" panose="02010600030101010101" pitchFamily="2" charset="-122"/>
              </a:rPr>
              <a:t>大数据的存储和归纳技术</a:t>
            </a:r>
            <a:r>
              <a:rPr lang="zh-CN" altLang="en-US" sz="1600" dirty="0">
                <a:latin typeface="宋体" panose="02010600030101010101" pitchFamily="2" charset="-122"/>
                <a:ea typeface="宋体" panose="02010600030101010101" pitchFamily="2" charset="-122"/>
              </a:rPr>
              <a:t>难题。但在大数据时代，过去几年的电话通讯信息都可以查到了。 </a:t>
            </a:r>
          </a:p>
        </p:txBody>
      </p:sp>
      <p:pic>
        <p:nvPicPr>
          <p:cNvPr id="7174" name="Picture 6" descr="MM900365298[1]"/>
          <p:cNvPicPr>
            <a:picLocks noChangeAspect="1"/>
          </p:cNvPicPr>
          <p:nvPr/>
        </p:nvPicPr>
        <p:blipFill>
          <a:blip r:embed="rId6"/>
          <a:stretch>
            <a:fillRect/>
          </a:stretch>
        </p:blipFill>
        <p:spPr>
          <a:xfrm>
            <a:off x="1699260" y="5547995"/>
            <a:ext cx="1209040" cy="1050290"/>
          </a:xfrm>
          <a:prstGeom prst="rect">
            <a:avLst/>
          </a:prstGeom>
          <a:noFill/>
          <a:ln w="9525">
            <a:noFill/>
          </a:ln>
        </p:spPr>
      </p:pic>
      <p:sp>
        <p:nvSpPr>
          <p:cNvPr id="7176" name="Text Box 15"/>
          <p:cNvSpPr txBox="1"/>
          <p:nvPr/>
        </p:nvSpPr>
        <p:spPr>
          <a:xfrm>
            <a:off x="3196590" y="5405755"/>
            <a:ext cx="7150100" cy="1192213"/>
          </a:xfrm>
          <a:prstGeom prst="rect">
            <a:avLst/>
          </a:prstGeom>
          <a:noFill/>
          <a:ln w="9525">
            <a:noFill/>
          </a:ln>
        </p:spPr>
        <p:txBody>
          <a:bodyPr>
            <a:spAutoFit/>
          </a:bodyPr>
          <a:lstStyle/>
          <a:p>
            <a:pPr lvl="0">
              <a:lnSpc>
                <a:spcPct val="150000"/>
              </a:lnSpc>
            </a:pPr>
            <a:r>
              <a:rPr lang="en-US" altLang="zh-CN" sz="1600">
                <a:latin typeface="宋体" panose="02010600030101010101" pitchFamily="2" charset="-122"/>
                <a:ea typeface="宋体" panose="02010600030101010101" pitchFamily="2" charset="-122"/>
              </a:rPr>
              <a:t>22</a:t>
            </a:r>
            <a:r>
              <a:rPr lang="zh-CN" altLang="en-US" sz="1600" dirty="0">
                <a:latin typeface="宋体" panose="02010600030101010101" pitchFamily="2" charset="-122"/>
                <a:ea typeface="宋体" panose="02010600030101010101" pitchFamily="2" charset="-122"/>
              </a:rPr>
              <a:t>：</a:t>
            </a:r>
            <a:r>
              <a:rPr lang="en-US" altLang="zh-CN" sz="1600">
                <a:latin typeface="宋体" panose="02010600030101010101" pitchFamily="2" charset="-122"/>
                <a:ea typeface="宋体" panose="02010600030101010101" pitchFamily="2" charset="-122"/>
              </a:rPr>
              <a:t>00</a:t>
            </a:r>
            <a:r>
              <a:rPr lang="zh-CN" altLang="en-US" sz="1600" dirty="0">
                <a:latin typeface="宋体" panose="02010600030101010101" pitchFamily="2" charset="-122"/>
                <a:ea typeface="宋体" panose="02010600030101010101" pitchFamily="2" charset="-122"/>
              </a:rPr>
              <a:t>，晚上睡觉的时候，你家的孩子哭闹起来。你把孩子的哭声录入一个大数据软件中。软件能告诉你孩子为什么哭。是饿了，还是哪里不舒服，还是说只是想撒撒娇</a:t>
            </a:r>
            <a:r>
              <a:rPr lang="en-US" altLang="zh-CN" sz="1600">
                <a:latin typeface="宋体" panose="02010600030101010101" pitchFamily="2" charset="-122"/>
                <a:ea typeface="宋体" panose="02010600030101010101" pitchFamily="2" charset="-122"/>
              </a:rPr>
              <a:t>……</a:t>
            </a:r>
          </a:p>
        </p:txBody>
      </p:sp>
      <p:pic>
        <p:nvPicPr>
          <p:cNvPr id="7177" name="Picture 23" descr="MC900319566[1]"/>
          <p:cNvPicPr>
            <a:picLocks noGrp="1" noChangeAspect="1"/>
          </p:cNvPicPr>
          <p:nvPr>
            <p:ph idx="1"/>
          </p:nvPr>
        </p:nvPicPr>
        <p:blipFill>
          <a:blip r:embed="rId7"/>
          <a:srcRect/>
          <a:stretch>
            <a:fillRect/>
          </a:stretch>
        </p:blipFill>
        <p:spPr>
          <a:xfrm>
            <a:off x="1778635" y="4535170"/>
            <a:ext cx="1129665" cy="907415"/>
          </a:xfrm>
        </p:spPr>
      </p:pic>
      <p:sp>
        <p:nvSpPr>
          <p:cNvPr id="7179" name="Text Box 25"/>
          <p:cNvSpPr txBox="1"/>
          <p:nvPr/>
        </p:nvSpPr>
        <p:spPr>
          <a:xfrm>
            <a:off x="3196590" y="4535170"/>
            <a:ext cx="7244715" cy="822960"/>
          </a:xfrm>
          <a:prstGeom prst="rect">
            <a:avLst/>
          </a:prstGeom>
          <a:noFill/>
          <a:ln w="9525">
            <a:noFill/>
          </a:ln>
        </p:spPr>
        <p:txBody>
          <a:bodyPr wrap="square">
            <a:spAutoFit/>
          </a:bodyPr>
          <a:lstStyle/>
          <a:p>
            <a:pPr lvl="0">
              <a:lnSpc>
                <a:spcPct val="150000"/>
              </a:lnSpc>
            </a:pPr>
            <a:r>
              <a:rPr lang="en-US" altLang="zh-CN" sz="1600">
                <a:latin typeface="宋体" panose="02010600030101010101" pitchFamily="2" charset="-122"/>
                <a:ea typeface="宋体" panose="02010600030101010101" pitchFamily="2" charset="-122"/>
              </a:rPr>
              <a:t>18</a:t>
            </a:r>
            <a:r>
              <a:rPr lang="zh-CN" altLang="en-US" sz="1600" dirty="0">
                <a:latin typeface="宋体" panose="02010600030101010101" pitchFamily="2" charset="-122"/>
                <a:ea typeface="宋体" panose="02010600030101010101" pitchFamily="2" charset="-122"/>
              </a:rPr>
              <a:t>：</a:t>
            </a:r>
            <a:r>
              <a:rPr lang="en-US" altLang="zh-CN" sz="1600">
                <a:latin typeface="宋体" panose="02010600030101010101" pitchFamily="2" charset="-122"/>
                <a:ea typeface="宋体" panose="02010600030101010101" pitchFamily="2" charset="-122"/>
              </a:rPr>
              <a:t>00</a:t>
            </a:r>
            <a:r>
              <a:rPr lang="zh-CN" altLang="en-US" sz="1600" dirty="0">
                <a:latin typeface="宋体" panose="02010600030101010101" pitchFamily="2" charset="-122"/>
                <a:ea typeface="宋体" panose="02010600030101010101" pitchFamily="2" charset="-122"/>
              </a:rPr>
              <a:t>，你回到了家，你的可穿戴设备告诉你，今天你在室内和室外的时间分别都是多少，你一天内吸入了多少雾霾。</a:t>
            </a:r>
          </a:p>
        </p:txBody>
      </p:sp>
      <p:cxnSp>
        <p:nvCxnSpPr>
          <p:cNvPr id="33" name="直接连接符 32"/>
          <p:cNvCxnSpPr/>
          <p:nvPr/>
        </p:nvCxnSpPr>
        <p:spPr>
          <a:xfrm>
            <a:off x="1791335" y="2453005"/>
            <a:ext cx="86080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791970" y="4535170"/>
            <a:ext cx="86080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791970" y="5442585"/>
            <a:ext cx="86080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10" descr="爸爸去哪"/>
          <p:cNvPicPr>
            <a:picLocks noChangeAspect="1"/>
          </p:cNvPicPr>
          <p:nvPr/>
        </p:nvPicPr>
        <p:blipFill>
          <a:blip r:embed="rId3"/>
          <a:stretch>
            <a:fillRect/>
          </a:stretch>
        </p:blipFill>
        <p:spPr>
          <a:xfrm>
            <a:off x="913130" y="3315335"/>
            <a:ext cx="1295400" cy="1295400"/>
          </a:xfrm>
          <a:prstGeom prst="rect">
            <a:avLst/>
          </a:prstGeom>
          <a:noFill/>
          <a:ln w="9525">
            <a:noFill/>
          </a:ln>
        </p:spPr>
      </p:pic>
      <p:pic>
        <p:nvPicPr>
          <p:cNvPr id="27652" name="Picture 9"/>
          <p:cNvPicPr>
            <a:picLocks noChangeAspect="1"/>
          </p:cNvPicPr>
          <p:nvPr/>
        </p:nvPicPr>
        <p:blipFill>
          <a:blip r:embed="rId4"/>
          <a:stretch>
            <a:fillRect/>
          </a:stretch>
        </p:blipFill>
        <p:spPr>
          <a:xfrm>
            <a:off x="6308725" y="1188085"/>
            <a:ext cx="5045075" cy="5367655"/>
          </a:xfrm>
          <a:prstGeom prst="rect">
            <a:avLst/>
          </a:prstGeom>
          <a:noFill/>
          <a:ln w="9525">
            <a:noFill/>
          </a:ln>
        </p:spPr>
      </p:pic>
      <p:sp>
        <p:nvSpPr>
          <p:cNvPr id="27653" name="Rectangle 2"/>
          <p:cNvSpPr>
            <a:spLocks noGrp="1"/>
          </p:cNvSpPr>
          <p:nvPr>
            <p:ph type="title"/>
          </p:nvPr>
        </p:nvSpPr>
        <p:spPr>
          <a:xfrm>
            <a:off x="1558925" y="132715"/>
            <a:ext cx="7696200" cy="576263"/>
          </a:xfrm>
        </p:spPr>
        <p:txBody>
          <a:bodyPr vert="horz" wrap="square" lIns="91341" tIns="45665" rIns="91341" bIns="45665" anchor="b">
            <a:normAutofit fontScale="90000"/>
          </a:bodyPr>
          <a:lstStyle/>
          <a:p>
            <a:pPr eaLnBrk="1" hangingPunct="1"/>
            <a:r>
              <a:rPr lang="en-US" altLang="zh-CN" dirty="0"/>
              <a:t>4</a:t>
            </a:r>
            <a:r>
              <a:rPr lang="zh-CN" altLang="en-US" dirty="0"/>
              <a:t>、生活娱乐方面</a:t>
            </a:r>
          </a:p>
        </p:txBody>
      </p:sp>
      <p:sp>
        <p:nvSpPr>
          <p:cNvPr id="27654" name="Text Box 5"/>
          <p:cNvSpPr txBox="1"/>
          <p:nvPr/>
        </p:nvSpPr>
        <p:spPr>
          <a:xfrm>
            <a:off x="1012508" y="1188085"/>
            <a:ext cx="5040312" cy="396240"/>
          </a:xfrm>
          <a:prstGeom prst="rect">
            <a:avLst/>
          </a:prstGeom>
          <a:noFill/>
          <a:ln w="9525">
            <a:noFill/>
          </a:ln>
        </p:spPr>
        <p:txBody>
          <a:bodyPr>
            <a:spAutoFit/>
          </a:bodyPr>
          <a:lstStyle/>
          <a:p>
            <a:pPr lvl="0"/>
            <a:r>
              <a:rPr lang="zh-CN" altLang="en-US" sz="2000" b="1" dirty="0">
                <a:solidFill>
                  <a:srgbClr val="FF0066"/>
                </a:solidFill>
                <a:latin typeface="宋体" panose="02010600030101010101" pitchFamily="2" charset="-122"/>
                <a:ea typeface="宋体" panose="02010600030101010101" pitchFamily="2" charset="-122"/>
              </a:rPr>
              <a:t>爱在那儿！</a:t>
            </a:r>
            <a:r>
              <a:rPr lang="en-US" altLang="zh-CN" sz="2000" b="1">
                <a:solidFill>
                  <a:srgbClr val="FF0066"/>
                </a:solidFill>
                <a:latin typeface="宋体" panose="02010600030101010101" pitchFamily="2" charset="-122"/>
                <a:ea typeface="宋体" panose="02010600030101010101" pitchFamily="2" charset="-122"/>
              </a:rPr>
              <a:t>——《</a:t>
            </a:r>
            <a:r>
              <a:rPr lang="zh-CN" altLang="en-US" sz="2000" b="1" dirty="0">
                <a:solidFill>
                  <a:srgbClr val="FF0066"/>
                </a:solidFill>
                <a:latin typeface="宋体" panose="02010600030101010101" pitchFamily="2" charset="-122"/>
                <a:ea typeface="宋体" panose="02010600030101010101" pitchFamily="2" charset="-122"/>
              </a:rPr>
              <a:t>爸爸去哪儿</a:t>
            </a:r>
            <a:r>
              <a:rPr lang="en-US" altLang="zh-CN" sz="2000" b="1">
                <a:solidFill>
                  <a:srgbClr val="FF0066"/>
                </a:solidFill>
                <a:latin typeface="宋体" panose="02010600030101010101" pitchFamily="2" charset="-122"/>
                <a:ea typeface="宋体" panose="02010600030101010101" pitchFamily="2" charset="-122"/>
              </a:rPr>
              <a:t>》</a:t>
            </a:r>
            <a:r>
              <a:rPr lang="zh-CN" altLang="en-US" sz="2000" b="1" dirty="0">
                <a:solidFill>
                  <a:srgbClr val="FF0066"/>
                </a:solidFill>
                <a:latin typeface="宋体" panose="02010600030101010101" pitchFamily="2" charset="-122"/>
                <a:ea typeface="宋体" panose="02010600030101010101" pitchFamily="2" charset="-122"/>
              </a:rPr>
              <a:t>大数据解读</a:t>
            </a:r>
          </a:p>
        </p:txBody>
      </p:sp>
      <p:sp>
        <p:nvSpPr>
          <p:cNvPr id="27655" name="Text Box 6"/>
          <p:cNvSpPr txBox="1"/>
          <p:nvPr/>
        </p:nvSpPr>
        <p:spPr>
          <a:xfrm>
            <a:off x="2208530" y="2065655"/>
            <a:ext cx="3844290" cy="3794760"/>
          </a:xfrm>
          <a:prstGeom prst="rect">
            <a:avLst/>
          </a:prstGeom>
          <a:noFill/>
          <a:ln w="9525">
            <a:noFill/>
          </a:ln>
        </p:spPr>
        <p:txBody>
          <a:bodyPr wrap="square">
            <a:spAutoFit/>
          </a:bodyPr>
          <a:lstStyle/>
          <a:p>
            <a:pPr lvl="0">
              <a:lnSpc>
                <a:spcPct val="150000"/>
              </a:lnSpc>
            </a:pPr>
            <a:r>
              <a:rPr lang="zh-CN" altLang="en-US" dirty="0">
                <a:latin typeface="宋体" panose="02010600030101010101" pitchFamily="2" charset="-122"/>
                <a:ea typeface="宋体" panose="02010600030101010101" pitchFamily="2" charset="-122"/>
              </a:rPr>
              <a:t>    新华社新媒体中心联合数托邦创意分析工作室抓取了新浪微 博上提及“爸爸去哪儿”</a:t>
            </a:r>
            <a:r>
              <a:rPr lang="en-US" altLang="zh-CN">
                <a:latin typeface="宋体" panose="02010600030101010101" pitchFamily="2" charset="-122"/>
                <a:ea typeface="宋体" panose="02010600030101010101" pitchFamily="2" charset="-122"/>
              </a:rPr>
              <a:t>45.5</a:t>
            </a:r>
            <a:r>
              <a:rPr lang="zh-CN" altLang="en-US" dirty="0">
                <a:latin typeface="宋体" panose="02010600030101010101" pitchFamily="2" charset="-122"/>
                <a:ea typeface="宋体" panose="02010600030101010101" pitchFamily="2" charset="-122"/>
              </a:rPr>
              <a:t>万条原创微博，并对</a:t>
            </a:r>
            <a:r>
              <a:rPr lang="en-US" altLang="zh-CN">
                <a:latin typeface="宋体" panose="02010600030101010101" pitchFamily="2" charset="-122"/>
                <a:ea typeface="宋体" panose="02010600030101010101" pitchFamily="2" charset="-122"/>
              </a:rPr>
              <a:t>36.7</a:t>
            </a:r>
            <a:r>
              <a:rPr lang="zh-CN" altLang="en-US" dirty="0">
                <a:latin typeface="宋体" panose="02010600030101010101" pitchFamily="2" charset="-122"/>
                <a:ea typeface="宋体" panose="02010600030101010101" pitchFamily="2" charset="-122"/>
              </a:rPr>
              <a:t>万独立原发作者用户（去除疑似水军账户）、</a:t>
            </a:r>
            <a:r>
              <a:rPr lang="en-US" altLang="zh-CN">
                <a:latin typeface="宋体" panose="02010600030101010101" pitchFamily="2" charset="-122"/>
                <a:ea typeface="宋体" panose="02010600030101010101" pitchFamily="2" charset="-122"/>
              </a:rPr>
              <a:t>1300</a:t>
            </a:r>
            <a:r>
              <a:rPr lang="zh-CN" altLang="en-US" dirty="0">
                <a:latin typeface="宋体" panose="02010600030101010101" pitchFamily="2" charset="-122"/>
                <a:ea typeface="宋体" panose="02010600030101010101" pitchFamily="2" charset="-122"/>
              </a:rPr>
              <a:t>余万条用户微博及近</a:t>
            </a:r>
            <a:r>
              <a:rPr lang="en-US" altLang="zh-CN">
                <a:latin typeface="宋体" panose="02010600030101010101" pitchFamily="2" charset="-122"/>
                <a:ea typeface="宋体" panose="02010600030101010101" pitchFamily="2" charset="-122"/>
              </a:rPr>
              <a:t>1</a:t>
            </a:r>
            <a:r>
              <a:rPr lang="zh-CN" altLang="en-US" dirty="0">
                <a:latin typeface="宋体" panose="02010600030101010101" pitchFamily="2" charset="-122"/>
                <a:ea typeface="宋体" panose="02010600030101010101" pitchFamily="2" charset="-122"/>
              </a:rPr>
              <a:t>亿的关系进行数据分析。</a:t>
            </a:r>
            <a:r>
              <a:rPr lang="zh-CN" altLang="en-US" dirty="0">
                <a:solidFill>
                  <a:srgbClr val="000000"/>
                </a:solidFill>
                <a:latin typeface="宋体" panose="02010600030101010101" pitchFamily="2" charset="-122"/>
                <a:ea typeface="宋体" panose="02010600030101010101" pitchFamily="2" charset="-122"/>
              </a:rPr>
              <a:t>结果发现：</a:t>
            </a:r>
            <a:r>
              <a:rPr lang="en-US" altLang="zh-CN" b="1">
                <a:solidFill>
                  <a:srgbClr val="0066FF"/>
                </a:solidFill>
                <a:latin typeface="宋体" panose="02010600030101010101" pitchFamily="2" charset="-122"/>
                <a:ea typeface="宋体" panose="02010600030101010101" pitchFamily="2" charset="-122"/>
              </a:rPr>
              <a:t>《</a:t>
            </a:r>
            <a:r>
              <a:rPr lang="zh-CN" altLang="en-US" b="1" dirty="0">
                <a:solidFill>
                  <a:srgbClr val="0066FF"/>
                </a:solidFill>
                <a:latin typeface="宋体" panose="02010600030101010101" pitchFamily="2" charset="-122"/>
                <a:ea typeface="宋体" panose="02010600030101010101" pitchFamily="2" charset="-122"/>
              </a:rPr>
              <a:t>爸爸去哪儿</a:t>
            </a:r>
            <a:r>
              <a:rPr lang="en-US" altLang="zh-CN" b="1">
                <a:solidFill>
                  <a:srgbClr val="0066FF"/>
                </a:solidFill>
                <a:latin typeface="宋体" panose="02010600030101010101" pitchFamily="2" charset="-122"/>
                <a:ea typeface="宋体" panose="02010600030101010101" pitchFamily="2" charset="-122"/>
              </a:rPr>
              <a:t>》</a:t>
            </a:r>
            <a:r>
              <a:rPr lang="zh-CN" altLang="en-US" b="1" dirty="0">
                <a:solidFill>
                  <a:srgbClr val="0066FF"/>
                </a:solidFill>
                <a:latin typeface="宋体" panose="02010600030101010101" pitchFamily="2" charset="-122"/>
                <a:ea typeface="宋体" panose="02010600030101010101" pitchFamily="2" charset="-122"/>
              </a:rPr>
              <a:t>不仅成为名副其实的“口碑王”，还使娱乐节目发生了很多微妙变化。</a:t>
            </a:r>
            <a:r>
              <a:rPr lang="zh-CN" altLang="en-US" dirty="0">
                <a:solidFill>
                  <a:srgbClr val="0066FF"/>
                </a:solidFill>
                <a:latin typeface="宋体" panose="02010600030101010101" pitchFamily="2" charset="-122"/>
                <a:ea typeface="宋体" panose="02010600030101010101" pitchFamily="2" charset="-122"/>
              </a:rPr>
              <a:t> </a:t>
            </a:r>
          </a:p>
        </p:txBody>
      </p:sp>
    </p:spTree>
    <p:custDataLst>
      <p:tags r:id="rId1"/>
    </p:custDataLst>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p:cNvSpPr>
          <p:nvPr>
            <p:ph type="title"/>
          </p:nvPr>
        </p:nvSpPr>
        <p:spPr>
          <a:xfrm>
            <a:off x="1558925" y="112395"/>
            <a:ext cx="7696200" cy="576263"/>
          </a:xfrm>
        </p:spPr>
        <p:txBody>
          <a:bodyPr vert="horz" wrap="square" lIns="91341" tIns="45665" rIns="91341" bIns="45665" anchor="b">
            <a:normAutofit fontScale="90000"/>
          </a:bodyPr>
          <a:lstStyle/>
          <a:p>
            <a:pPr eaLnBrk="1" hangingPunct="1"/>
            <a:r>
              <a:rPr lang="en-US" dirty="0"/>
              <a:t>4</a:t>
            </a:r>
            <a:r>
              <a:rPr lang="zh-CN" altLang="en-US" dirty="0"/>
              <a:t>、生活娱乐方面</a:t>
            </a:r>
          </a:p>
        </p:txBody>
      </p:sp>
      <p:pic>
        <p:nvPicPr>
          <p:cNvPr id="28676" name="Picture 8"/>
          <p:cNvPicPr>
            <a:picLocks noChangeAspect="1"/>
          </p:cNvPicPr>
          <p:nvPr/>
        </p:nvPicPr>
        <p:blipFill>
          <a:blip r:embed="rId3"/>
          <a:stretch>
            <a:fillRect/>
          </a:stretch>
        </p:blipFill>
        <p:spPr>
          <a:xfrm>
            <a:off x="1870075" y="1009015"/>
            <a:ext cx="3218180" cy="1367155"/>
          </a:xfrm>
          <a:prstGeom prst="rect">
            <a:avLst/>
          </a:prstGeom>
          <a:noFill/>
          <a:ln w="9525">
            <a:noFill/>
          </a:ln>
        </p:spPr>
      </p:pic>
      <p:pic>
        <p:nvPicPr>
          <p:cNvPr id="28677" name="Picture 9"/>
          <p:cNvPicPr>
            <a:picLocks noChangeAspect="1"/>
          </p:cNvPicPr>
          <p:nvPr/>
        </p:nvPicPr>
        <p:blipFill>
          <a:blip r:embed="rId4"/>
          <a:stretch>
            <a:fillRect/>
          </a:stretch>
        </p:blipFill>
        <p:spPr>
          <a:xfrm>
            <a:off x="1869440" y="2611755"/>
            <a:ext cx="3218815" cy="2263775"/>
          </a:xfrm>
          <a:prstGeom prst="rect">
            <a:avLst/>
          </a:prstGeom>
          <a:noFill/>
          <a:ln w="9525">
            <a:noFill/>
          </a:ln>
        </p:spPr>
      </p:pic>
      <p:sp>
        <p:nvSpPr>
          <p:cNvPr id="28678" name="Text Box 10"/>
          <p:cNvSpPr txBox="1"/>
          <p:nvPr/>
        </p:nvSpPr>
        <p:spPr>
          <a:xfrm>
            <a:off x="5304790" y="1009015"/>
            <a:ext cx="5111750" cy="1325880"/>
          </a:xfrm>
          <a:prstGeom prst="rect">
            <a:avLst/>
          </a:prstGeom>
          <a:noFill/>
          <a:ln w="9525">
            <a:noFill/>
          </a:ln>
        </p:spPr>
        <p:txBody>
          <a:bodyPr wrap="square">
            <a:spAutoFit/>
          </a:bodyPr>
          <a:lstStyle/>
          <a:p>
            <a:pPr lvl="0">
              <a:lnSpc>
                <a:spcPct val="150000"/>
              </a:lnSpc>
            </a:pPr>
            <a:r>
              <a:rPr lang="zh-CN" altLang="en-US" b="1" dirty="0">
                <a:solidFill>
                  <a:srgbClr val="FF0066"/>
                </a:solidFill>
                <a:latin typeface="Times New Roman" panose="02020603050405020304" charset="0"/>
                <a:ea typeface="宋体" panose="02010600030101010101" pitchFamily="2" charset="-122"/>
              </a:rPr>
              <a:t>粉丝性别比例：</a:t>
            </a:r>
            <a:r>
              <a:rPr lang="zh-CN" altLang="en-US" b="1" dirty="0">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爸爸粉”女性占到八成。难道是因为星爸太帅？当然，这与微博中女性用户占比较高和她们更爱分享转评的习惯也有关。 </a:t>
            </a:r>
            <a:endParaRPr lang="en-US" altLang="zh-CN">
              <a:latin typeface="Times New Roman" panose="02020603050405020304" charset="0"/>
              <a:ea typeface="宋体" panose="02010600030101010101" pitchFamily="2" charset="-122"/>
            </a:endParaRPr>
          </a:p>
        </p:txBody>
      </p:sp>
      <p:pic>
        <p:nvPicPr>
          <p:cNvPr id="28679" name="Picture 11"/>
          <p:cNvPicPr>
            <a:picLocks noChangeAspect="1"/>
          </p:cNvPicPr>
          <p:nvPr/>
        </p:nvPicPr>
        <p:blipFill>
          <a:blip r:embed="rId5"/>
          <a:stretch>
            <a:fillRect/>
          </a:stretch>
        </p:blipFill>
        <p:spPr>
          <a:xfrm>
            <a:off x="1827530" y="5211445"/>
            <a:ext cx="3260725" cy="1413510"/>
          </a:xfrm>
          <a:prstGeom prst="rect">
            <a:avLst/>
          </a:prstGeom>
          <a:noFill/>
          <a:ln w="9525">
            <a:noFill/>
          </a:ln>
        </p:spPr>
      </p:pic>
      <p:sp>
        <p:nvSpPr>
          <p:cNvPr id="28680" name="Text Box 12"/>
          <p:cNvSpPr txBox="1"/>
          <p:nvPr/>
        </p:nvSpPr>
        <p:spPr>
          <a:xfrm>
            <a:off x="5304155" y="5298440"/>
            <a:ext cx="5112385" cy="1325880"/>
          </a:xfrm>
          <a:prstGeom prst="rect">
            <a:avLst/>
          </a:prstGeom>
          <a:noFill/>
          <a:ln w="9525">
            <a:noFill/>
          </a:ln>
        </p:spPr>
        <p:txBody>
          <a:bodyPr wrap="square">
            <a:spAutoFit/>
          </a:bodyPr>
          <a:lstStyle/>
          <a:p>
            <a:pPr lvl="0">
              <a:lnSpc>
                <a:spcPct val="150000"/>
              </a:lnSpc>
            </a:pPr>
            <a:r>
              <a:rPr lang="zh-CN" altLang="en-US" b="1" dirty="0">
                <a:solidFill>
                  <a:srgbClr val="FF0066"/>
                </a:solidFill>
                <a:latin typeface="Times New Roman" panose="02020603050405020304" charset="0"/>
                <a:ea typeface="宋体" panose="02010600030101010101" pitchFamily="2" charset="-122"/>
              </a:rPr>
              <a:t>用户年龄分布：</a:t>
            </a:r>
            <a:r>
              <a:rPr lang="zh-CN" altLang="en-US" dirty="0">
                <a:solidFill>
                  <a:srgbClr val="000000"/>
                </a:solidFill>
                <a:latin typeface="宋体" panose="02010600030101010101" pitchFamily="2" charset="-122"/>
                <a:ea typeface="宋体" panose="02010600030101010101" pitchFamily="2" charset="-122"/>
              </a:rPr>
              <a:t>覆盖适龄婚育群体，观众气质更显成熟</a:t>
            </a:r>
            <a:r>
              <a:rPr lang="zh-CN" altLang="en-US" dirty="0">
                <a:latin typeface="宋体" panose="02010600030101010101" pitchFamily="2" charset="-122"/>
                <a:ea typeface="宋体" panose="02010600030101010101" pitchFamily="2" charset="-122"/>
              </a:rPr>
              <a:t>。</a:t>
            </a:r>
            <a:r>
              <a:rPr lang="zh-CN" altLang="en-US" dirty="0">
                <a:latin typeface="Times New Roman" panose="02020603050405020304" charset="0"/>
                <a:ea typeface="宋体" panose="02010600030101010101" pitchFamily="2" charset="-122"/>
              </a:rPr>
              <a:t>不少适龄青年发微博称，“看到某某，我也好想结婚，想有个这样的儿子／女儿。” </a:t>
            </a:r>
            <a:endParaRPr lang="en-US" altLang="zh-CN">
              <a:latin typeface="Times New Roman" panose="02020603050405020304" charset="0"/>
              <a:ea typeface="宋体" panose="02010600030101010101" pitchFamily="2" charset="-122"/>
            </a:endParaRPr>
          </a:p>
        </p:txBody>
      </p:sp>
      <p:sp>
        <p:nvSpPr>
          <p:cNvPr id="28681" name="Text Box 13"/>
          <p:cNvSpPr txBox="1"/>
          <p:nvPr/>
        </p:nvSpPr>
        <p:spPr>
          <a:xfrm>
            <a:off x="5303838" y="2440305"/>
            <a:ext cx="5111750" cy="2560320"/>
          </a:xfrm>
          <a:prstGeom prst="rect">
            <a:avLst/>
          </a:prstGeom>
          <a:noFill/>
          <a:ln w="9525">
            <a:noFill/>
          </a:ln>
        </p:spPr>
        <p:txBody>
          <a:bodyPr>
            <a:spAutoFit/>
          </a:bodyPr>
          <a:lstStyle/>
          <a:p>
            <a:pPr lvl="0">
              <a:lnSpc>
                <a:spcPct val="150000"/>
              </a:lnSpc>
            </a:pPr>
            <a:r>
              <a:rPr lang="zh-CN" altLang="en-US" b="1" dirty="0">
                <a:solidFill>
                  <a:srgbClr val="FF0066"/>
                </a:solidFill>
                <a:latin typeface="Times New Roman" panose="02020603050405020304" charset="0"/>
                <a:ea typeface="宋体" panose="02010600030101010101" pitchFamily="2" charset="-122"/>
              </a:rPr>
              <a:t>地区偏好排行：</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爸爸去哪儿</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的观众明显向</a:t>
            </a:r>
            <a:r>
              <a:rPr lang="en-US" altLang="zh-CN">
                <a:latin typeface="Times New Roman" panose="02020603050405020304" charset="0"/>
                <a:ea typeface="宋体" panose="02010600030101010101" pitchFamily="2" charset="-122"/>
              </a:rPr>
              <a:t>GDP</a:t>
            </a:r>
            <a:r>
              <a:rPr lang="zh-CN" altLang="en-US" dirty="0">
                <a:latin typeface="Times New Roman" panose="02020603050405020304" charset="0"/>
                <a:ea typeface="宋体" panose="02010600030101010101" pitchFamily="2" charset="-122"/>
              </a:rPr>
              <a:t>高地聚集。对湘派娱乐节目免疫力极强的京、沪、苏、蜀等地罕见上榜。</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爸爸去哪儿</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偏好度前十省份中，有５个</a:t>
            </a:r>
            <a:r>
              <a:rPr lang="en-US" altLang="zh-CN">
                <a:latin typeface="Times New Roman" panose="02020603050405020304" charset="0"/>
                <a:ea typeface="宋体" panose="02010600030101010101" pitchFamily="2" charset="-122"/>
              </a:rPr>
              <a:t>GDP</a:t>
            </a:r>
            <a:r>
              <a:rPr lang="zh-CN" altLang="en-US" dirty="0">
                <a:latin typeface="Times New Roman" panose="02020603050405020304" charset="0"/>
                <a:ea typeface="宋体" panose="02010600030101010101" pitchFamily="2" charset="-122"/>
              </a:rPr>
              <a:t>十强省份，涵盖</a:t>
            </a:r>
            <a:r>
              <a:rPr lang="en-US" altLang="zh-CN">
                <a:latin typeface="Times New Roman" panose="02020603050405020304" charset="0"/>
                <a:ea typeface="宋体" panose="02010600030101010101" pitchFamily="2" charset="-122"/>
              </a:rPr>
              <a:t>3</a:t>
            </a:r>
            <a:r>
              <a:rPr lang="zh-CN" altLang="en-US" dirty="0">
                <a:latin typeface="Times New Roman" panose="02020603050405020304" charset="0"/>
                <a:ea typeface="宋体" panose="02010600030101010101" pitchFamily="2" charset="-122"/>
              </a:rPr>
              <a:t>个直辖市。这是否能说明，一部分“先富起来”的人，对亲子关系有更深的焦虑和更多的期待？ </a:t>
            </a:r>
            <a:endParaRPr lang="en-US" altLang="zh-CN">
              <a:latin typeface="Times New Roman" panose="02020603050405020304" charset="0"/>
              <a:ea typeface="宋体" panose="02010600030101010101" pitchFamily="2" charset="-122"/>
            </a:endParaRPr>
          </a:p>
        </p:txBody>
      </p:sp>
      <p:sp>
        <p:nvSpPr>
          <p:cNvPr id="28682" name="Line 16"/>
          <p:cNvSpPr/>
          <p:nvPr/>
        </p:nvSpPr>
        <p:spPr>
          <a:xfrm flipV="1">
            <a:off x="1774825" y="5082223"/>
            <a:ext cx="8642350" cy="0"/>
          </a:xfrm>
          <a:prstGeom prst="line">
            <a:avLst/>
          </a:prstGeom>
          <a:ln w="9525" cap="flat" cmpd="sng">
            <a:solidFill>
              <a:schemeClr val="hlink"/>
            </a:solidFill>
            <a:prstDash val="dash"/>
            <a:headEnd type="none" w="med" len="med"/>
            <a:tailEnd type="none" w="med" len="med"/>
          </a:ln>
        </p:spPr>
      </p:sp>
      <p:sp>
        <p:nvSpPr>
          <p:cNvPr id="28683" name="Line 16"/>
          <p:cNvSpPr/>
          <p:nvPr/>
        </p:nvSpPr>
        <p:spPr>
          <a:xfrm flipV="1">
            <a:off x="1774825" y="2489518"/>
            <a:ext cx="8569325" cy="0"/>
          </a:xfrm>
          <a:prstGeom prst="line">
            <a:avLst/>
          </a:prstGeom>
          <a:ln w="9525" cap="flat" cmpd="sng">
            <a:solidFill>
              <a:schemeClr val="hlink"/>
            </a:solidFill>
            <a:prstDash val="dash"/>
            <a:headEnd type="none" w="med" len="med"/>
            <a:tailEnd type="none" w="med" len="med"/>
          </a:ln>
        </p:spPr>
      </p:sp>
    </p:spTree>
    <p:custDataLst>
      <p:tags r:id="rId1"/>
    </p:custData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p:cNvSpPr txBox="1">
            <a:spLocks noGrp="1"/>
          </p:cNvSpPr>
          <p:nvPr>
            <p:ph type="sldNum" sz="quarter" idx="12"/>
          </p:nvPr>
        </p:nvSpPr>
        <p:spPr bwMode="auto"/>
        <p:txBody>
          <a:bodyPr vert="horz" wrap="square" lIns="91341" tIns="45665" rIns="91341" bIns="45665" numCol="1" anchor="t" anchorCtr="0" compatLnSpc="1"/>
          <a:lstStyle/>
          <a:p>
            <a:pPr algn="ctr" defTabSz="916305" eaLnBrk="1" hangingPunct="1"/>
            <a:fld id="{9A0DB2DC-4C9A-4742-B13C-FB6460FD3503}" type="slidenum">
              <a:rPr lang="en-US" altLang="zh-CN" sz="1400" dirty="0">
                <a:latin typeface="Arial" panose="020B0604020202020204" pitchFamily="34" charset="0"/>
              </a:rPr>
              <a:t>42</a:t>
            </a:fld>
            <a:endParaRPr lang="en-US" altLang="zh-CN" sz="1400" dirty="0">
              <a:latin typeface="Arial" panose="020B0604020202020204" pitchFamily="34" charset="0"/>
            </a:endParaRPr>
          </a:p>
        </p:txBody>
      </p:sp>
      <p:sp>
        <p:nvSpPr>
          <p:cNvPr id="29699" name="Rectangle 2"/>
          <p:cNvSpPr>
            <a:spLocks noGrp="1"/>
          </p:cNvSpPr>
          <p:nvPr>
            <p:ph type="title"/>
          </p:nvPr>
        </p:nvSpPr>
        <p:spPr>
          <a:xfrm>
            <a:off x="1569085" y="81280"/>
            <a:ext cx="7696200" cy="576263"/>
          </a:xfrm>
        </p:spPr>
        <p:txBody>
          <a:bodyPr vert="horz" wrap="square" lIns="91341" tIns="45665" rIns="91341" bIns="45665" anchor="b">
            <a:normAutofit fontScale="90000"/>
          </a:bodyPr>
          <a:lstStyle/>
          <a:p>
            <a:pPr eaLnBrk="1" hangingPunct="1"/>
            <a:r>
              <a:rPr lang="en-US" altLang="zh-CN" dirty="0"/>
              <a:t>4</a:t>
            </a:r>
            <a:r>
              <a:rPr lang="zh-CN" altLang="en-US" dirty="0"/>
              <a:t>、生活娱乐方面</a:t>
            </a:r>
          </a:p>
        </p:txBody>
      </p:sp>
      <p:pic>
        <p:nvPicPr>
          <p:cNvPr id="29700" name="Picture 5"/>
          <p:cNvPicPr>
            <a:picLocks noChangeAspect="1"/>
          </p:cNvPicPr>
          <p:nvPr/>
        </p:nvPicPr>
        <p:blipFill>
          <a:blip r:embed="rId3"/>
          <a:stretch>
            <a:fillRect/>
          </a:stretch>
        </p:blipFill>
        <p:spPr>
          <a:xfrm>
            <a:off x="2012315" y="3600450"/>
            <a:ext cx="3183255" cy="2975610"/>
          </a:xfrm>
          <a:prstGeom prst="rect">
            <a:avLst/>
          </a:prstGeom>
          <a:noFill/>
          <a:ln w="9525">
            <a:noFill/>
          </a:ln>
        </p:spPr>
      </p:pic>
      <p:sp>
        <p:nvSpPr>
          <p:cNvPr id="29701" name="Rectangle 6"/>
          <p:cNvSpPr/>
          <p:nvPr/>
        </p:nvSpPr>
        <p:spPr>
          <a:xfrm>
            <a:off x="5602605" y="3710940"/>
            <a:ext cx="4814570" cy="2560320"/>
          </a:xfrm>
          <a:prstGeom prst="rect">
            <a:avLst/>
          </a:prstGeom>
          <a:noFill/>
          <a:ln w="9525">
            <a:noFill/>
          </a:ln>
        </p:spPr>
        <p:txBody>
          <a:bodyPr wrap="square" anchor="ctr">
            <a:spAutoFit/>
          </a:bodyPr>
          <a:lstStyle/>
          <a:p>
            <a:pPr lvl="0" eaLnBrk="1" hangingPunct="1">
              <a:lnSpc>
                <a:spcPct val="150000"/>
              </a:lnSpc>
            </a:pPr>
            <a:r>
              <a:rPr lang="zh-CN" altLang="en-US" b="1" dirty="0">
                <a:solidFill>
                  <a:srgbClr val="FF0066"/>
                </a:solidFill>
                <a:latin typeface="Times New Roman" panose="02020603050405020304" charset="0"/>
                <a:ea typeface="宋体" panose="02010600030101010101" pitchFamily="2" charset="-122"/>
              </a:rPr>
              <a:t>赞助商热度：</a:t>
            </a:r>
            <a:r>
              <a:rPr lang="zh-CN" altLang="en-US" dirty="0">
                <a:latin typeface="Times New Roman" panose="02020603050405020304" charset="0"/>
                <a:ea typeface="宋体" panose="02010600030101010101" pitchFamily="2" charset="-122"/>
              </a:rPr>
              <a:t>主冠名赞助商强势冒出，在几乎没有社交媒体营销配合下，微博热度强劲增长。英菲尼迪从第三期开始广告植入，话题增量立竿见影。思念水饺配合“爸爸吃神马”等互动促销，参与度有所增加。只是不知，三大赞助商的投入是否与这一结果完全契合？ </a:t>
            </a:r>
          </a:p>
        </p:txBody>
      </p:sp>
      <p:pic>
        <p:nvPicPr>
          <p:cNvPr id="29702" name="Picture 7"/>
          <p:cNvPicPr>
            <a:picLocks noChangeAspect="1"/>
          </p:cNvPicPr>
          <p:nvPr/>
        </p:nvPicPr>
        <p:blipFill>
          <a:blip r:embed="rId4"/>
          <a:stretch>
            <a:fillRect/>
          </a:stretch>
        </p:blipFill>
        <p:spPr>
          <a:xfrm>
            <a:off x="2012315" y="1095375"/>
            <a:ext cx="3182620" cy="2117090"/>
          </a:xfrm>
          <a:prstGeom prst="rect">
            <a:avLst/>
          </a:prstGeom>
          <a:noFill/>
          <a:ln w="9525">
            <a:noFill/>
          </a:ln>
        </p:spPr>
      </p:pic>
      <p:sp>
        <p:nvSpPr>
          <p:cNvPr id="29703" name="Line 16"/>
          <p:cNvSpPr/>
          <p:nvPr/>
        </p:nvSpPr>
        <p:spPr>
          <a:xfrm flipV="1">
            <a:off x="1919288" y="3357563"/>
            <a:ext cx="8353425" cy="0"/>
          </a:xfrm>
          <a:prstGeom prst="line">
            <a:avLst/>
          </a:prstGeom>
          <a:ln w="9525" cap="flat" cmpd="sng">
            <a:solidFill>
              <a:schemeClr val="hlink"/>
            </a:solidFill>
            <a:prstDash val="dash"/>
            <a:headEnd type="none" w="med" len="med"/>
            <a:tailEnd type="none" w="med" len="med"/>
          </a:ln>
        </p:spPr>
      </p:sp>
      <p:sp>
        <p:nvSpPr>
          <p:cNvPr id="29704" name="Rectangle 9"/>
          <p:cNvSpPr/>
          <p:nvPr/>
        </p:nvSpPr>
        <p:spPr>
          <a:xfrm>
            <a:off x="5603240" y="1200150"/>
            <a:ext cx="4848860" cy="1737360"/>
          </a:xfrm>
          <a:prstGeom prst="rect">
            <a:avLst/>
          </a:prstGeom>
          <a:noFill/>
          <a:ln w="9525">
            <a:noFill/>
          </a:ln>
        </p:spPr>
        <p:txBody>
          <a:bodyPr wrap="square" anchor="ctr">
            <a:spAutoFit/>
          </a:bodyPr>
          <a:lstStyle/>
          <a:p>
            <a:pPr lvl="0" eaLnBrk="1" hangingPunct="1">
              <a:lnSpc>
                <a:spcPct val="150000"/>
              </a:lnSpc>
            </a:pPr>
            <a:r>
              <a:rPr lang="zh-CN" altLang="en-US" b="1" dirty="0">
                <a:solidFill>
                  <a:srgbClr val="FF0066"/>
                </a:solidFill>
                <a:latin typeface="宋体" panose="02010600030101010101" pitchFamily="2" charset="-122"/>
                <a:ea typeface="宋体" panose="02010600030101010101" pitchFamily="2" charset="-122"/>
              </a:rPr>
              <a:t>明星关注度：</a:t>
            </a:r>
            <a:r>
              <a:rPr lang="zh-CN" altLang="en-US" dirty="0">
                <a:latin typeface="宋体" panose="02010600030101010101" pitchFamily="2" charset="-122"/>
                <a:ea typeface="宋体" panose="02010600030101010101" pitchFamily="2" charset="-122"/>
              </a:rPr>
              <a:t>数据来自于每期节目播出后一周内</a:t>
            </a:r>
            <a:r>
              <a:rPr lang="en-US" altLang="zh-CN">
                <a:latin typeface="宋体" panose="02010600030101010101" pitchFamily="2" charset="-122"/>
                <a:ea typeface="宋体" panose="02010600030101010101" pitchFamily="2" charset="-122"/>
              </a:rPr>
              <a:t>5</a:t>
            </a:r>
            <a:r>
              <a:rPr lang="zh-CN" altLang="en-US" dirty="0">
                <a:latin typeface="宋体" panose="02010600030101010101" pitchFamily="2" charset="-122"/>
                <a:ea typeface="宋体" panose="02010600030101010101" pitchFamily="2" charset="-122"/>
              </a:rPr>
              <a:t>对父子的原发微博提及量（含昵称）。张亮父子低调亮相，关注度逐期上升，成功实现实现“逆袭”。 </a:t>
            </a:r>
          </a:p>
        </p:txBody>
      </p:sp>
    </p:spTree>
    <p:custDataLst>
      <p:tags r:id="rId1"/>
    </p:custData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7" name="组合 68616"/>
          <p:cNvGrpSpPr/>
          <p:nvPr/>
        </p:nvGrpSpPr>
        <p:grpSpPr>
          <a:xfrm>
            <a:off x="3398838" y="1058545"/>
            <a:ext cx="5289550" cy="4505325"/>
            <a:chOff x="0" y="0"/>
            <a:chExt cx="6978" cy="5942"/>
          </a:xfrm>
        </p:grpSpPr>
        <p:pic>
          <p:nvPicPr>
            <p:cNvPr id="68618" name="Oval 11"/>
            <p:cNvPicPr/>
            <p:nvPr/>
          </p:nvPicPr>
          <p:blipFill>
            <a:blip r:embed="rId3"/>
            <a:stretch>
              <a:fillRect/>
            </a:stretch>
          </p:blipFill>
          <p:spPr>
            <a:xfrm>
              <a:off x="0" y="1585"/>
              <a:ext cx="6978" cy="2762"/>
            </a:xfrm>
            <a:prstGeom prst="rect">
              <a:avLst/>
            </a:prstGeom>
            <a:noFill/>
            <a:ln w="9525">
              <a:noFill/>
            </a:ln>
          </p:spPr>
        </p:pic>
        <p:pic>
          <p:nvPicPr>
            <p:cNvPr id="68619" name="Oval 11"/>
            <p:cNvPicPr/>
            <p:nvPr/>
          </p:nvPicPr>
          <p:blipFill>
            <a:blip r:embed="rId4"/>
            <a:stretch>
              <a:fillRect/>
            </a:stretch>
          </p:blipFill>
          <p:spPr>
            <a:xfrm>
              <a:off x="1170" y="0"/>
              <a:ext cx="4638" cy="5942"/>
            </a:xfrm>
            <a:prstGeom prst="rect">
              <a:avLst/>
            </a:prstGeom>
            <a:noFill/>
            <a:ln w="9525">
              <a:noFill/>
            </a:ln>
          </p:spPr>
        </p:pic>
        <p:pic>
          <p:nvPicPr>
            <p:cNvPr id="68620" name="Oval 11"/>
            <p:cNvPicPr/>
            <p:nvPr/>
          </p:nvPicPr>
          <p:blipFill>
            <a:blip r:embed="rId5"/>
            <a:stretch>
              <a:fillRect/>
            </a:stretch>
          </p:blipFill>
          <p:spPr>
            <a:xfrm>
              <a:off x="1170" y="0"/>
              <a:ext cx="4638" cy="5942"/>
            </a:xfrm>
            <a:prstGeom prst="rect">
              <a:avLst/>
            </a:prstGeom>
            <a:noFill/>
            <a:ln w="9525">
              <a:noFill/>
            </a:ln>
          </p:spPr>
        </p:pic>
        <p:grpSp>
          <p:nvGrpSpPr>
            <p:cNvPr id="68621" name="组合 68620"/>
            <p:cNvGrpSpPr/>
            <p:nvPr/>
          </p:nvGrpSpPr>
          <p:grpSpPr>
            <a:xfrm>
              <a:off x="4200" y="4275"/>
              <a:ext cx="1588" cy="1587"/>
              <a:chOff x="0" y="0"/>
              <a:chExt cx="1012166" cy="1008000"/>
            </a:xfrm>
          </p:grpSpPr>
          <p:pic>
            <p:nvPicPr>
              <p:cNvPr id="68622" name="Oval 2"/>
              <p:cNvPicPr>
                <a:picLocks noChangeAspect="1"/>
              </p:cNvPicPr>
              <p:nvPr/>
            </p:nvPicPr>
            <p:blipFill>
              <a:blip r:embed="rId6"/>
              <a:stretch>
                <a:fillRect/>
              </a:stretch>
            </p:blipFill>
            <p:spPr>
              <a:xfrm>
                <a:off x="-242410" y="-209220"/>
                <a:ext cx="1493478" cy="1493428"/>
              </a:xfrm>
              <a:prstGeom prst="rect">
                <a:avLst/>
              </a:prstGeom>
              <a:noFill/>
              <a:ln w="9525">
                <a:noFill/>
              </a:ln>
            </p:spPr>
          </p:pic>
          <p:sp>
            <p:nvSpPr>
              <p:cNvPr id="68623" name="椭圆 44"/>
              <p:cNvSpPr/>
              <p:nvPr/>
            </p:nvSpPr>
            <p:spPr>
              <a:xfrm rot="19388639">
                <a:off x="0" y="58733"/>
                <a:ext cx="683810" cy="468284"/>
              </a:xfrm>
              <a:prstGeom prst="ellipse">
                <a:avLst/>
              </a:prstGeom>
              <a:gradFill rotWithShape="1">
                <a:gsLst>
                  <a:gs pos="0">
                    <a:srgbClr val="FFFFFF">
                      <a:alpha val="100000"/>
                    </a:srgbClr>
                  </a:gs>
                  <a:gs pos="45000">
                    <a:srgbClr val="FFFFFF">
                      <a:alpha val="55000"/>
                    </a:srgbClr>
                  </a:gs>
                </a:gsLst>
                <a:lin ang="5400000" scaled="1"/>
                <a:tileRect/>
              </a:gradFill>
              <a:ln w="9525">
                <a:noFill/>
              </a:ln>
            </p:spPr>
            <p:txBody>
              <a:bodyPr anchor="ctr"/>
              <a:lstStyle/>
              <a:p>
                <a:pPr lvl="0" algn="ctr" eaLnBrk="1" hangingPunct="1"/>
                <a:endParaRPr lang="zh-CN" altLang="en-US" dirty="0">
                  <a:solidFill>
                    <a:srgbClr val="FFFFFF"/>
                  </a:solidFill>
                  <a:latin typeface="微软雅黑" panose="020B0503020204020204" charset="-122"/>
                  <a:ea typeface="微软雅黑" panose="020B0503020204020204" charset="-122"/>
                </a:endParaRPr>
              </a:p>
            </p:txBody>
          </p:sp>
          <p:grpSp>
            <p:nvGrpSpPr>
              <p:cNvPr id="68624" name="组合 68623"/>
              <p:cNvGrpSpPr/>
              <p:nvPr/>
            </p:nvGrpSpPr>
            <p:grpSpPr>
              <a:xfrm>
                <a:off x="106477" y="101657"/>
                <a:ext cx="801826" cy="804623"/>
                <a:chOff x="0" y="0"/>
                <a:chExt cx="798576" cy="804672"/>
              </a:xfrm>
            </p:grpSpPr>
            <p:pic>
              <p:nvPicPr>
                <p:cNvPr id="68625" name="椭圆 45"/>
                <p:cNvPicPr>
                  <a:picLocks noChangeAspect="1"/>
                </p:cNvPicPr>
                <p:nvPr/>
              </p:nvPicPr>
              <p:blipFill>
                <a:blip r:embed="rId7"/>
                <a:stretch>
                  <a:fillRect/>
                </a:stretch>
              </p:blipFill>
              <p:spPr>
                <a:xfrm>
                  <a:off x="0" y="0"/>
                  <a:ext cx="798576" cy="804672"/>
                </a:xfrm>
                <a:prstGeom prst="rect">
                  <a:avLst/>
                </a:prstGeom>
                <a:noFill/>
                <a:ln w="9525">
                  <a:noFill/>
                </a:ln>
              </p:spPr>
            </p:pic>
            <p:sp>
              <p:nvSpPr>
                <p:cNvPr id="68626" name="文本框 68625"/>
                <p:cNvSpPr txBox="1"/>
                <p:nvPr/>
              </p:nvSpPr>
              <p:spPr>
                <a:xfrm>
                  <a:off x="121182" y="122337"/>
                  <a:ext cx="557757" cy="560063"/>
                </a:xfrm>
                <a:prstGeom prst="rect">
                  <a:avLst/>
                </a:prstGeom>
                <a:noFill/>
                <a:ln w="9525">
                  <a:noFill/>
                </a:ln>
              </p:spPr>
              <p:txBody>
                <a:bodyPr anchor="ctr"/>
                <a:lstStyle/>
                <a:p>
                  <a:pPr lvl="0" algn="ctr" eaLnBrk="1" hangingPunct="1"/>
                  <a:r>
                    <a:rPr lang="zh-CN" altLang="en-US" dirty="0">
                      <a:solidFill>
                        <a:srgbClr val="FFFFFF"/>
                      </a:solidFill>
                      <a:latin typeface="Arial" panose="020B0604020202020204" pitchFamily="34" charset="0"/>
                      <a:ea typeface="宋体" panose="02010600030101010101" pitchFamily="2" charset="-122"/>
                    </a:rPr>
                    <a:t>赞助商</a:t>
                  </a:r>
                </a:p>
              </p:txBody>
            </p:sp>
          </p:grpSp>
        </p:grpSp>
        <p:grpSp>
          <p:nvGrpSpPr>
            <p:cNvPr id="68627" name="组合 68626"/>
            <p:cNvGrpSpPr/>
            <p:nvPr/>
          </p:nvGrpSpPr>
          <p:grpSpPr>
            <a:xfrm>
              <a:off x="1140" y="2"/>
              <a:ext cx="1588" cy="1588"/>
              <a:chOff x="0" y="0"/>
              <a:chExt cx="1012166" cy="1008000"/>
            </a:xfrm>
          </p:grpSpPr>
          <p:pic>
            <p:nvPicPr>
              <p:cNvPr id="68628" name="Oval 2"/>
              <p:cNvPicPr>
                <a:picLocks noChangeAspect="1"/>
              </p:cNvPicPr>
              <p:nvPr/>
            </p:nvPicPr>
            <p:blipFill>
              <a:blip r:embed="rId8"/>
              <a:stretch>
                <a:fillRect/>
              </a:stretch>
            </p:blipFill>
            <p:spPr>
              <a:xfrm>
                <a:off x="-237819" y="-208902"/>
                <a:ext cx="1487357" cy="1493427"/>
              </a:xfrm>
              <a:prstGeom prst="rect">
                <a:avLst/>
              </a:prstGeom>
              <a:noFill/>
              <a:ln w="9525">
                <a:noFill/>
              </a:ln>
            </p:spPr>
          </p:pic>
          <p:sp>
            <p:nvSpPr>
              <p:cNvPr id="68629" name="椭圆 52"/>
              <p:cNvSpPr/>
              <p:nvPr/>
            </p:nvSpPr>
            <p:spPr>
              <a:xfrm rot="19388639">
                <a:off x="0" y="58734"/>
                <a:ext cx="683810" cy="468283"/>
              </a:xfrm>
              <a:prstGeom prst="ellipse">
                <a:avLst/>
              </a:prstGeom>
              <a:gradFill rotWithShape="1">
                <a:gsLst>
                  <a:gs pos="0">
                    <a:srgbClr val="FFFFFF">
                      <a:alpha val="100000"/>
                    </a:srgbClr>
                  </a:gs>
                  <a:gs pos="45000">
                    <a:srgbClr val="FFFFFF">
                      <a:alpha val="55000"/>
                    </a:srgbClr>
                  </a:gs>
                </a:gsLst>
                <a:lin ang="5400000" scaled="1"/>
                <a:tileRect/>
              </a:gradFill>
              <a:ln w="9525">
                <a:noFill/>
              </a:ln>
            </p:spPr>
            <p:txBody>
              <a:bodyPr anchor="ctr"/>
              <a:lstStyle/>
              <a:p>
                <a:pPr lvl="0" algn="ctr" eaLnBrk="1" hangingPunct="1"/>
                <a:endParaRPr lang="zh-CN" altLang="en-US" dirty="0">
                  <a:solidFill>
                    <a:srgbClr val="FFFFFF"/>
                  </a:solidFill>
                  <a:latin typeface="微软雅黑" panose="020B0503020204020204" charset="-122"/>
                  <a:ea typeface="微软雅黑" panose="020B0503020204020204" charset="-122"/>
                </a:endParaRPr>
              </a:p>
            </p:txBody>
          </p:sp>
          <p:grpSp>
            <p:nvGrpSpPr>
              <p:cNvPr id="68630" name="组合 68629"/>
              <p:cNvGrpSpPr/>
              <p:nvPr/>
            </p:nvGrpSpPr>
            <p:grpSpPr>
              <a:xfrm>
                <a:off x="104946" y="101975"/>
                <a:ext cx="807947" cy="804622"/>
                <a:chOff x="0" y="0"/>
                <a:chExt cx="804672" cy="804672"/>
              </a:xfrm>
            </p:grpSpPr>
            <p:pic>
              <p:nvPicPr>
                <p:cNvPr id="68631" name="椭圆 53"/>
                <p:cNvPicPr>
                  <a:picLocks noChangeAspect="1"/>
                </p:cNvPicPr>
                <p:nvPr/>
              </p:nvPicPr>
              <p:blipFill>
                <a:blip r:embed="rId9"/>
                <a:stretch>
                  <a:fillRect/>
                </a:stretch>
              </p:blipFill>
              <p:spPr>
                <a:xfrm>
                  <a:off x="0" y="0"/>
                  <a:ext cx="804672" cy="804672"/>
                </a:xfrm>
                <a:prstGeom prst="rect">
                  <a:avLst/>
                </a:prstGeom>
                <a:noFill/>
                <a:ln w="9525">
                  <a:noFill/>
                </a:ln>
              </p:spPr>
            </p:pic>
            <p:sp>
              <p:nvSpPr>
                <p:cNvPr id="68632" name="文本框 68631"/>
                <p:cNvSpPr txBox="1"/>
                <p:nvPr/>
              </p:nvSpPr>
              <p:spPr>
                <a:xfrm>
                  <a:off x="122706" y="122019"/>
                  <a:ext cx="557757" cy="560064"/>
                </a:xfrm>
                <a:prstGeom prst="rect">
                  <a:avLst/>
                </a:prstGeom>
                <a:noFill/>
                <a:ln w="9525">
                  <a:noFill/>
                </a:ln>
              </p:spPr>
              <p:txBody>
                <a:bodyPr anchor="ctr"/>
                <a:lstStyle/>
                <a:p>
                  <a:pPr lvl="0" algn="ctr" eaLnBrk="1" hangingPunct="1"/>
                  <a:r>
                    <a:rPr lang="zh-CN" altLang="en-US" dirty="0">
                      <a:solidFill>
                        <a:srgbClr val="FFFFFF"/>
                      </a:solidFill>
                      <a:latin typeface="Arial" panose="020B0604020202020204" pitchFamily="34" charset="0"/>
                      <a:ea typeface="宋体" panose="02010600030101010101" pitchFamily="2" charset="-122"/>
                    </a:rPr>
                    <a:t>潜在赞助商</a:t>
                  </a:r>
                </a:p>
              </p:txBody>
            </p:sp>
          </p:grpSp>
        </p:grpSp>
        <p:grpSp>
          <p:nvGrpSpPr>
            <p:cNvPr id="68633" name="组合 68632"/>
            <p:cNvGrpSpPr/>
            <p:nvPr/>
          </p:nvGrpSpPr>
          <p:grpSpPr>
            <a:xfrm>
              <a:off x="1180" y="4275"/>
              <a:ext cx="1588" cy="1587"/>
              <a:chOff x="0" y="0"/>
              <a:chExt cx="1012166" cy="1008000"/>
            </a:xfrm>
          </p:grpSpPr>
          <p:pic>
            <p:nvPicPr>
              <p:cNvPr id="68634" name="Oval 2"/>
              <p:cNvPicPr>
                <a:picLocks noChangeAspect="1"/>
              </p:cNvPicPr>
              <p:nvPr/>
            </p:nvPicPr>
            <p:blipFill>
              <a:blip r:embed="rId10"/>
              <a:stretch>
                <a:fillRect/>
              </a:stretch>
            </p:blipFill>
            <p:spPr>
              <a:xfrm>
                <a:off x="-238839" y="-209220"/>
                <a:ext cx="1487357" cy="1493428"/>
              </a:xfrm>
              <a:prstGeom prst="rect">
                <a:avLst/>
              </a:prstGeom>
              <a:noFill/>
              <a:ln w="9525">
                <a:noFill/>
              </a:ln>
            </p:spPr>
          </p:pic>
          <p:sp>
            <p:nvSpPr>
              <p:cNvPr id="68635" name="椭圆 58"/>
              <p:cNvSpPr/>
              <p:nvPr/>
            </p:nvSpPr>
            <p:spPr>
              <a:xfrm rot="19388639">
                <a:off x="0" y="58733"/>
                <a:ext cx="683810" cy="468284"/>
              </a:xfrm>
              <a:prstGeom prst="ellipse">
                <a:avLst/>
              </a:prstGeom>
              <a:gradFill rotWithShape="1">
                <a:gsLst>
                  <a:gs pos="0">
                    <a:srgbClr val="FFFFFF">
                      <a:alpha val="100000"/>
                    </a:srgbClr>
                  </a:gs>
                  <a:gs pos="45000">
                    <a:srgbClr val="FFFFFF">
                      <a:alpha val="55000"/>
                    </a:srgbClr>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charset="0"/>
                  <a:ea typeface="宋体" panose="02010600030101010101" pitchFamily="2" charset="-122"/>
                </a:endParaRPr>
              </a:p>
            </p:txBody>
          </p:sp>
          <p:grpSp>
            <p:nvGrpSpPr>
              <p:cNvPr id="68636" name="组合 68635"/>
              <p:cNvGrpSpPr/>
              <p:nvPr/>
            </p:nvGrpSpPr>
            <p:grpSpPr>
              <a:xfrm>
                <a:off x="103926" y="101657"/>
                <a:ext cx="807947" cy="804623"/>
                <a:chOff x="0" y="0"/>
                <a:chExt cx="804672" cy="804672"/>
              </a:xfrm>
            </p:grpSpPr>
            <p:pic>
              <p:nvPicPr>
                <p:cNvPr id="68637" name="椭圆 60"/>
                <p:cNvPicPr>
                  <a:picLocks noChangeAspect="1"/>
                </p:cNvPicPr>
                <p:nvPr/>
              </p:nvPicPr>
              <p:blipFill>
                <a:blip r:embed="rId11"/>
                <a:stretch>
                  <a:fillRect/>
                </a:stretch>
              </p:blipFill>
              <p:spPr>
                <a:xfrm>
                  <a:off x="0" y="0"/>
                  <a:ext cx="804672" cy="804672"/>
                </a:xfrm>
                <a:prstGeom prst="rect">
                  <a:avLst/>
                </a:prstGeom>
                <a:noFill/>
                <a:ln w="9525">
                  <a:noFill/>
                </a:ln>
              </p:spPr>
            </p:pic>
            <p:sp>
              <p:nvSpPr>
                <p:cNvPr id="68638" name="文本框 68637"/>
                <p:cNvSpPr txBox="1"/>
                <p:nvPr/>
              </p:nvSpPr>
              <p:spPr>
                <a:xfrm>
                  <a:off x="123722" y="122337"/>
                  <a:ext cx="557757" cy="560063"/>
                </a:xfrm>
                <a:prstGeom prst="rect">
                  <a:avLst/>
                </a:prstGeom>
                <a:noFill/>
                <a:ln w="9525">
                  <a:noFill/>
                </a:ln>
              </p:spPr>
              <p:txBody>
                <a:bodyPr anchor="ctr"/>
                <a:lstStyle/>
                <a:p>
                  <a:pPr lvl="0" algn="ctr" eaLnBrk="1" hangingPunct="1"/>
                  <a:r>
                    <a:rPr lang="zh-CN" altLang="en-US" dirty="0">
                      <a:solidFill>
                        <a:schemeClr val="bg1"/>
                      </a:solidFill>
                      <a:latin typeface="Arial" panose="020B0604020202020204" pitchFamily="34" charset="0"/>
                      <a:ea typeface="宋体" panose="02010600030101010101" pitchFamily="2" charset="-122"/>
                    </a:rPr>
                    <a:t>明星</a:t>
                  </a:r>
                </a:p>
              </p:txBody>
            </p:sp>
          </p:grpSp>
        </p:grpSp>
        <p:grpSp>
          <p:nvGrpSpPr>
            <p:cNvPr id="68639" name="组合 68638"/>
            <p:cNvGrpSpPr/>
            <p:nvPr/>
          </p:nvGrpSpPr>
          <p:grpSpPr>
            <a:xfrm>
              <a:off x="5280" y="2132"/>
              <a:ext cx="1588" cy="1588"/>
              <a:chOff x="0" y="0"/>
              <a:chExt cx="1012166" cy="1008000"/>
            </a:xfrm>
          </p:grpSpPr>
          <p:pic>
            <p:nvPicPr>
              <p:cNvPr id="68640" name="Oval 2"/>
              <p:cNvPicPr>
                <a:picLocks noChangeAspect="1"/>
              </p:cNvPicPr>
              <p:nvPr/>
            </p:nvPicPr>
            <p:blipFill>
              <a:blip r:embed="rId12"/>
              <a:stretch>
                <a:fillRect/>
              </a:stretch>
            </p:blipFill>
            <p:spPr>
              <a:xfrm>
                <a:off x="-239349" y="-208140"/>
                <a:ext cx="1487357" cy="1493427"/>
              </a:xfrm>
              <a:prstGeom prst="rect">
                <a:avLst/>
              </a:prstGeom>
              <a:noFill/>
              <a:ln w="9525">
                <a:noFill/>
              </a:ln>
            </p:spPr>
          </p:pic>
          <p:sp>
            <p:nvSpPr>
              <p:cNvPr id="68641" name="椭圆 63"/>
              <p:cNvSpPr/>
              <p:nvPr/>
            </p:nvSpPr>
            <p:spPr>
              <a:xfrm rot="19388639">
                <a:off x="0" y="58734"/>
                <a:ext cx="683810" cy="468283"/>
              </a:xfrm>
              <a:prstGeom prst="ellipse">
                <a:avLst/>
              </a:prstGeom>
              <a:gradFill rotWithShape="1">
                <a:gsLst>
                  <a:gs pos="0">
                    <a:srgbClr val="FFFFFF">
                      <a:alpha val="100000"/>
                    </a:srgbClr>
                  </a:gs>
                  <a:gs pos="45000">
                    <a:srgbClr val="FFFFFF">
                      <a:alpha val="55000"/>
                    </a:srgbClr>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charset="0"/>
                  <a:ea typeface="宋体" panose="02010600030101010101" pitchFamily="2" charset="-122"/>
                </a:endParaRPr>
              </a:p>
            </p:txBody>
          </p:sp>
          <p:grpSp>
            <p:nvGrpSpPr>
              <p:cNvPr id="68642" name="组合 68641"/>
              <p:cNvGrpSpPr/>
              <p:nvPr/>
            </p:nvGrpSpPr>
            <p:grpSpPr>
              <a:xfrm>
                <a:off x="103416" y="102737"/>
                <a:ext cx="807947" cy="804622"/>
                <a:chOff x="0" y="0"/>
                <a:chExt cx="804672" cy="804672"/>
              </a:xfrm>
            </p:grpSpPr>
            <p:pic>
              <p:nvPicPr>
                <p:cNvPr id="68643" name="椭圆 64"/>
                <p:cNvPicPr>
                  <a:picLocks noChangeAspect="1"/>
                </p:cNvPicPr>
                <p:nvPr/>
              </p:nvPicPr>
              <p:blipFill>
                <a:blip r:embed="rId13"/>
                <a:stretch>
                  <a:fillRect/>
                </a:stretch>
              </p:blipFill>
              <p:spPr>
                <a:xfrm>
                  <a:off x="0" y="0"/>
                  <a:ext cx="804672" cy="804672"/>
                </a:xfrm>
                <a:prstGeom prst="rect">
                  <a:avLst/>
                </a:prstGeom>
                <a:noFill/>
                <a:ln w="9525">
                  <a:noFill/>
                </a:ln>
              </p:spPr>
            </p:pic>
            <p:sp>
              <p:nvSpPr>
                <p:cNvPr id="68644" name="文本框 68643"/>
                <p:cNvSpPr txBox="1"/>
                <p:nvPr/>
              </p:nvSpPr>
              <p:spPr>
                <a:xfrm>
                  <a:off x="124230" y="121257"/>
                  <a:ext cx="557757" cy="560064"/>
                </a:xfrm>
                <a:prstGeom prst="rect">
                  <a:avLst/>
                </a:prstGeom>
                <a:noFill/>
                <a:ln w="9525">
                  <a:noFill/>
                </a:ln>
              </p:spPr>
              <p:txBody>
                <a:bodyPr anchor="ctr"/>
                <a:lstStyle/>
                <a:p>
                  <a:pPr lvl="0" algn="ctr" eaLnBrk="1" hangingPunct="1"/>
                  <a:r>
                    <a:rPr lang="zh-CN" altLang="en-US" dirty="0">
                      <a:solidFill>
                        <a:srgbClr val="FFFFFF"/>
                      </a:solidFill>
                      <a:latin typeface="Arial" panose="020B0604020202020204" pitchFamily="34" charset="0"/>
                      <a:ea typeface="宋体" panose="02010600030101010101" pitchFamily="2" charset="-122"/>
                    </a:rPr>
                    <a:t>同类节目竞争者</a:t>
                  </a:r>
                </a:p>
              </p:txBody>
            </p:sp>
          </p:grpSp>
        </p:grpSp>
        <p:grpSp>
          <p:nvGrpSpPr>
            <p:cNvPr id="68645" name="组合 68644"/>
            <p:cNvGrpSpPr/>
            <p:nvPr/>
          </p:nvGrpSpPr>
          <p:grpSpPr>
            <a:xfrm>
              <a:off x="13" y="2132"/>
              <a:ext cx="1587" cy="1588"/>
              <a:chOff x="0" y="0"/>
              <a:chExt cx="1012166" cy="1008000"/>
            </a:xfrm>
          </p:grpSpPr>
          <p:pic>
            <p:nvPicPr>
              <p:cNvPr id="68646" name="Oval 2"/>
              <p:cNvPicPr>
                <a:picLocks noChangeAspect="1"/>
              </p:cNvPicPr>
              <p:nvPr/>
            </p:nvPicPr>
            <p:blipFill>
              <a:blip r:embed="rId14"/>
              <a:stretch>
                <a:fillRect/>
              </a:stretch>
            </p:blipFill>
            <p:spPr>
              <a:xfrm>
                <a:off x="-241199" y="-208140"/>
                <a:ext cx="1493480" cy="1493427"/>
              </a:xfrm>
              <a:prstGeom prst="rect">
                <a:avLst/>
              </a:prstGeom>
              <a:noFill/>
              <a:ln w="9525">
                <a:noFill/>
              </a:ln>
            </p:spPr>
          </p:pic>
          <p:sp>
            <p:nvSpPr>
              <p:cNvPr id="68647" name="椭圆 67"/>
              <p:cNvSpPr/>
              <p:nvPr/>
            </p:nvSpPr>
            <p:spPr>
              <a:xfrm rot="19388639">
                <a:off x="0" y="58734"/>
                <a:ext cx="683810" cy="468283"/>
              </a:xfrm>
              <a:prstGeom prst="ellipse">
                <a:avLst/>
              </a:prstGeom>
              <a:gradFill rotWithShape="1">
                <a:gsLst>
                  <a:gs pos="0">
                    <a:srgbClr val="FFFFFF">
                      <a:alpha val="100000"/>
                    </a:srgbClr>
                  </a:gs>
                  <a:gs pos="45000">
                    <a:srgbClr val="FFFFFF">
                      <a:alpha val="55000"/>
                    </a:srgbClr>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charset="0"/>
                  <a:ea typeface="宋体" panose="02010600030101010101" pitchFamily="2" charset="-122"/>
                </a:endParaRPr>
              </a:p>
            </p:txBody>
          </p:sp>
          <p:grpSp>
            <p:nvGrpSpPr>
              <p:cNvPr id="68648" name="组合 68647"/>
              <p:cNvGrpSpPr/>
              <p:nvPr/>
            </p:nvGrpSpPr>
            <p:grpSpPr>
              <a:xfrm>
                <a:off x="107688" y="102737"/>
                <a:ext cx="801827" cy="804622"/>
                <a:chOff x="0" y="0"/>
                <a:chExt cx="798576" cy="804672"/>
              </a:xfrm>
            </p:grpSpPr>
            <p:pic>
              <p:nvPicPr>
                <p:cNvPr id="68649" name="椭圆 68"/>
                <p:cNvPicPr>
                  <a:picLocks noChangeAspect="1"/>
                </p:cNvPicPr>
                <p:nvPr/>
              </p:nvPicPr>
              <p:blipFill>
                <a:blip r:embed="rId15"/>
                <a:stretch>
                  <a:fillRect/>
                </a:stretch>
              </p:blipFill>
              <p:spPr>
                <a:xfrm>
                  <a:off x="0" y="0"/>
                  <a:ext cx="798576" cy="804672"/>
                </a:xfrm>
                <a:prstGeom prst="rect">
                  <a:avLst/>
                </a:prstGeom>
                <a:noFill/>
                <a:ln w="9525">
                  <a:noFill/>
                </a:ln>
              </p:spPr>
            </p:pic>
            <p:sp>
              <p:nvSpPr>
                <p:cNvPr id="68650" name="文本框 68649"/>
                <p:cNvSpPr txBox="1"/>
                <p:nvPr/>
              </p:nvSpPr>
              <p:spPr>
                <a:xfrm>
                  <a:off x="119976" y="121257"/>
                  <a:ext cx="557757" cy="560064"/>
                </a:xfrm>
                <a:prstGeom prst="rect">
                  <a:avLst/>
                </a:prstGeom>
                <a:noFill/>
                <a:ln w="9525">
                  <a:noFill/>
                </a:ln>
              </p:spPr>
              <p:txBody>
                <a:bodyPr anchor="ctr"/>
                <a:lstStyle/>
                <a:p>
                  <a:pPr lvl="0" algn="ctr" eaLnBrk="1" hangingPunct="1"/>
                  <a:r>
                    <a:rPr lang="zh-CN" altLang="en-US" dirty="0">
                      <a:solidFill>
                        <a:srgbClr val="FFFFFF"/>
                      </a:solidFill>
                      <a:latin typeface="Arial" panose="020B0604020202020204" pitchFamily="34" charset="0"/>
                      <a:ea typeface="宋体" panose="02010600030101010101" pitchFamily="2" charset="-122"/>
                    </a:rPr>
                    <a:t>节目组</a:t>
                  </a:r>
                </a:p>
              </p:txBody>
            </p:sp>
          </p:grpSp>
        </p:grpSp>
        <p:grpSp>
          <p:nvGrpSpPr>
            <p:cNvPr id="68651" name="组合 68650"/>
            <p:cNvGrpSpPr/>
            <p:nvPr/>
          </p:nvGrpSpPr>
          <p:grpSpPr>
            <a:xfrm>
              <a:off x="4173" y="2"/>
              <a:ext cx="1587" cy="1588"/>
              <a:chOff x="0" y="0"/>
              <a:chExt cx="1012166" cy="1008000"/>
            </a:xfrm>
          </p:grpSpPr>
          <p:pic>
            <p:nvPicPr>
              <p:cNvPr id="68652" name="Oval 2"/>
              <p:cNvPicPr>
                <a:picLocks noChangeAspect="1"/>
              </p:cNvPicPr>
              <p:nvPr/>
            </p:nvPicPr>
            <p:blipFill>
              <a:blip r:embed="rId16"/>
              <a:stretch>
                <a:fillRect/>
              </a:stretch>
            </p:blipFill>
            <p:spPr>
              <a:xfrm>
                <a:off x="-243239" y="-208902"/>
                <a:ext cx="1493480" cy="1493427"/>
              </a:xfrm>
              <a:prstGeom prst="rect">
                <a:avLst/>
              </a:prstGeom>
              <a:noFill/>
              <a:ln w="9525">
                <a:noFill/>
              </a:ln>
            </p:spPr>
          </p:pic>
          <p:sp>
            <p:nvSpPr>
              <p:cNvPr id="68653" name="椭圆 71"/>
              <p:cNvSpPr/>
              <p:nvPr/>
            </p:nvSpPr>
            <p:spPr>
              <a:xfrm rot="19388639">
                <a:off x="0" y="58734"/>
                <a:ext cx="683810" cy="468283"/>
              </a:xfrm>
              <a:prstGeom prst="ellipse">
                <a:avLst/>
              </a:prstGeom>
              <a:gradFill rotWithShape="1">
                <a:gsLst>
                  <a:gs pos="0">
                    <a:srgbClr val="FFFFFF">
                      <a:alpha val="100000"/>
                    </a:srgbClr>
                  </a:gs>
                  <a:gs pos="45000">
                    <a:srgbClr val="FFFFFF">
                      <a:alpha val="55000"/>
                    </a:srgbClr>
                  </a:gs>
                </a:gsLst>
                <a:lin ang="5400000" scaled="1"/>
                <a:tileRect/>
              </a:gradFill>
              <a:ln w="9525">
                <a:noFill/>
              </a:ln>
            </p:spPr>
            <p:txBody>
              <a:bodyPr anchor="ctr"/>
              <a:lstStyle/>
              <a:p>
                <a:pPr lvl="0" algn="ctr" eaLnBrk="1" hangingPunct="1"/>
                <a:endParaRPr lang="zh-CN" altLang="en-US" dirty="0">
                  <a:solidFill>
                    <a:srgbClr val="FFFFFF"/>
                  </a:solidFill>
                  <a:latin typeface="Calibri" panose="020F0502020204030204" charset="0"/>
                  <a:ea typeface="宋体" panose="02010600030101010101" pitchFamily="2" charset="-122"/>
                </a:endParaRPr>
              </a:p>
            </p:txBody>
          </p:sp>
          <p:grpSp>
            <p:nvGrpSpPr>
              <p:cNvPr id="68654" name="组合 68653"/>
              <p:cNvGrpSpPr/>
              <p:nvPr/>
            </p:nvGrpSpPr>
            <p:grpSpPr>
              <a:xfrm>
                <a:off x="105647" y="101975"/>
                <a:ext cx="801827" cy="804622"/>
                <a:chOff x="0" y="0"/>
                <a:chExt cx="798576" cy="804672"/>
              </a:xfrm>
            </p:grpSpPr>
            <p:pic>
              <p:nvPicPr>
                <p:cNvPr id="68655" name="椭圆 72"/>
                <p:cNvPicPr>
                  <a:picLocks noChangeAspect="1"/>
                </p:cNvPicPr>
                <p:nvPr/>
              </p:nvPicPr>
              <p:blipFill>
                <a:blip r:embed="rId17"/>
                <a:stretch>
                  <a:fillRect/>
                </a:stretch>
              </p:blipFill>
              <p:spPr>
                <a:xfrm>
                  <a:off x="0" y="0"/>
                  <a:ext cx="798576" cy="804672"/>
                </a:xfrm>
                <a:prstGeom prst="rect">
                  <a:avLst/>
                </a:prstGeom>
                <a:noFill/>
                <a:ln w="9525">
                  <a:noFill/>
                </a:ln>
              </p:spPr>
            </p:pic>
            <p:sp>
              <p:nvSpPr>
                <p:cNvPr id="68656" name="文本框 68655"/>
                <p:cNvSpPr txBox="1"/>
                <p:nvPr/>
              </p:nvSpPr>
              <p:spPr>
                <a:xfrm>
                  <a:off x="122008" y="122019"/>
                  <a:ext cx="557757" cy="560064"/>
                </a:xfrm>
                <a:prstGeom prst="rect">
                  <a:avLst/>
                </a:prstGeom>
                <a:noFill/>
                <a:ln w="9525">
                  <a:noFill/>
                </a:ln>
              </p:spPr>
              <p:txBody>
                <a:bodyPr anchor="ctr"/>
                <a:lstStyle/>
                <a:p>
                  <a:pPr lvl="0" algn="ctr" eaLnBrk="1" hangingPunct="1"/>
                  <a:r>
                    <a:rPr lang="zh-CN" altLang="en-US" dirty="0">
                      <a:solidFill>
                        <a:srgbClr val="FFFFFF"/>
                      </a:solidFill>
                      <a:latin typeface="Arial" panose="020B0604020202020204" pitchFamily="34" charset="0"/>
                      <a:ea typeface="宋体" panose="02010600030101010101" pitchFamily="2" charset="-122"/>
                    </a:rPr>
                    <a:t>观众</a:t>
                  </a:r>
                </a:p>
              </p:txBody>
            </p:sp>
          </p:grpSp>
        </p:grpSp>
      </p:grpSp>
      <p:sp>
        <p:nvSpPr>
          <p:cNvPr id="68657" name="文本框 68656"/>
          <p:cNvSpPr txBox="1"/>
          <p:nvPr/>
        </p:nvSpPr>
        <p:spPr>
          <a:xfrm>
            <a:off x="5356225" y="2682558"/>
            <a:ext cx="1387475" cy="1325880"/>
          </a:xfrm>
          <a:prstGeom prst="rect">
            <a:avLst/>
          </a:prstGeom>
          <a:noFill/>
          <a:ln w="9525">
            <a:noFill/>
          </a:ln>
        </p:spPr>
        <p:txBody>
          <a:bodyPr>
            <a:spAutoFit/>
          </a:bodyPr>
          <a:lstStyle/>
          <a:p>
            <a:pPr lvl="0" algn="ctr">
              <a:lnSpc>
                <a:spcPct val="150000"/>
              </a:lnSpc>
            </a:pPr>
            <a:r>
              <a:rPr lang="zh-CN" altLang="en-US" b="1" dirty="0">
                <a:latin typeface="Times New Roman" panose="02020603050405020304" charset="0"/>
                <a:ea typeface="宋体" panose="02010600030101010101" pitchFamily="2" charset="-122"/>
              </a:rPr>
              <a:t>大数据解读可能的受益者</a:t>
            </a:r>
          </a:p>
        </p:txBody>
      </p:sp>
      <p:sp>
        <p:nvSpPr>
          <p:cNvPr id="68658" name="Rectangle 2"/>
          <p:cNvSpPr/>
          <p:nvPr/>
        </p:nvSpPr>
        <p:spPr>
          <a:xfrm>
            <a:off x="2355215" y="34290"/>
            <a:ext cx="7696200" cy="576263"/>
          </a:xfrm>
          <a:prstGeom prst="rect">
            <a:avLst/>
          </a:prstGeom>
          <a:noFill/>
          <a:ln w="9525">
            <a:noFill/>
          </a:ln>
        </p:spPr>
        <p:txBody>
          <a:bodyPr lIns="91341" tIns="45665" rIns="91341" bIns="45665" anchor="b"/>
          <a:lstStyle>
            <a:lvl1pPr algn="l" rtl="0" eaLnBrk="0" fontAlgn="base" hangingPunct="0">
              <a:spcBef>
                <a:spcPct val="0"/>
              </a:spcBef>
              <a:spcAft>
                <a:spcPct val="0"/>
              </a:spcAft>
              <a:defRPr sz="3300">
                <a:solidFill>
                  <a:schemeClr val="tx2"/>
                </a:solidFill>
                <a:latin typeface="+mj-lt"/>
                <a:ea typeface="+mj-ea"/>
                <a:cs typeface="+mj-cs"/>
              </a:defRPr>
            </a:lvl1pPr>
            <a:lvl2pPr algn="l" rtl="0" eaLnBrk="0" fontAlgn="base" hangingPunct="0">
              <a:spcBef>
                <a:spcPct val="0"/>
              </a:spcBef>
              <a:spcAft>
                <a:spcPct val="0"/>
              </a:spcAft>
              <a:defRPr sz="3300">
                <a:solidFill>
                  <a:schemeClr val="tx2"/>
                </a:solidFill>
                <a:latin typeface="Arial Black" panose="020B0A04020102020204" charset="0"/>
                <a:ea typeface="宋体" panose="02010600030101010101" pitchFamily="2" charset="-122"/>
              </a:defRPr>
            </a:lvl2pPr>
            <a:lvl3pPr algn="l" rtl="0" eaLnBrk="0" fontAlgn="base" hangingPunct="0">
              <a:spcBef>
                <a:spcPct val="0"/>
              </a:spcBef>
              <a:spcAft>
                <a:spcPct val="0"/>
              </a:spcAft>
              <a:defRPr sz="3300">
                <a:solidFill>
                  <a:schemeClr val="tx2"/>
                </a:solidFill>
                <a:latin typeface="Arial Black" panose="020B0A04020102020204" charset="0"/>
                <a:ea typeface="宋体" panose="02010600030101010101" pitchFamily="2" charset="-122"/>
              </a:defRPr>
            </a:lvl3pPr>
            <a:lvl4pPr algn="l" rtl="0" eaLnBrk="0" fontAlgn="base" hangingPunct="0">
              <a:spcBef>
                <a:spcPct val="0"/>
              </a:spcBef>
              <a:spcAft>
                <a:spcPct val="0"/>
              </a:spcAft>
              <a:defRPr sz="3300">
                <a:solidFill>
                  <a:schemeClr val="tx2"/>
                </a:solidFill>
                <a:latin typeface="Arial Black" panose="020B0A04020102020204" charset="0"/>
                <a:ea typeface="宋体" panose="02010600030101010101" pitchFamily="2" charset="-122"/>
              </a:defRPr>
            </a:lvl4pPr>
            <a:lvl5pPr algn="l" rtl="0" eaLnBrk="0" fontAlgn="base" hangingPunct="0">
              <a:spcBef>
                <a:spcPct val="0"/>
              </a:spcBef>
              <a:spcAft>
                <a:spcPct val="0"/>
              </a:spcAft>
              <a:defRPr sz="3300">
                <a:solidFill>
                  <a:schemeClr val="tx2"/>
                </a:solidFill>
                <a:latin typeface="Arial Black" panose="020B0A04020102020204" charset="0"/>
                <a:ea typeface="宋体" panose="02010600030101010101" pitchFamily="2" charset="-122"/>
              </a:defRPr>
            </a:lvl5pPr>
          </a:lstStyle>
          <a:p>
            <a:pPr lvl="0" algn="ctr" eaLnBrk="1" hangingPunct="1"/>
            <a:r>
              <a:rPr lang="en-US" dirty="0"/>
              <a:t>4</a:t>
            </a:r>
            <a:r>
              <a:rPr lang="zh-CN" altLang="en-US" dirty="0"/>
              <a:t>、大数据的应用领域</a:t>
            </a:r>
            <a:r>
              <a:rPr lang="en-US" altLang="zh-CN">
                <a:latin typeface="Arial" panose="020B0604020202020204" pitchFamily="34" charset="0"/>
              </a:rPr>
              <a:t>——</a:t>
            </a:r>
            <a:r>
              <a:rPr lang="zh-CN" altLang="en-US" dirty="0"/>
              <a:t>生活娱乐方面</a:t>
            </a:r>
          </a:p>
        </p:txBody>
      </p:sp>
      <p:sp>
        <p:nvSpPr>
          <p:cNvPr id="68659" name="文本框 68658"/>
          <p:cNvSpPr txBox="1"/>
          <p:nvPr/>
        </p:nvSpPr>
        <p:spPr>
          <a:xfrm>
            <a:off x="7805738" y="955358"/>
            <a:ext cx="2682875" cy="914400"/>
          </a:xfrm>
          <a:prstGeom prst="rect">
            <a:avLst/>
          </a:prstGeom>
          <a:noFill/>
          <a:ln w="9525">
            <a:noFill/>
          </a:ln>
        </p:spPr>
        <p:txBody>
          <a:bodyPr>
            <a:spAutoFit/>
          </a:bodyPr>
          <a:lstStyle/>
          <a:p>
            <a:pPr lvl="0"/>
            <a:r>
              <a:rPr lang="zh-CN" altLang="en-US" dirty="0">
                <a:latin typeface="Times New Roman" panose="02020603050405020304" charset="0"/>
                <a:ea typeface="宋体" panose="02010600030101010101" pitchFamily="2" charset="-122"/>
              </a:rPr>
              <a:t>满足了自己“八卦”的需求。对这个节目有了深入的了解。</a:t>
            </a:r>
          </a:p>
        </p:txBody>
      </p:sp>
      <p:sp>
        <p:nvSpPr>
          <p:cNvPr id="68660" name="文本框 68659"/>
          <p:cNvSpPr txBox="1"/>
          <p:nvPr/>
        </p:nvSpPr>
        <p:spPr>
          <a:xfrm>
            <a:off x="8632825" y="2682558"/>
            <a:ext cx="1566863" cy="1188720"/>
          </a:xfrm>
          <a:prstGeom prst="rect">
            <a:avLst/>
          </a:prstGeom>
          <a:noFill/>
          <a:ln w="9525">
            <a:noFill/>
          </a:ln>
        </p:spPr>
        <p:txBody>
          <a:bodyPr>
            <a:spAutoFit/>
          </a:bodyPr>
          <a:lstStyle/>
          <a:p>
            <a:pPr lvl="0"/>
            <a:r>
              <a:rPr lang="zh-CN" altLang="en-US" dirty="0">
                <a:latin typeface="Times New Roman" panose="02020603050405020304" charset="0"/>
                <a:ea typeface="宋体" panose="02010600030101010101" pitchFamily="2" charset="-122"/>
              </a:rPr>
              <a:t>从</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爸爸去哪儿</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的成功中可以学到什么？</a:t>
            </a:r>
          </a:p>
        </p:txBody>
      </p:sp>
      <p:sp>
        <p:nvSpPr>
          <p:cNvPr id="68661" name="文本框 68660"/>
          <p:cNvSpPr txBox="1"/>
          <p:nvPr/>
        </p:nvSpPr>
        <p:spPr>
          <a:xfrm>
            <a:off x="7896225" y="4698683"/>
            <a:ext cx="1800225" cy="1463040"/>
          </a:xfrm>
          <a:prstGeom prst="rect">
            <a:avLst/>
          </a:prstGeom>
          <a:noFill/>
          <a:ln w="9525">
            <a:noFill/>
          </a:ln>
        </p:spPr>
        <p:txBody>
          <a:bodyPr>
            <a:spAutoFit/>
          </a:bodyPr>
          <a:lstStyle/>
          <a:p>
            <a:pPr lvl="0"/>
            <a:r>
              <a:rPr lang="zh-CN" altLang="en-US" dirty="0">
                <a:latin typeface="Times New Roman" panose="02020603050405020304" charset="0"/>
                <a:ea typeface="宋体" panose="02010600030101010101" pitchFamily="2" charset="-122"/>
              </a:rPr>
              <a:t>本次赞助是否成功？成功在哪里？为以后广告的投放提供了经验。</a:t>
            </a:r>
          </a:p>
        </p:txBody>
      </p:sp>
      <p:sp>
        <p:nvSpPr>
          <p:cNvPr id="68662" name="文本框 68661"/>
          <p:cNvSpPr txBox="1"/>
          <p:nvPr/>
        </p:nvSpPr>
        <p:spPr>
          <a:xfrm>
            <a:off x="2122488" y="5382260"/>
            <a:ext cx="3384550" cy="914400"/>
          </a:xfrm>
          <a:prstGeom prst="rect">
            <a:avLst/>
          </a:prstGeom>
          <a:noFill/>
          <a:ln w="9525">
            <a:noFill/>
          </a:ln>
        </p:spPr>
        <p:txBody>
          <a:bodyPr>
            <a:spAutoFit/>
          </a:bodyPr>
          <a:lstStyle/>
          <a:p>
            <a:pPr lvl="0"/>
            <a:r>
              <a:rPr lang="zh-CN" altLang="en-US" dirty="0">
                <a:latin typeface="Times New Roman" panose="02020603050405020304" charset="0"/>
                <a:ea typeface="宋体" panose="02010600030101010101" pitchFamily="2" charset="-122"/>
              </a:rPr>
              <a:t>了解了自己及孩子在观众心中的“热度”，为下一步转型及孩子未来的规划提供参考。</a:t>
            </a:r>
          </a:p>
        </p:txBody>
      </p:sp>
      <p:sp>
        <p:nvSpPr>
          <p:cNvPr id="68663" name="文本框 68662"/>
          <p:cNvSpPr txBox="1"/>
          <p:nvPr/>
        </p:nvSpPr>
        <p:spPr>
          <a:xfrm>
            <a:off x="2062163" y="2466658"/>
            <a:ext cx="1512887" cy="2560320"/>
          </a:xfrm>
          <a:prstGeom prst="rect">
            <a:avLst/>
          </a:prstGeom>
          <a:noFill/>
          <a:ln w="9525">
            <a:noFill/>
          </a:ln>
        </p:spPr>
        <p:txBody>
          <a:bodyPr>
            <a:spAutoFit/>
          </a:bodyPr>
          <a:lstStyle/>
          <a:p>
            <a:pPr lvl="0"/>
            <a:r>
              <a:rPr lang="zh-CN" altLang="en-US" dirty="0">
                <a:latin typeface="Times New Roman" panose="02020603050405020304" charset="0"/>
                <a:ea typeface="宋体" panose="02010600030101010101" pitchFamily="2" charset="-122"/>
              </a:rPr>
              <a:t>根据之前的数据分析，大胆推出了低成本同名电影并大获成功！第二季的拍摄紧锣密鼓地进行着</a:t>
            </a:r>
            <a:r>
              <a:rPr lang="en-US" altLang="zh-CN">
                <a:latin typeface="Times New Roman" panose="02020603050405020304" charset="0"/>
                <a:ea typeface="宋体" panose="02010600030101010101" pitchFamily="2" charset="-122"/>
              </a:rPr>
              <a:t>……</a:t>
            </a:r>
          </a:p>
        </p:txBody>
      </p:sp>
      <p:sp>
        <p:nvSpPr>
          <p:cNvPr id="68664" name="文本框 68663"/>
          <p:cNvSpPr txBox="1"/>
          <p:nvPr/>
        </p:nvSpPr>
        <p:spPr>
          <a:xfrm>
            <a:off x="2015808" y="930275"/>
            <a:ext cx="2160587" cy="1463040"/>
          </a:xfrm>
          <a:prstGeom prst="rect">
            <a:avLst/>
          </a:prstGeom>
          <a:noFill/>
          <a:ln w="9525">
            <a:noFill/>
          </a:ln>
        </p:spPr>
        <p:txBody>
          <a:bodyPr>
            <a:spAutoFit/>
          </a:bodyPr>
          <a:lstStyle/>
          <a:p>
            <a:pPr lvl="0"/>
            <a:r>
              <a:rPr lang="zh-CN" altLang="en-US" dirty="0">
                <a:latin typeface="Times New Roman" panose="02020603050405020304" charset="0"/>
                <a:ea typeface="宋体" panose="02010600030101010101" pitchFamily="2" charset="-122"/>
              </a:rPr>
              <a:t>为决策提供支持。若自己的目标客户与该节目的观众一致，可以考虑下一季的赞助。</a:t>
            </a:r>
          </a:p>
        </p:txBody>
      </p:sp>
    </p:spTree>
    <p:custDataLst>
      <p:tags r:id="rId1"/>
    </p:custData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6" name="图片 69645" descr="图片1"/>
          <p:cNvPicPr>
            <a:picLocks noChangeAspect="1"/>
          </p:cNvPicPr>
          <p:nvPr/>
        </p:nvPicPr>
        <p:blipFill>
          <a:blip r:embed="rId3"/>
          <a:stretch>
            <a:fillRect/>
          </a:stretch>
        </p:blipFill>
        <p:spPr>
          <a:xfrm>
            <a:off x="2279650" y="2715260"/>
            <a:ext cx="7847965" cy="3554095"/>
          </a:xfrm>
          <a:prstGeom prst="rect">
            <a:avLst/>
          </a:prstGeom>
          <a:noFill/>
          <a:ln w="9525">
            <a:noFill/>
          </a:ln>
        </p:spPr>
      </p:pic>
      <p:sp>
        <p:nvSpPr>
          <p:cNvPr id="10" name="灯片编号占位符 5"/>
          <p:cNvSpPr txBox="1">
            <a:spLocks noGrp="1"/>
          </p:cNvSpPr>
          <p:nvPr/>
        </p:nvSpPr>
        <p:spPr bwMode="auto">
          <a:xfrm>
            <a:off x="8382000" y="6400800"/>
            <a:ext cx="1600200" cy="457200"/>
          </a:xfrm>
          <a:prstGeom prst="rect">
            <a:avLst/>
          </a:prstGeom>
          <a:noFill/>
          <a:ln>
            <a:miter lim="800000"/>
          </a:ln>
        </p:spPr>
        <p:txBody>
          <a:bodyPr vert="horz" wrap="square" lIns="91341" tIns="45665" rIns="91341" bIns="45665" numCol="1" anchor="t" anchorCtr="0" compatLnSpc="1"/>
          <a:lstStyle/>
          <a:p>
            <a:pPr lvl="0" algn="ctr" defTabSz="916305" eaLnBrk="1" hangingPunct="1"/>
            <a:fld id="{9A0DB2DC-4C9A-4742-B13C-FB6460FD3503}" type="slidenum">
              <a:rPr lang="en-US" altLang="zh-CN" sz="1400" dirty="0">
                <a:latin typeface="Arial" panose="020B0604020202020204" pitchFamily="34" charset="0"/>
                <a:ea typeface="宋体" panose="02010600030101010101" pitchFamily="2" charset="-122"/>
              </a:rPr>
              <a:t>44</a:t>
            </a:fld>
            <a:endParaRPr lang="en-US" altLang="zh-CN" sz="1400" dirty="0">
              <a:latin typeface="Arial" panose="020B0604020202020204" pitchFamily="34" charset="0"/>
              <a:ea typeface="宋体" panose="02010600030101010101" pitchFamily="2" charset="-122"/>
            </a:endParaRPr>
          </a:p>
        </p:txBody>
      </p:sp>
      <p:sp>
        <p:nvSpPr>
          <p:cNvPr id="69635" name="Rectangle 2"/>
          <p:cNvSpPr>
            <a:spLocks noGrp="1"/>
          </p:cNvSpPr>
          <p:nvPr>
            <p:ph type="title"/>
          </p:nvPr>
        </p:nvSpPr>
        <p:spPr>
          <a:xfrm>
            <a:off x="1558925" y="0"/>
            <a:ext cx="7696200" cy="576263"/>
          </a:xfrm>
        </p:spPr>
        <p:txBody>
          <a:bodyPr vert="horz" wrap="square" lIns="91341" tIns="45665" rIns="91341" bIns="45665" anchor="b">
            <a:normAutofit fontScale="90000"/>
          </a:bodyPr>
          <a:lstStyle/>
          <a:p>
            <a:pPr lvl="0" algn="ctr" eaLnBrk="1" hangingPunct="1"/>
            <a:r>
              <a:rPr lang="en-US" altLang="zh-CN" dirty="0"/>
              <a:t>4</a:t>
            </a:r>
            <a:r>
              <a:rPr lang="zh-CN" altLang="en-US" dirty="0"/>
              <a:t>、生活娱乐方面</a:t>
            </a:r>
          </a:p>
        </p:txBody>
      </p:sp>
      <p:sp>
        <p:nvSpPr>
          <p:cNvPr id="69644" name="文本框 69643"/>
          <p:cNvSpPr txBox="1"/>
          <p:nvPr/>
        </p:nvSpPr>
        <p:spPr>
          <a:xfrm>
            <a:off x="2208213" y="1196975"/>
            <a:ext cx="7920037" cy="1554480"/>
          </a:xfrm>
          <a:prstGeom prst="rect">
            <a:avLst/>
          </a:prstGeom>
          <a:noFill/>
          <a:ln w="9525">
            <a:noFill/>
          </a:ln>
        </p:spPr>
        <p:txBody>
          <a:bodyPr wrap="square">
            <a:spAutoFit/>
          </a:bodyPr>
          <a:lstStyle/>
          <a:p>
            <a:pPr lvl="0">
              <a:lnSpc>
                <a:spcPct val="150000"/>
              </a:lnSpc>
            </a:pPr>
            <a:r>
              <a:rPr lang="en-US" altLang="zh-CN" sz="1600">
                <a:solidFill>
                  <a:srgbClr val="0066FF"/>
                </a:solidFill>
                <a:latin typeface="Times New Roman" panose="02020603050405020304" charset="0"/>
                <a:ea typeface="宋体" panose="02010600030101010101" pitchFamily="2" charset="-122"/>
              </a:rPr>
              <a:t>        </a:t>
            </a:r>
            <a:r>
              <a:rPr lang="en-US" altLang="zh-CN" sz="1600" b="1">
                <a:solidFill>
                  <a:srgbClr val="0066FF"/>
                </a:solidFill>
                <a:latin typeface="Times New Roman" panose="02020603050405020304" charset="0"/>
                <a:ea typeface="宋体" panose="02010600030101010101" pitchFamily="2" charset="-122"/>
              </a:rPr>
              <a:t>40</a:t>
            </a:r>
            <a:r>
              <a:rPr lang="zh-CN" altLang="en-US" sz="1600" b="1" dirty="0">
                <a:solidFill>
                  <a:srgbClr val="0066FF"/>
                </a:solidFill>
                <a:latin typeface="Times New Roman" panose="02020603050405020304" charset="0"/>
                <a:ea typeface="宋体" panose="02010600030101010101" pitchFamily="2" charset="-122"/>
              </a:rPr>
              <a:t>天，</a:t>
            </a:r>
            <a:r>
              <a:rPr lang="en-US" altLang="zh-CN" sz="1600" b="1">
                <a:solidFill>
                  <a:srgbClr val="0066FF"/>
                </a:solidFill>
                <a:latin typeface="Times New Roman" panose="02020603050405020304" charset="0"/>
                <a:ea typeface="宋体" panose="02010600030101010101" pitchFamily="2" charset="-122"/>
              </a:rPr>
              <a:t>36</a:t>
            </a:r>
            <a:r>
              <a:rPr lang="zh-CN" altLang="en-US" sz="1600" b="1" dirty="0">
                <a:solidFill>
                  <a:srgbClr val="0066FF"/>
                </a:solidFill>
                <a:latin typeface="Times New Roman" panose="02020603050405020304" charset="0"/>
                <a:ea typeface="宋体" panose="02010600030101010101" pitchFamily="2" charset="-122"/>
              </a:rPr>
              <a:t>亿人次。</a:t>
            </a:r>
            <a:r>
              <a:rPr lang="zh-CN" altLang="en-US" sz="1600" dirty="0">
                <a:solidFill>
                  <a:srgbClr val="000000"/>
                </a:solidFill>
                <a:latin typeface="Times New Roman" panose="02020603050405020304" charset="0"/>
                <a:ea typeface="宋体" panose="02010600030101010101" pitchFamily="2" charset="-122"/>
              </a:rPr>
              <a:t>这是</a:t>
            </a:r>
            <a:r>
              <a:rPr lang="en-US" altLang="zh-CN" sz="1600">
                <a:solidFill>
                  <a:srgbClr val="000000"/>
                </a:solidFill>
                <a:latin typeface="Times New Roman" panose="02020603050405020304" charset="0"/>
                <a:ea typeface="宋体" panose="02010600030101010101" pitchFamily="2" charset="-122"/>
              </a:rPr>
              <a:t>2014</a:t>
            </a:r>
            <a:r>
              <a:rPr lang="zh-CN" altLang="en-US" sz="1600" dirty="0">
                <a:solidFill>
                  <a:srgbClr val="000000"/>
                </a:solidFill>
                <a:latin typeface="Times New Roman" panose="02020603050405020304" charset="0"/>
                <a:ea typeface="宋体" panose="02010600030101010101" pitchFamily="2" charset="-122"/>
              </a:rPr>
              <a:t>年春运的总时间和总出行人数。在这场堪称人类历史上最大规模的短期迁徙中，</a:t>
            </a:r>
            <a:r>
              <a:rPr lang="zh-CN" altLang="en-US" sz="1600" b="1" dirty="0">
                <a:solidFill>
                  <a:srgbClr val="0066FF"/>
                </a:solidFill>
                <a:latin typeface="Times New Roman" panose="02020603050405020304" charset="0"/>
                <a:ea typeface="宋体" panose="02010600030101010101" pitchFamily="2" charset="-122"/>
              </a:rPr>
              <a:t>人群从哪儿去了哪儿？哪些线路最热门？</a:t>
            </a:r>
            <a:r>
              <a:rPr lang="zh-CN" altLang="en-US" sz="1600" dirty="0">
                <a:solidFill>
                  <a:srgbClr val="000000"/>
                </a:solidFill>
                <a:latin typeface="Times New Roman" panose="02020603050405020304" charset="0"/>
                <a:ea typeface="宋体" panose="02010600030101010101" pitchFamily="2" charset="-122"/>
              </a:rPr>
              <a:t>在以往，这些问题可能难以精确回答。但随着技术进步，通过应用“大数据”这一技术利器，人们已经接近“在迷宫中感受全局”地看见春运的全景。</a:t>
            </a:r>
          </a:p>
        </p:txBody>
      </p:sp>
      <p:sp>
        <p:nvSpPr>
          <p:cNvPr id="69645" name="文本框 69644"/>
          <p:cNvSpPr txBox="1"/>
          <p:nvPr/>
        </p:nvSpPr>
        <p:spPr>
          <a:xfrm>
            <a:off x="2208530" y="800418"/>
            <a:ext cx="3501390" cy="396240"/>
          </a:xfrm>
          <a:prstGeom prst="rect">
            <a:avLst/>
          </a:prstGeom>
          <a:noFill/>
          <a:ln w="9525">
            <a:noFill/>
          </a:ln>
        </p:spPr>
        <p:txBody>
          <a:bodyPr wrap="none" anchor="t">
            <a:spAutoFit/>
          </a:bodyPr>
          <a:lstStyle/>
          <a:p>
            <a:pPr lvl="0"/>
            <a:r>
              <a:rPr lang="zh-CN" altLang="en-US" sz="2000" b="1" dirty="0">
                <a:solidFill>
                  <a:srgbClr val="FF0066"/>
                </a:solidFill>
                <a:latin typeface="Times New Roman" panose="02020603050405020304" charset="0"/>
                <a:ea typeface="宋体" panose="02010600030101010101" pitchFamily="2" charset="-122"/>
              </a:rPr>
              <a:t>大数据首次播报春运迁徙实况</a:t>
            </a:r>
          </a:p>
        </p:txBody>
      </p:sp>
    </p:spTree>
    <p:custDataLst>
      <p:tags r:id="rId1"/>
    </p:custData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灯片编号占位符 5"/>
          <p:cNvSpPr txBox="1">
            <a:spLocks noGrp="1"/>
          </p:cNvSpPr>
          <p:nvPr/>
        </p:nvSpPr>
        <p:spPr bwMode="auto">
          <a:xfrm>
            <a:off x="8382000" y="6400800"/>
            <a:ext cx="1600200" cy="457200"/>
          </a:xfrm>
          <a:prstGeom prst="rect">
            <a:avLst/>
          </a:prstGeom>
          <a:noFill/>
          <a:ln>
            <a:miter lim="800000"/>
          </a:ln>
        </p:spPr>
        <p:txBody>
          <a:bodyPr vert="horz" wrap="square" lIns="91341" tIns="45665" rIns="91341" bIns="45665" numCol="1" anchor="t" anchorCtr="0" compatLnSpc="1"/>
          <a:lstStyle/>
          <a:p>
            <a:pPr lvl="0" algn="ctr" defTabSz="916305" eaLnBrk="1" hangingPunct="1"/>
            <a:fld id="{9A0DB2DC-4C9A-4742-B13C-FB6460FD3503}" type="slidenum">
              <a:rPr lang="en-US" altLang="zh-CN" sz="1400" dirty="0">
                <a:latin typeface="Arial" panose="020B0604020202020204" pitchFamily="34" charset="0"/>
                <a:ea typeface="宋体" panose="02010600030101010101" pitchFamily="2" charset="-122"/>
              </a:rPr>
              <a:t>45</a:t>
            </a:fld>
            <a:endParaRPr lang="en-US" altLang="zh-CN" sz="1400" dirty="0">
              <a:latin typeface="Arial" panose="020B0604020202020204" pitchFamily="34" charset="0"/>
              <a:ea typeface="宋体" panose="02010600030101010101" pitchFamily="2" charset="-122"/>
            </a:endParaRPr>
          </a:p>
        </p:txBody>
      </p:sp>
      <p:sp>
        <p:nvSpPr>
          <p:cNvPr id="76803" name="Rectangle 2"/>
          <p:cNvSpPr>
            <a:spLocks noGrp="1"/>
          </p:cNvSpPr>
          <p:nvPr>
            <p:ph type="title"/>
          </p:nvPr>
        </p:nvSpPr>
        <p:spPr>
          <a:xfrm>
            <a:off x="1558925" y="0"/>
            <a:ext cx="7696200" cy="576263"/>
          </a:xfrm>
        </p:spPr>
        <p:txBody>
          <a:bodyPr vert="horz" wrap="square" lIns="91341" tIns="45665" rIns="91341" bIns="45665" anchor="b">
            <a:normAutofit fontScale="90000"/>
          </a:bodyPr>
          <a:lstStyle/>
          <a:p>
            <a:pPr lvl="0" algn="ctr" eaLnBrk="1" hangingPunct="1"/>
            <a:r>
              <a:rPr lang="en-US" altLang="zh-CN" dirty="0"/>
              <a:t>4</a:t>
            </a:r>
            <a:r>
              <a:rPr lang="zh-CN" altLang="en-US" dirty="0"/>
              <a:t>、生活娱乐方面</a:t>
            </a:r>
          </a:p>
        </p:txBody>
      </p:sp>
      <p:sp>
        <p:nvSpPr>
          <p:cNvPr id="76804" name="文本框 76803"/>
          <p:cNvSpPr txBox="1"/>
          <p:nvPr/>
        </p:nvSpPr>
        <p:spPr>
          <a:xfrm>
            <a:off x="1919288" y="1052513"/>
            <a:ext cx="8208962" cy="2148840"/>
          </a:xfrm>
          <a:prstGeom prst="rect">
            <a:avLst/>
          </a:prstGeom>
          <a:noFill/>
          <a:ln w="9525">
            <a:noFill/>
          </a:ln>
        </p:spPr>
        <p:txBody>
          <a:bodyPr>
            <a:spAutoFit/>
          </a:bodyPr>
          <a:lstStyle/>
          <a:p>
            <a:pPr lvl="0">
              <a:lnSpc>
                <a:spcPct val="150000"/>
              </a:lnSpc>
            </a:pPr>
            <a:r>
              <a:rPr lang="zh-CN" altLang="en-US" dirty="0">
                <a:latin typeface="Times New Roman" panose="02020603050405020304" charset="0"/>
                <a:ea typeface="宋体" panose="02010600030101010101" pitchFamily="2" charset="-122"/>
              </a:rPr>
              <a:t>        国内有</a:t>
            </a:r>
            <a:r>
              <a:rPr lang="en-US" altLang="zh-CN">
                <a:latin typeface="Times New Roman" panose="02020603050405020304" charset="0"/>
                <a:ea typeface="宋体" panose="02010600030101010101" pitchFamily="2" charset="-122"/>
              </a:rPr>
              <a:t>2</a:t>
            </a:r>
            <a:r>
              <a:rPr lang="zh-CN" altLang="en-US" dirty="0">
                <a:latin typeface="Times New Roman" panose="02020603050405020304" charset="0"/>
                <a:ea typeface="宋体" panose="02010600030101010101" pitchFamily="2" charset="-122"/>
              </a:rPr>
              <a:t>亿手机用户使用百度地图，用户每次位置变化，百度都能得到数据。把手机网民的定位信息汇总成大数据进行分析，就能勾勒出人们的迁徙轨迹。</a:t>
            </a:r>
            <a:endParaRPr lang="zh-CN" altLang="en-US" dirty="0">
              <a:solidFill>
                <a:srgbClr val="000000"/>
              </a:solidFill>
              <a:latin typeface="Times New Roman" panose="02020603050405020304" charset="0"/>
              <a:ea typeface="宋体" panose="02010600030101010101" pitchFamily="2" charset="-122"/>
            </a:endParaRPr>
          </a:p>
          <a:p>
            <a:pPr lvl="0">
              <a:lnSpc>
                <a:spcPct val="150000"/>
              </a:lnSpc>
            </a:pPr>
            <a:r>
              <a:rPr lang="zh-CN" altLang="en-US" dirty="0">
                <a:latin typeface="Times New Roman" panose="02020603050405020304" charset="0"/>
                <a:ea typeface="宋体" panose="02010600030101010101" pitchFamily="2" charset="-122"/>
              </a:rPr>
              <a:t>        此次百度图景化地展示春运情况，是基于</a:t>
            </a:r>
            <a:r>
              <a:rPr lang="en-US" altLang="zh-CN">
                <a:latin typeface="Times New Roman" panose="02020603050405020304" charset="0"/>
                <a:ea typeface="宋体" panose="02010600030101010101" pitchFamily="2" charset="-122"/>
              </a:rPr>
              <a:t>LBS(</a:t>
            </a:r>
            <a:r>
              <a:rPr lang="zh-CN" altLang="en-US" dirty="0">
                <a:latin typeface="Times New Roman" panose="02020603050405020304" charset="0"/>
                <a:ea typeface="宋体" panose="02010600030101010101" pitchFamily="2" charset="-122"/>
              </a:rPr>
              <a:t>基于地理位置的服务</a:t>
            </a:r>
            <a:r>
              <a:rPr lang="en-US" altLang="zh-CN">
                <a:latin typeface="Times New Roman" panose="02020603050405020304" charset="0"/>
                <a:ea typeface="宋体" panose="02010600030101010101" pitchFamily="2" charset="-122"/>
              </a:rPr>
              <a:t>)</a:t>
            </a:r>
            <a:r>
              <a:rPr lang="zh-CN" altLang="en-US" dirty="0">
                <a:latin typeface="Times New Roman" panose="02020603050405020304" charset="0"/>
                <a:ea typeface="宋体" panose="02010600030101010101" pitchFamily="2" charset="-122"/>
              </a:rPr>
              <a:t>技术的一次创新。它的数据每</a:t>
            </a:r>
            <a:r>
              <a:rPr lang="en-US" altLang="zh-CN">
                <a:latin typeface="Times New Roman" panose="02020603050405020304" charset="0"/>
                <a:ea typeface="宋体" panose="02010600030101010101" pitchFamily="2" charset="-122"/>
              </a:rPr>
              <a:t>8</a:t>
            </a:r>
            <a:r>
              <a:rPr lang="zh-CN" altLang="en-US" dirty="0">
                <a:latin typeface="Times New Roman" panose="02020603050405020304" charset="0"/>
                <a:ea typeface="宋体" panose="02010600030101010101" pitchFamily="2" charset="-122"/>
              </a:rPr>
              <a:t>小时更新一次，囊括了全国铁路、公路和航空在内的线路。</a:t>
            </a:r>
            <a:endParaRPr lang="en-US" altLang="zh-CN">
              <a:solidFill>
                <a:srgbClr val="0066FF"/>
              </a:solidFill>
              <a:latin typeface="Times New Roman" panose="02020603050405020304" charset="0"/>
              <a:ea typeface="宋体" panose="02010600030101010101" pitchFamily="2" charset="-122"/>
            </a:endParaRPr>
          </a:p>
        </p:txBody>
      </p:sp>
      <p:pic>
        <p:nvPicPr>
          <p:cNvPr id="76806" name="图片 76805"/>
          <p:cNvPicPr>
            <a:picLocks noChangeAspect="1"/>
          </p:cNvPicPr>
          <p:nvPr/>
        </p:nvPicPr>
        <p:blipFill>
          <a:blip r:embed="rId3"/>
          <a:stretch>
            <a:fillRect/>
          </a:stretch>
        </p:blipFill>
        <p:spPr>
          <a:xfrm>
            <a:off x="5476875" y="2844165"/>
            <a:ext cx="4505325" cy="3419475"/>
          </a:xfrm>
          <a:prstGeom prst="rect">
            <a:avLst/>
          </a:prstGeom>
          <a:noFill/>
          <a:ln w="9525">
            <a:noFill/>
          </a:ln>
        </p:spPr>
      </p:pic>
      <p:sp>
        <p:nvSpPr>
          <p:cNvPr id="76807" name="文本框 76806"/>
          <p:cNvSpPr txBox="1"/>
          <p:nvPr/>
        </p:nvSpPr>
        <p:spPr>
          <a:xfrm>
            <a:off x="1919288" y="4311650"/>
            <a:ext cx="3384550" cy="914400"/>
          </a:xfrm>
          <a:prstGeom prst="rect">
            <a:avLst/>
          </a:prstGeom>
          <a:noFill/>
          <a:ln w="9525">
            <a:noFill/>
          </a:ln>
        </p:spPr>
        <p:txBody>
          <a:bodyPr>
            <a:spAutoFit/>
          </a:bodyPr>
          <a:lstStyle/>
          <a:p>
            <a:pPr lvl="0">
              <a:lnSpc>
                <a:spcPct val="150000"/>
              </a:lnSpc>
            </a:pPr>
            <a:r>
              <a:rPr lang="zh-CN" altLang="en-US" dirty="0">
                <a:solidFill>
                  <a:srgbClr val="0066FF"/>
                </a:solidFill>
                <a:latin typeface="Times New Roman" panose="02020603050405020304" charset="0"/>
                <a:ea typeface="宋体" panose="02010600030101010101" pitchFamily="2" charset="-122"/>
              </a:rPr>
              <a:t>        </a:t>
            </a:r>
            <a:r>
              <a:rPr lang="zh-CN" altLang="en-US" b="1" dirty="0">
                <a:solidFill>
                  <a:srgbClr val="0066FF"/>
                </a:solidFill>
                <a:latin typeface="Times New Roman" panose="02020603050405020304" charset="0"/>
                <a:ea typeface="宋体" panose="02010600030101010101" pitchFamily="2" charset="-122"/>
              </a:rPr>
              <a:t>新闻视频：</a:t>
            </a:r>
            <a:r>
              <a:rPr lang="en-US" altLang="zh-CN" b="1">
                <a:solidFill>
                  <a:srgbClr val="0066FF"/>
                </a:solidFill>
                <a:latin typeface="Times New Roman" panose="02020603050405020304" charset="0"/>
                <a:ea typeface="宋体" panose="02010600030101010101" pitchFamily="2" charset="-122"/>
              </a:rPr>
              <a:t>2014</a:t>
            </a:r>
            <a:r>
              <a:rPr lang="zh-CN" altLang="en-US" b="1" dirty="0">
                <a:solidFill>
                  <a:srgbClr val="0066FF"/>
                </a:solidFill>
                <a:latin typeface="Times New Roman" panose="02020603050405020304" charset="0"/>
                <a:ea typeface="宋体" panose="02010600030101010101" pitchFamily="2" charset="-122"/>
              </a:rPr>
              <a:t>年</a:t>
            </a:r>
            <a:r>
              <a:rPr lang="en-US" altLang="zh-CN" b="1">
                <a:solidFill>
                  <a:srgbClr val="0066FF"/>
                </a:solidFill>
                <a:latin typeface="Times New Roman" panose="02020603050405020304" charset="0"/>
                <a:ea typeface="宋体" panose="02010600030101010101" pitchFamily="2" charset="-122"/>
              </a:rPr>
              <a:t>1</a:t>
            </a:r>
            <a:r>
              <a:rPr lang="zh-CN" altLang="en-US" b="1" dirty="0">
                <a:solidFill>
                  <a:srgbClr val="0066FF"/>
                </a:solidFill>
                <a:latin typeface="Times New Roman" panose="02020603050405020304" charset="0"/>
                <a:ea typeface="宋体" panose="02010600030101010101" pitchFamily="2" charset="-122"/>
              </a:rPr>
              <a:t>月</a:t>
            </a:r>
            <a:r>
              <a:rPr lang="en-US" altLang="zh-CN" b="1">
                <a:solidFill>
                  <a:srgbClr val="0066FF"/>
                </a:solidFill>
                <a:latin typeface="Times New Roman" panose="02020603050405020304" charset="0"/>
                <a:ea typeface="宋体" panose="02010600030101010101" pitchFamily="2" charset="-122"/>
              </a:rPr>
              <a:t>25</a:t>
            </a:r>
            <a:r>
              <a:rPr lang="zh-CN" altLang="en-US" b="1" dirty="0">
                <a:solidFill>
                  <a:srgbClr val="0066FF"/>
                </a:solidFill>
                <a:latin typeface="Times New Roman" panose="02020603050405020304" charset="0"/>
                <a:ea typeface="宋体" panose="02010600030101010101" pitchFamily="2" charset="-122"/>
              </a:rPr>
              <a:t>日，</a:t>
            </a:r>
            <a:r>
              <a:rPr lang="en-US" altLang="zh-CN" b="1">
                <a:solidFill>
                  <a:srgbClr val="0066FF"/>
                </a:solidFill>
                <a:latin typeface="Times New Roman" panose="02020603050405020304" charset="0"/>
                <a:ea typeface="宋体" panose="02010600030101010101" pitchFamily="2" charset="-122"/>
              </a:rPr>
              <a:t>《“</a:t>
            </a:r>
            <a:r>
              <a:rPr lang="zh-CN" altLang="en-US" b="1" dirty="0">
                <a:solidFill>
                  <a:srgbClr val="0066FF"/>
                </a:solidFill>
                <a:latin typeface="Times New Roman" panose="02020603050405020304" charset="0"/>
                <a:ea typeface="宋体" panose="02010600030101010101" pitchFamily="2" charset="-122"/>
              </a:rPr>
              <a:t>据”说春运</a:t>
            </a:r>
            <a:r>
              <a:rPr lang="en-US" altLang="zh-CN" b="1">
                <a:solidFill>
                  <a:srgbClr val="0066FF"/>
                </a:solidFill>
                <a:latin typeface="Times New Roman" panose="02020603050405020304" charset="0"/>
                <a:ea typeface="宋体" panose="02010600030101010101" pitchFamily="2" charset="-122"/>
              </a:rPr>
              <a:t>》</a:t>
            </a:r>
            <a:endParaRPr lang="zh-CN" altLang="en-US" b="1" dirty="0">
              <a:latin typeface="Times New Roman" panose="02020603050405020304" charset="0"/>
              <a:ea typeface="宋体" panose="02010600030101010101" pitchFamily="2" charset="-122"/>
            </a:endParaRPr>
          </a:p>
        </p:txBody>
      </p:sp>
    </p:spTree>
    <p:custDataLst>
      <p:tags r:id="rId1"/>
    </p:custDataLst>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p:cNvSpPr>
            <a:spLocks noGrp="1"/>
          </p:cNvSpPr>
          <p:nvPr>
            <p:ph type="title"/>
            <p:custDataLst>
              <p:tags r:id="rId2"/>
            </p:custDataLst>
          </p:nvPr>
        </p:nvSpPr>
        <p:spPr/>
        <p:txBody>
          <a:bodyPr/>
          <a:lstStyle/>
          <a:p>
            <a:pPr algn="ctr"/>
            <a:r>
              <a:rPr lang="zh-CN" altLang="en-US" smtClean="0">
                <a:latin typeface="+mj-lt"/>
                <a:ea typeface="+mj-ea"/>
              </a:rPr>
              <a:t>目录</a:t>
            </a:r>
          </a:p>
        </p:txBody>
      </p:sp>
      <p:sp>
        <p:nvSpPr>
          <p:cNvPr id="33" name="文本框 32"/>
          <p:cNvSpPr txBox="1"/>
          <p:nvPr/>
        </p:nvSpPr>
        <p:spPr>
          <a:xfrm>
            <a:off x="3166745" y="2137410"/>
            <a:ext cx="588137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solidFill>
                <a:latin typeface="华文中宋" panose="02010600040101010101" charset="-122"/>
                <a:ea typeface="华文中宋" panose="02010600040101010101" charset="-122"/>
                <a:sym typeface="+mn-ea"/>
              </a:rPr>
              <a:t>狼来了</a:t>
            </a:r>
            <a:r>
              <a:rPr lang="en-US" altLang="zh-CN" sz="2800" b="1" smtClean="0">
                <a:solidFill>
                  <a:schemeClr val="bg1"/>
                </a:solidFill>
                <a:latin typeface="华文中宋" panose="02010600040101010101" charset="-122"/>
                <a:ea typeface="华文中宋" panose="02010600040101010101" charset="-122"/>
                <a:sym typeface="+mn-ea"/>
              </a:rPr>
              <a:t>——</a:t>
            </a:r>
            <a:r>
              <a:rPr lang="zh-CN" altLang="en-US" sz="2800" b="1" smtClean="0">
                <a:solidFill>
                  <a:schemeClr val="bg1"/>
                </a:solidFill>
                <a:latin typeface="华文中宋" panose="02010600040101010101" charset="-122"/>
                <a:ea typeface="华文中宋" panose="02010600040101010101" charset="-122"/>
                <a:sym typeface="+mn-ea"/>
              </a:rPr>
              <a:t>大数据时代</a:t>
            </a:r>
            <a:endParaRPr lang="zh-CN" altLang="en-US" sz="2800" b="1" dirty="0" smtClean="0">
              <a:solidFill>
                <a:schemeClr val="bg1"/>
              </a:solidFill>
              <a:latin typeface="华文中宋" panose="02010600040101010101" charset="-122"/>
              <a:ea typeface="华文中宋" panose="02010600040101010101" charset="-122"/>
              <a:sym typeface="+mn-ea"/>
            </a:endParaRPr>
          </a:p>
        </p:txBody>
      </p:sp>
      <p:sp>
        <p:nvSpPr>
          <p:cNvPr id="36" name="文本框 35"/>
          <p:cNvSpPr txBox="1"/>
          <p:nvPr/>
        </p:nvSpPr>
        <p:spPr>
          <a:xfrm>
            <a:off x="3159125" y="2994660"/>
            <a:ext cx="589661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大数据改变我们的生活工作方式</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7" name="文本框 36"/>
          <p:cNvSpPr txBox="1"/>
          <p:nvPr/>
        </p:nvSpPr>
        <p:spPr>
          <a:xfrm>
            <a:off x="3159125" y="3862070"/>
            <a:ext cx="5896610" cy="645795"/>
          </a:xfrm>
          <a:prstGeom prst="rect">
            <a:avLst/>
          </a:prstGeom>
          <a:solidFill>
            <a:schemeClr val="accent1">
              <a:lumMod val="7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科研第四范式</a:t>
            </a:r>
            <a:r>
              <a:rPr lang="en-US" altLang="zh-CN" sz="2800" b="1" smtClean="0">
                <a:solidFill>
                  <a:schemeClr val="bg1">
                    <a:lumMod val="95000"/>
                  </a:schemeClr>
                </a:solidFill>
                <a:latin typeface="华文中宋" panose="02010600040101010101" charset="-122"/>
                <a:ea typeface="华文中宋" panose="02010600040101010101" charset="-122"/>
                <a:sym typeface="+mn-ea"/>
              </a:rPr>
              <a:t>——</a:t>
            </a:r>
            <a:r>
              <a:rPr lang="zh-CN" altLang="en-US" sz="2800" b="1" smtClean="0">
                <a:solidFill>
                  <a:schemeClr val="bg1">
                    <a:lumMod val="95000"/>
                  </a:schemeClr>
                </a:solidFill>
                <a:latin typeface="华文中宋" panose="02010600040101010101" charset="-122"/>
                <a:ea typeface="华文中宋" panose="02010600040101010101" charset="-122"/>
                <a:sym typeface="+mn-ea"/>
              </a:rPr>
              <a:t>数据密集型科研</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8" name="文本框 37"/>
          <p:cNvSpPr txBox="1"/>
          <p:nvPr/>
        </p:nvSpPr>
        <p:spPr>
          <a:xfrm>
            <a:off x="3166745" y="5318125"/>
            <a:ext cx="5881370" cy="518160"/>
          </a:xfrm>
          <a:prstGeom prst="rect">
            <a:avLst/>
          </a:prstGeom>
          <a:solidFill>
            <a:schemeClr val="bg1">
              <a:lumMod val="85000"/>
            </a:schemeClr>
          </a:solidFill>
        </p:spPr>
        <p:txBody>
          <a:bodyPr wrap="square" rtlCol="0" anchor="t">
            <a:spAutoFit/>
          </a:bodyPr>
          <a:lstStyle/>
          <a:p>
            <a:pPr indent="0" algn="ctr">
              <a:buClr>
                <a:schemeClr val="accent1"/>
              </a:buClr>
              <a:buSzTx/>
              <a:buFont typeface="Wingdings" panose="05000000000000000000" pitchFamily="2" charset="2"/>
              <a:buNone/>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大数据时代的机遇与挑战</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2" name="文本框 1"/>
          <p:cNvSpPr txBox="1"/>
          <p:nvPr/>
        </p:nvSpPr>
        <p:spPr>
          <a:xfrm>
            <a:off x="3159125" y="4563110"/>
            <a:ext cx="5896610" cy="65087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dirty="0" smtClean="0">
                <a:solidFill>
                  <a:schemeClr val="bg1">
                    <a:lumMod val="95000"/>
                  </a:schemeClr>
                </a:solidFill>
                <a:latin typeface="华文中宋" panose="02010600040101010101" charset="-122"/>
                <a:ea typeface="华文中宋" panose="02010600040101010101" charset="-122"/>
                <a:sym typeface="+mn-ea"/>
              </a:rPr>
              <a:t>大数据技术与实践</a:t>
            </a:r>
          </a:p>
        </p:txBody>
      </p:sp>
    </p:spTree>
    <p:custDataLst>
      <p:tags r:id="rId1"/>
    </p:custDataLst>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科研大数据</a:t>
            </a:r>
          </a:p>
        </p:txBody>
      </p:sp>
      <p:sp>
        <p:nvSpPr>
          <p:cNvPr id="3" name="内容占位符 2"/>
          <p:cNvSpPr>
            <a:spLocks noGrp="1"/>
          </p:cNvSpPr>
          <p:nvPr>
            <p:ph idx="1"/>
          </p:nvPr>
        </p:nvSpPr>
        <p:spPr/>
        <p:txBody>
          <a:bodyPr/>
          <a:lstStyle/>
          <a:p>
            <a:r>
              <a:rPr lang="zh-CN" altLang="en-US" sz="2000">
                <a:solidFill>
                  <a:schemeClr val="tx1"/>
                </a:solidFill>
                <a:latin typeface="宋体" panose="02010600030101010101" pitchFamily="2" charset="-122"/>
                <a:ea typeface="宋体" panose="02010600030101010101" pitchFamily="2" charset="-122"/>
              </a:rPr>
              <a:t>数据作为对自然、社会现象和科学试验等的定量或定性记录，一直是科学研究的重要基础。</a:t>
            </a:r>
          </a:p>
          <a:p>
            <a:r>
              <a:rPr lang="zh-CN" altLang="en-US" sz="2000">
                <a:solidFill>
                  <a:schemeClr val="tx1"/>
                </a:solidFill>
                <a:latin typeface="宋体" panose="02010600030101010101" pitchFamily="2" charset="-122"/>
                <a:ea typeface="宋体" panose="02010600030101010101" pitchFamily="2" charset="-122"/>
              </a:rPr>
              <a:t>在计算机出现之前，受限于数据的存在形式（纸张、胶片、磁带等）和测量、记录、存储、分析和传播数据的工具的能力，科研人员往往只能收集少量的数据进行分析。</a:t>
            </a:r>
          </a:p>
          <a:p>
            <a:r>
              <a:rPr lang="zh-CN" altLang="en-US" sz="2000">
                <a:solidFill>
                  <a:schemeClr val="tx1"/>
                </a:solidFill>
                <a:latin typeface="宋体" panose="02010600030101010101" pitchFamily="2" charset="-122"/>
                <a:ea typeface="宋体" panose="02010600030101010101" pitchFamily="2" charset="-122"/>
              </a:rPr>
              <a:t>计算机发明后的几十年间，通信技术和传感技术持续创新并广泛应用，使得人类的数据化能力和范围快速扩张：一方面我们能够测量和记录的东西越来越多，另一方面我们对事物、现象等的测量、记录等更加频繁和细致。</a:t>
            </a:r>
          </a:p>
        </p:txBody>
      </p:sp>
    </p:spTree>
    <p:custDataLst>
      <p:tags r:id="rId1"/>
    </p:custDataLst>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高能物理中的大数据</a:t>
            </a:r>
          </a:p>
        </p:txBody>
      </p:sp>
      <p:pic>
        <p:nvPicPr>
          <p:cNvPr id="4" name="内容占位符 3" descr="img488"/>
          <p:cNvPicPr>
            <a:picLocks noGrp="1" noChangeAspect="1"/>
          </p:cNvPicPr>
          <p:nvPr>
            <p:ph idx="1"/>
          </p:nvPr>
        </p:nvPicPr>
        <p:blipFill>
          <a:blip r:embed="rId3"/>
          <a:srcRect l="4676" t="5041" r="7384" b="4123"/>
          <a:stretch>
            <a:fillRect/>
          </a:stretch>
        </p:blipFill>
        <p:spPr>
          <a:xfrm>
            <a:off x="8034655" y="979805"/>
            <a:ext cx="3438525" cy="5723890"/>
          </a:xfrm>
          <a:prstGeom prst="rect">
            <a:avLst/>
          </a:prstGeom>
        </p:spPr>
      </p:pic>
      <p:pic>
        <p:nvPicPr>
          <p:cNvPr id="5" name="图片 4"/>
          <p:cNvPicPr>
            <a:picLocks noChangeAspect="1"/>
          </p:cNvPicPr>
          <p:nvPr/>
        </p:nvPicPr>
        <p:blipFill>
          <a:blip r:embed="rId4"/>
          <a:stretch>
            <a:fillRect/>
          </a:stretch>
        </p:blipFill>
        <p:spPr>
          <a:xfrm>
            <a:off x="739140" y="3398520"/>
            <a:ext cx="4405630" cy="3305175"/>
          </a:xfrm>
          <a:prstGeom prst="rect">
            <a:avLst/>
          </a:prstGeom>
        </p:spPr>
      </p:pic>
      <p:sp>
        <p:nvSpPr>
          <p:cNvPr id="6" name="文本框 5"/>
          <p:cNvSpPr txBox="1"/>
          <p:nvPr/>
        </p:nvSpPr>
        <p:spPr>
          <a:xfrm>
            <a:off x="739140" y="1271905"/>
            <a:ext cx="6947535" cy="1752600"/>
          </a:xfrm>
          <a:prstGeom prst="rect">
            <a:avLst/>
          </a:prstGeom>
          <a:noFill/>
        </p:spPr>
        <p:txBody>
          <a:bodyPr wrap="square" rtlCol="0">
            <a:spAutoFit/>
          </a:bodyPr>
          <a:lstStyle/>
          <a:p>
            <a:pPr>
              <a:lnSpc>
                <a:spcPct val="130000"/>
              </a:lnSpc>
            </a:pPr>
            <a:r>
              <a:rPr lang="en-US" altLang="zh-CN" sz="1400" dirty="0" smtClean="0">
                <a:latin typeface="Arial" panose="020B0604020202020204" pitchFamily="34" charset="0"/>
                <a:ea typeface="微软雅黑" panose="020B0503020204020204" charset="-122"/>
              </a:rPr>
              <a:t>20</a:t>
            </a:r>
            <a:r>
              <a:rPr lang="zh-CN" altLang="en-US" sz="1400" dirty="0" smtClean="0">
                <a:latin typeface="Arial" panose="020B0604020202020204" pitchFamily="34" charset="0"/>
                <a:ea typeface="微软雅黑" panose="020B0503020204020204" charset="-122"/>
              </a:rPr>
              <a:t>世纪世界上最大的对撞机</a:t>
            </a:r>
            <a:r>
              <a:rPr lang="en-US" altLang="zh-CN" sz="1400" dirty="0" smtClean="0">
                <a:latin typeface="Arial" panose="020B0604020202020204" pitchFamily="34" charset="0"/>
                <a:ea typeface="微软雅黑" panose="020B0503020204020204" charset="-122"/>
              </a:rPr>
              <a:t>——</a:t>
            </a:r>
            <a:r>
              <a:rPr lang="zh-CN" altLang="en-US" sz="1400" dirty="0" smtClean="0">
                <a:latin typeface="Arial" panose="020B0604020202020204" pitchFamily="34" charset="0"/>
                <a:ea typeface="微软雅黑" panose="020B0503020204020204" charset="-122"/>
              </a:rPr>
              <a:t>大型电子正电子对撞机（</a:t>
            </a:r>
            <a:r>
              <a:rPr lang="en-US" altLang="zh-CN" sz="1400" dirty="0" smtClean="0">
                <a:latin typeface="Arial" panose="020B0604020202020204" pitchFamily="34" charset="0"/>
                <a:ea typeface="微软雅黑" panose="020B0503020204020204" charset="-122"/>
              </a:rPr>
              <a:t>LEP</a:t>
            </a:r>
            <a:r>
              <a:rPr lang="zh-CN" altLang="en-US" sz="1400" dirty="0" smtClean="0">
                <a:latin typeface="Arial" panose="020B0604020202020204" pitchFamily="34" charset="0"/>
                <a:ea typeface="微软雅黑" panose="020B0503020204020204" charset="-122"/>
              </a:rPr>
              <a:t>）上的四个实验在</a:t>
            </a:r>
            <a:r>
              <a:rPr lang="en-US" altLang="zh-CN" sz="1400" dirty="0" smtClean="0">
                <a:latin typeface="Arial" panose="020B0604020202020204" pitchFamily="34" charset="0"/>
                <a:ea typeface="微软雅黑" panose="020B0503020204020204" charset="-122"/>
              </a:rPr>
              <a:t>1989</a:t>
            </a:r>
            <a:r>
              <a:rPr lang="zh-CN" altLang="en-US" sz="1400" dirty="0" smtClean="0">
                <a:latin typeface="Arial" panose="020B0604020202020204" pitchFamily="34" charset="0"/>
                <a:ea typeface="微软雅黑" panose="020B0503020204020204" charset="-122"/>
              </a:rPr>
              <a:t>年</a:t>
            </a:r>
            <a:r>
              <a:rPr lang="en-US" altLang="zh-CN" sz="1400" dirty="0" smtClean="0">
                <a:latin typeface="Arial" panose="020B0604020202020204" pitchFamily="34" charset="0"/>
                <a:ea typeface="微软雅黑" panose="020B0503020204020204" charset="-122"/>
              </a:rPr>
              <a:t>-2000</a:t>
            </a:r>
            <a:r>
              <a:rPr lang="zh-CN" altLang="en-US" sz="1400" dirty="0" smtClean="0">
                <a:latin typeface="Arial" panose="020B0604020202020204" pitchFamily="34" charset="0"/>
                <a:ea typeface="微软雅黑" panose="020B0503020204020204" charset="-122"/>
              </a:rPr>
              <a:t>年整个实验期间积累的数据总共不到</a:t>
            </a:r>
            <a:r>
              <a:rPr lang="en-US" altLang="zh-CN" sz="1400" dirty="0" smtClean="0">
                <a:latin typeface="Arial" panose="020B0604020202020204" pitchFamily="34" charset="0"/>
                <a:ea typeface="微软雅黑" panose="020B0503020204020204" charset="-122"/>
              </a:rPr>
              <a:t>20TB</a:t>
            </a:r>
            <a:r>
              <a:rPr lang="zh-CN" altLang="en-US" sz="1400" dirty="0" smtClean="0">
                <a:latin typeface="Arial" panose="020B0604020202020204" pitchFamily="34" charset="0"/>
                <a:ea typeface="微软雅黑" panose="020B0503020204020204" charset="-122"/>
              </a:rPr>
              <a:t>，而</a:t>
            </a:r>
            <a:r>
              <a:rPr lang="en-US" altLang="zh-CN" sz="1400" dirty="0" smtClean="0">
                <a:latin typeface="Arial" panose="020B0604020202020204" pitchFamily="34" charset="0"/>
                <a:ea typeface="微软雅黑" panose="020B0503020204020204" charset="-122"/>
              </a:rPr>
              <a:t>21</a:t>
            </a:r>
            <a:r>
              <a:rPr lang="zh-CN" altLang="en-US" sz="1400" dirty="0" smtClean="0">
                <a:latin typeface="Arial" panose="020B0604020202020204" pitchFamily="34" charset="0"/>
                <a:ea typeface="微软雅黑" panose="020B0503020204020204" charset="-122"/>
              </a:rPr>
              <a:t>世纪最新的大型强子对撞机（</a:t>
            </a:r>
            <a:r>
              <a:rPr lang="en-US" altLang="zh-CN" sz="1400" dirty="0" smtClean="0">
                <a:latin typeface="Arial" panose="020B0604020202020204" pitchFamily="34" charset="0"/>
                <a:ea typeface="微软雅黑" panose="020B0503020204020204" charset="-122"/>
              </a:rPr>
              <a:t>LHC</a:t>
            </a:r>
            <a:r>
              <a:rPr lang="zh-CN" altLang="en-US" sz="1400" dirty="0" smtClean="0">
                <a:latin typeface="Arial" panose="020B0604020202020204" pitchFamily="34" charset="0"/>
                <a:ea typeface="微软雅黑" panose="020B0503020204020204" charset="-122"/>
              </a:rPr>
              <a:t>），每年采集的实验原始数据就达到</a:t>
            </a:r>
            <a:r>
              <a:rPr lang="en-US" altLang="zh-CN" sz="1400" dirty="0" smtClean="0">
                <a:latin typeface="Arial" panose="020B0604020202020204" pitchFamily="34" charset="0"/>
                <a:ea typeface="微软雅黑" panose="020B0503020204020204" charset="-122"/>
              </a:rPr>
              <a:t>15PB</a:t>
            </a:r>
            <a:r>
              <a:rPr lang="zh-CN" altLang="en-US" sz="1400" dirty="0" smtClean="0">
                <a:latin typeface="Arial" panose="020B0604020202020204" pitchFamily="34" charset="0"/>
                <a:ea typeface="微软雅黑" panose="020B0503020204020204" charset="-122"/>
              </a:rPr>
              <a:t>。</a:t>
            </a:r>
          </a:p>
          <a:p>
            <a:pPr>
              <a:lnSpc>
                <a:spcPct val="130000"/>
              </a:lnSpc>
            </a:pPr>
            <a:endParaRPr lang="zh-CN" altLang="en-US" sz="1400" dirty="0" smtClean="0">
              <a:latin typeface="Arial" panose="020B0604020202020204" pitchFamily="34" charset="0"/>
              <a:ea typeface="微软雅黑" panose="020B0503020204020204" charset="-122"/>
            </a:endParaRPr>
          </a:p>
          <a:p>
            <a:pPr>
              <a:lnSpc>
                <a:spcPct val="130000"/>
              </a:lnSpc>
            </a:pPr>
            <a:r>
              <a:rPr lang="zh-CN" altLang="en-US" sz="1400" dirty="0" smtClean="0">
                <a:latin typeface="Arial" panose="020B0604020202020204" pitchFamily="34" charset="0"/>
                <a:ea typeface="微软雅黑" panose="020B0503020204020204" charset="-122"/>
              </a:rPr>
              <a:t>利用原始数据进行事例重建和物理分析产生的数据规模更大，以其中的</a:t>
            </a:r>
            <a:r>
              <a:rPr lang="en-US" altLang="zh-CN" sz="1400" dirty="0" smtClean="0">
                <a:latin typeface="Arial" panose="020B0604020202020204" pitchFamily="34" charset="0"/>
                <a:ea typeface="微软雅黑" panose="020B0503020204020204" charset="-122"/>
              </a:rPr>
              <a:t>ATLAS</a:t>
            </a:r>
            <a:r>
              <a:rPr lang="zh-CN" altLang="en-US" sz="1400" dirty="0" smtClean="0">
                <a:latin typeface="Arial" panose="020B0604020202020204" pitchFamily="34" charset="0"/>
                <a:ea typeface="微软雅黑" panose="020B0503020204020204" charset="-122"/>
              </a:rPr>
              <a:t>实验为例，仅</a:t>
            </a:r>
            <a:r>
              <a:rPr lang="en-US" altLang="zh-CN" sz="1400" dirty="0" smtClean="0">
                <a:latin typeface="Arial" panose="020B0604020202020204" pitchFamily="34" charset="0"/>
                <a:ea typeface="微软雅黑" panose="020B0503020204020204" charset="-122"/>
              </a:rPr>
              <a:t>2011</a:t>
            </a:r>
            <a:r>
              <a:rPr lang="zh-CN" altLang="en-US" sz="1400" dirty="0" smtClean="0">
                <a:latin typeface="Arial" panose="020B0604020202020204" pitchFamily="34" charset="0"/>
                <a:ea typeface="微软雅黑" panose="020B0503020204020204" charset="-122"/>
              </a:rPr>
              <a:t>年产生的总数据就达到</a:t>
            </a:r>
            <a:r>
              <a:rPr lang="en-US" altLang="zh-CN" sz="1400" dirty="0" smtClean="0">
                <a:latin typeface="Arial" panose="020B0604020202020204" pitchFamily="34" charset="0"/>
                <a:ea typeface="微软雅黑" panose="020B0503020204020204" charset="-122"/>
              </a:rPr>
              <a:t>40PB</a:t>
            </a:r>
            <a:r>
              <a:rPr lang="zh-CN" altLang="en-US" sz="1400" dirty="0" smtClean="0">
                <a:latin typeface="Arial" panose="020B0604020202020204" pitchFamily="34" charset="0"/>
                <a:ea typeface="微软雅黑" panose="020B0503020204020204" charset="-122"/>
              </a:rPr>
              <a:t>。</a:t>
            </a:r>
          </a:p>
        </p:txBody>
      </p:sp>
    </p:spTree>
    <p:custDataLst>
      <p:tags r:id="rId1"/>
    </p:custDataLst>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天文学中的大数据</a:t>
            </a:r>
          </a:p>
        </p:txBody>
      </p:sp>
      <p:pic>
        <p:nvPicPr>
          <p:cNvPr id="4" name="内容占位符 3"/>
          <p:cNvPicPr>
            <a:picLocks noGrp="1" noChangeAspect="1"/>
          </p:cNvPicPr>
          <p:nvPr>
            <p:ph idx="1"/>
          </p:nvPr>
        </p:nvPicPr>
        <p:blipFill>
          <a:blip r:embed="rId3"/>
          <a:stretch>
            <a:fillRect/>
          </a:stretch>
        </p:blipFill>
        <p:spPr>
          <a:xfrm>
            <a:off x="7667625" y="1223010"/>
            <a:ext cx="4143375" cy="2323465"/>
          </a:xfrm>
          <a:prstGeom prst="rect">
            <a:avLst/>
          </a:prstGeom>
        </p:spPr>
      </p:pic>
      <p:pic>
        <p:nvPicPr>
          <p:cNvPr id="5" name="图片 4"/>
          <p:cNvPicPr>
            <a:picLocks noChangeAspect="1"/>
          </p:cNvPicPr>
          <p:nvPr/>
        </p:nvPicPr>
        <p:blipFill>
          <a:blip r:embed="rId4"/>
          <a:stretch>
            <a:fillRect/>
          </a:stretch>
        </p:blipFill>
        <p:spPr>
          <a:xfrm>
            <a:off x="7667625" y="3819525"/>
            <a:ext cx="4143375" cy="2652395"/>
          </a:xfrm>
          <a:prstGeom prst="rect">
            <a:avLst/>
          </a:prstGeom>
        </p:spPr>
      </p:pic>
      <p:sp>
        <p:nvSpPr>
          <p:cNvPr id="6" name="文本框 5"/>
          <p:cNvSpPr txBox="1"/>
          <p:nvPr/>
        </p:nvSpPr>
        <p:spPr>
          <a:xfrm>
            <a:off x="845820" y="2897505"/>
            <a:ext cx="6502400" cy="922020"/>
          </a:xfrm>
          <a:prstGeom prst="rect">
            <a:avLst/>
          </a:prstGeom>
          <a:noFill/>
        </p:spPr>
        <p:txBody>
          <a:bodyPr wrap="square" rtlCol="0">
            <a:spAutoFit/>
          </a:bodyPr>
          <a:lstStyle/>
          <a:p>
            <a:pPr>
              <a:lnSpc>
                <a:spcPct val="130000"/>
              </a:lnSpc>
            </a:pPr>
            <a:r>
              <a:rPr lang="en-US" altLang="zh-CN" sz="1400" dirty="0" smtClean="0">
                <a:latin typeface="Arial" panose="020B0604020202020204" pitchFamily="34" charset="0"/>
                <a:ea typeface="微软雅黑" panose="020B0503020204020204" charset="-122"/>
              </a:rPr>
              <a:t>2000</a:t>
            </a:r>
            <a:r>
              <a:rPr lang="zh-CN" altLang="en-US" sz="1400" dirty="0" smtClean="0">
                <a:latin typeface="Arial" panose="020B0604020202020204" pitchFamily="34" charset="0"/>
                <a:ea typeface="微软雅黑" panose="020B0503020204020204" charset="-122"/>
              </a:rPr>
              <a:t>年，斯隆数字巡天项目启动，它为数以百万级的星系拍摄图像和测量光谱，而人类在此前没有观测过如此多的星系图像。斯隆数字巡天项目在短短几周时间内所收集的数据在体量上就超过了天文学历史上总共收集到的数据。</a:t>
            </a:r>
          </a:p>
        </p:txBody>
      </p:sp>
      <p:sp>
        <p:nvSpPr>
          <p:cNvPr id="7" name="文本框 6"/>
          <p:cNvSpPr txBox="1"/>
          <p:nvPr/>
        </p:nvSpPr>
        <p:spPr>
          <a:xfrm>
            <a:off x="845820" y="1726565"/>
            <a:ext cx="6502400" cy="922020"/>
          </a:xfrm>
          <a:prstGeom prst="rect">
            <a:avLst/>
          </a:prstGeom>
          <a:noFill/>
        </p:spPr>
        <p:txBody>
          <a:bodyPr wrap="square" rtlCol="0" anchor="t">
            <a:spAutoFit/>
          </a:bodyPr>
          <a:lstStyle/>
          <a:p>
            <a:pPr>
              <a:lnSpc>
                <a:spcPct val="130000"/>
              </a:lnSpc>
            </a:pPr>
            <a:r>
              <a:rPr lang="zh-CN" altLang="en-US" sz="1400" dirty="0" smtClean="0">
                <a:latin typeface="Arial" panose="020B0604020202020204" pitchFamily="34" charset="0"/>
                <a:ea typeface="微软雅黑" panose="020B0503020204020204" charset="-122"/>
                <a:sym typeface="+mn-ea"/>
              </a:rPr>
              <a:t>随着望远镜设计制造、探测器、数据处理等技术的进步，天文观测能力不断增强，</a:t>
            </a:r>
          </a:p>
          <a:p>
            <a:pPr>
              <a:lnSpc>
                <a:spcPct val="130000"/>
              </a:lnSpc>
            </a:pPr>
            <a:r>
              <a:rPr lang="zh-CN" altLang="en-US" sz="1400" dirty="0" smtClean="0">
                <a:latin typeface="Arial" panose="020B0604020202020204" pitchFamily="34" charset="0"/>
                <a:ea typeface="微软雅黑" panose="020B0503020204020204" charset="-122"/>
                <a:sym typeface="+mn-ea"/>
              </a:rPr>
              <a:t>天文数据在过去的几十年间从</a:t>
            </a:r>
            <a:r>
              <a:rPr lang="en-US" altLang="zh-CN" sz="1400" dirty="0" smtClean="0">
                <a:latin typeface="Arial" panose="020B0604020202020204" pitchFamily="34" charset="0"/>
                <a:ea typeface="微软雅黑" panose="020B0503020204020204" charset="-122"/>
                <a:sym typeface="+mn-ea"/>
              </a:rPr>
              <a:t>GB</a:t>
            </a:r>
            <a:r>
              <a:rPr lang="zh-CN" altLang="en-US" sz="1400" dirty="0" smtClean="0">
                <a:latin typeface="Arial" panose="020B0604020202020204" pitchFamily="34" charset="0"/>
                <a:ea typeface="微软雅黑" panose="020B0503020204020204" charset="-122"/>
                <a:sym typeface="+mn-ea"/>
              </a:rPr>
              <a:t>量级进入到了</a:t>
            </a:r>
            <a:r>
              <a:rPr lang="en-US" altLang="zh-CN" sz="1400" dirty="0" smtClean="0">
                <a:latin typeface="Arial" panose="020B0604020202020204" pitchFamily="34" charset="0"/>
                <a:ea typeface="微软雅黑" panose="020B0503020204020204" charset="-122"/>
                <a:sym typeface="+mn-ea"/>
              </a:rPr>
              <a:t>TB</a:t>
            </a:r>
            <a:r>
              <a:rPr lang="zh-CN" altLang="en-US" sz="1400" dirty="0" smtClean="0">
                <a:latin typeface="Arial" panose="020B0604020202020204" pitchFamily="34" charset="0"/>
                <a:ea typeface="微软雅黑" panose="020B0503020204020204" charset="-122"/>
                <a:sym typeface="+mn-ea"/>
              </a:rPr>
              <a:t>量级，又从</a:t>
            </a:r>
            <a:r>
              <a:rPr lang="en-US" altLang="zh-CN" sz="1400" dirty="0" smtClean="0">
                <a:latin typeface="Arial" panose="020B0604020202020204" pitchFamily="34" charset="0"/>
                <a:ea typeface="微软雅黑" panose="020B0503020204020204" charset="-122"/>
                <a:sym typeface="+mn-ea"/>
              </a:rPr>
              <a:t>TB</a:t>
            </a:r>
            <a:r>
              <a:rPr lang="zh-CN" altLang="en-US" sz="1400" dirty="0" smtClean="0">
                <a:latin typeface="Arial" panose="020B0604020202020204" pitchFamily="34" charset="0"/>
                <a:ea typeface="微软雅黑" panose="020B0503020204020204" charset="-122"/>
                <a:sym typeface="+mn-ea"/>
              </a:rPr>
              <a:t>量级迈进了</a:t>
            </a:r>
            <a:r>
              <a:rPr lang="en-US" altLang="zh-CN" sz="1400" dirty="0" smtClean="0">
                <a:latin typeface="Arial" panose="020B0604020202020204" pitchFamily="34" charset="0"/>
                <a:ea typeface="微软雅黑" panose="020B0503020204020204" charset="-122"/>
                <a:sym typeface="+mn-ea"/>
              </a:rPr>
              <a:t>PB</a:t>
            </a:r>
            <a:r>
              <a:rPr lang="zh-CN" altLang="en-US" sz="1400" dirty="0" smtClean="0">
                <a:latin typeface="Arial" panose="020B0604020202020204" pitchFamily="34" charset="0"/>
                <a:ea typeface="微软雅黑" panose="020B0503020204020204" charset="-122"/>
                <a:sym typeface="+mn-ea"/>
              </a:rPr>
              <a:t>量级。</a:t>
            </a:r>
          </a:p>
        </p:txBody>
      </p:sp>
      <p:sp>
        <p:nvSpPr>
          <p:cNvPr id="8" name="文本框 7"/>
          <p:cNvSpPr txBox="1"/>
          <p:nvPr/>
        </p:nvSpPr>
        <p:spPr>
          <a:xfrm>
            <a:off x="845820" y="4354830"/>
            <a:ext cx="6502400" cy="1475740"/>
          </a:xfrm>
          <a:prstGeom prst="rect">
            <a:avLst/>
          </a:prstGeom>
          <a:noFill/>
        </p:spPr>
        <p:txBody>
          <a:bodyPr wrap="square" rtlCol="0">
            <a:spAutoFit/>
          </a:bodyPr>
          <a:lstStyle/>
          <a:p>
            <a:pPr>
              <a:lnSpc>
                <a:spcPct val="130000"/>
              </a:lnSpc>
            </a:pPr>
            <a:r>
              <a:rPr lang="zh-CN" altLang="en-US" sz="1400" dirty="0" smtClean="0">
                <a:latin typeface="Arial" panose="020B0604020202020204" pitchFamily="34" charset="0"/>
                <a:ea typeface="微软雅黑" panose="020B0503020204020204" charset="-122"/>
              </a:rPr>
              <a:t>美国天文界最新的十年发展规划推荐的第一优先项目</a:t>
            </a:r>
            <a:r>
              <a:rPr lang="en-US" altLang="zh-CN" sz="1400" dirty="0" smtClean="0">
                <a:latin typeface="Arial" panose="020B0604020202020204" pitchFamily="34" charset="0"/>
                <a:ea typeface="微软雅黑" panose="020B0503020204020204" charset="-122"/>
              </a:rPr>
              <a:t>LSST</a:t>
            </a:r>
            <a:r>
              <a:rPr lang="zh-CN" altLang="en-US" sz="1400" dirty="0" smtClean="0">
                <a:latin typeface="Arial" panose="020B0604020202020204" pitchFamily="34" charset="0"/>
                <a:ea typeface="微软雅黑" panose="020B0503020204020204" charset="-122"/>
              </a:rPr>
              <a:t>（大型综合巡天望远镜），以极高的巡天效率完成更广、更快、更深的巡天观测，将对宇宙学、星系科学、银河系结构、时域天文等诸多方向的研究起到重要的推动作用。按照设计要求，</a:t>
            </a:r>
            <a:r>
              <a:rPr lang="en-US" altLang="zh-CN" sz="1400" dirty="0" smtClean="0">
                <a:latin typeface="Arial" panose="020B0604020202020204" pitchFamily="34" charset="0"/>
                <a:ea typeface="微软雅黑" panose="020B0503020204020204" charset="-122"/>
              </a:rPr>
              <a:t>LSST</a:t>
            </a:r>
            <a:r>
              <a:rPr lang="zh-CN" altLang="en-US" sz="1400" dirty="0" smtClean="0">
                <a:latin typeface="Arial" panose="020B0604020202020204" pitchFamily="34" charset="0"/>
                <a:ea typeface="微软雅黑" panose="020B0503020204020204" charset="-122"/>
              </a:rPr>
              <a:t>每</a:t>
            </a:r>
            <a:r>
              <a:rPr lang="en-US" altLang="zh-CN" sz="1400" dirty="0" smtClean="0">
                <a:latin typeface="Arial" panose="020B0604020202020204" pitchFamily="34" charset="0"/>
                <a:ea typeface="微软雅黑" panose="020B0503020204020204" charset="-122"/>
              </a:rPr>
              <a:t>15</a:t>
            </a:r>
            <a:r>
              <a:rPr lang="zh-CN" altLang="en-US" sz="1400" dirty="0" smtClean="0">
                <a:latin typeface="Arial" panose="020B0604020202020204" pitchFamily="34" charset="0"/>
                <a:ea typeface="微软雅黑" panose="020B0503020204020204" charset="-122"/>
              </a:rPr>
              <a:t>秒得到一幅</a:t>
            </a:r>
            <a:r>
              <a:rPr lang="en-US" altLang="zh-CN" sz="1400" dirty="0" smtClean="0">
                <a:latin typeface="Arial" panose="020B0604020202020204" pitchFamily="34" charset="0"/>
                <a:ea typeface="微软雅黑" panose="020B0503020204020204" charset="-122"/>
              </a:rPr>
              <a:t>6GB</a:t>
            </a:r>
            <a:r>
              <a:rPr lang="zh-CN" altLang="en-US" sz="1400" dirty="0" smtClean="0">
                <a:latin typeface="Arial" panose="020B0604020202020204" pitchFamily="34" charset="0"/>
                <a:ea typeface="微软雅黑" panose="020B0503020204020204" charset="-122"/>
              </a:rPr>
              <a:t>的天区图，在</a:t>
            </a:r>
            <a:r>
              <a:rPr lang="en-US" altLang="zh-CN" sz="1400" dirty="0" smtClean="0">
                <a:latin typeface="Arial" panose="020B0604020202020204" pitchFamily="34" charset="0"/>
                <a:ea typeface="微软雅黑" panose="020B0503020204020204" charset="-122"/>
              </a:rPr>
              <a:t>5</a:t>
            </a:r>
            <a:r>
              <a:rPr lang="zh-CN" altLang="en-US" sz="1400" dirty="0" smtClean="0">
                <a:latin typeface="Arial" panose="020B0604020202020204" pitchFamily="34" charset="0"/>
                <a:ea typeface="微软雅黑" panose="020B0503020204020204" charset="-122"/>
              </a:rPr>
              <a:t>秒内快速处理生成的数据，按照每晚产生</a:t>
            </a:r>
            <a:r>
              <a:rPr lang="en-US" altLang="zh-CN" sz="1400" dirty="0" smtClean="0">
                <a:latin typeface="Arial" panose="020B0604020202020204" pitchFamily="34" charset="0"/>
                <a:ea typeface="微软雅黑" panose="020B0503020204020204" charset="-122"/>
              </a:rPr>
              <a:t>2000</a:t>
            </a:r>
            <a:r>
              <a:rPr lang="zh-CN" altLang="en-US" sz="1400" dirty="0" smtClean="0">
                <a:latin typeface="Arial" panose="020B0604020202020204" pitchFamily="34" charset="0"/>
                <a:ea typeface="微软雅黑" panose="020B0503020204020204" charset="-122"/>
              </a:rPr>
              <a:t>幅图像计算，每晚产生的数据量就达到</a:t>
            </a:r>
            <a:r>
              <a:rPr lang="en-US" altLang="zh-CN" sz="1400" dirty="0" smtClean="0">
                <a:latin typeface="Arial" panose="020B0604020202020204" pitchFamily="34" charset="0"/>
                <a:ea typeface="微软雅黑" panose="020B0503020204020204" charset="-122"/>
              </a:rPr>
              <a:t>30TB</a:t>
            </a:r>
            <a:r>
              <a:rPr lang="zh-CN" altLang="en-US" sz="1400" dirty="0" smtClean="0">
                <a:latin typeface="Arial" panose="020B0604020202020204" pitchFamily="34" charset="0"/>
                <a:ea typeface="微软雅黑" panose="020B0503020204020204" charset="-122"/>
              </a:rPr>
              <a:t>。</a:t>
            </a:r>
          </a:p>
        </p:txBody>
      </p:sp>
    </p:spTree>
    <p:custDataLst>
      <p:tags r:id="rId1"/>
    </p:custData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大数据时代的一天</a:t>
            </a:r>
          </a:p>
        </p:txBody>
      </p:sp>
      <p:sp>
        <p:nvSpPr>
          <p:cNvPr id="3" name="内容占位符 2"/>
          <p:cNvSpPr>
            <a:spLocks noGrp="1"/>
          </p:cNvSpPr>
          <p:nvPr>
            <p:ph idx="1"/>
          </p:nvPr>
        </p:nvSpPr>
        <p:spPr>
          <a:xfrm>
            <a:off x="1314450" y="2226310"/>
            <a:ext cx="9563100" cy="3341370"/>
          </a:xfrm>
        </p:spPr>
        <p:txBody>
          <a:bodyPr/>
          <a:lstStyle/>
          <a:p>
            <a:pPr marL="0" indent="0">
              <a:buNone/>
            </a:pPr>
            <a:r>
              <a:rPr lang="zh-CN" altLang="en-US" sz="1800" dirty="0">
                <a:latin typeface="宋体" panose="02010600030101010101" pitchFamily="2" charset="-122"/>
                <a:ea typeface="宋体" panose="02010600030101010101" pitchFamily="2" charset="-122"/>
                <a:sym typeface="+mn-ea"/>
              </a:rPr>
              <a:t>大数据时代的生活令人神往，你对客观世界的认识更进了一步，所做的</a:t>
            </a:r>
            <a:r>
              <a:rPr lang="zh-CN" altLang="en-US" sz="2800" dirty="0">
                <a:solidFill>
                  <a:schemeClr val="accent6"/>
                </a:solidFill>
                <a:latin typeface="华文中宋" panose="02010600040101010101" charset="-122"/>
                <a:ea typeface="华文中宋" panose="02010600040101010101" charset="-122"/>
                <a:sym typeface="+mn-ea"/>
              </a:rPr>
              <a:t>决策，</a:t>
            </a:r>
            <a:r>
              <a:rPr lang="zh-CN" altLang="en-US" sz="1800" dirty="0">
                <a:latin typeface="宋体" panose="02010600030101010101" pitchFamily="2" charset="-122"/>
                <a:ea typeface="宋体" panose="02010600030101010101" pitchFamily="2" charset="-122"/>
                <a:sym typeface="+mn-ea"/>
              </a:rPr>
              <a:t>不再仅仅依赖主观判断，而是依据于</a:t>
            </a:r>
            <a:r>
              <a:rPr lang="zh-CN" altLang="en-US" dirty="0">
                <a:solidFill>
                  <a:schemeClr val="accent6"/>
                </a:solidFill>
                <a:latin typeface="华文中宋" panose="02010600040101010101" charset="-122"/>
                <a:ea typeface="华文中宋" panose="02010600040101010101" charset="-122"/>
                <a:sym typeface="+mn-ea"/>
              </a:rPr>
              <a:t>数据分析</a:t>
            </a:r>
          </a:p>
          <a:p>
            <a:pPr marL="0" indent="0">
              <a:buNone/>
            </a:pPr>
            <a:endParaRPr lang="zh-CN" altLang="en-US" sz="2000" dirty="0">
              <a:solidFill>
                <a:schemeClr val="accent6"/>
              </a:solidFill>
              <a:latin typeface="华文中宋" panose="02010600040101010101" charset="-122"/>
              <a:ea typeface="华文中宋" panose="02010600040101010101" charset="-122"/>
              <a:sym typeface="+mn-ea"/>
            </a:endParaRPr>
          </a:p>
          <a:p>
            <a:pPr marL="0" indent="0">
              <a:buNone/>
            </a:pPr>
            <a:r>
              <a:rPr lang="zh-CN" altLang="en-US" sz="1800" dirty="0">
                <a:latin typeface="宋体" panose="02010600030101010101" pitchFamily="2" charset="-122"/>
                <a:ea typeface="宋体" panose="02010600030101010101" pitchFamily="2" charset="-122"/>
                <a:sym typeface="+mn-ea"/>
              </a:rPr>
              <a:t>你的一个习惯动作、你的一次消费行为、你的一份就诊记录，都正在被巨大的数字网络串联起来。移动互联网风潮汹涌。大数据正悄悄包围着我们。甚至连世界经济格局也在酝酿着巨大变革！</a:t>
            </a:r>
          </a:p>
          <a:p>
            <a:endParaRPr lang="zh-CN" altLang="en-US" sz="1800" dirty="0">
              <a:latin typeface="宋体" panose="02010600030101010101" pitchFamily="2" charset="-122"/>
              <a:ea typeface="宋体" panose="02010600030101010101" pitchFamily="2" charset="-122"/>
              <a:sym typeface="+mn-ea"/>
            </a:endParaRPr>
          </a:p>
        </p:txBody>
      </p:sp>
    </p:spTree>
    <p:custDataLst>
      <p:tags r:id="rId1"/>
    </p:custData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生物医学中的大数据</a:t>
            </a:r>
          </a:p>
        </p:txBody>
      </p:sp>
      <p:sp>
        <p:nvSpPr>
          <p:cNvPr id="3" name="内容占位符 2"/>
          <p:cNvSpPr>
            <a:spLocks noGrp="1"/>
          </p:cNvSpPr>
          <p:nvPr>
            <p:ph idx="1"/>
          </p:nvPr>
        </p:nvSpPr>
        <p:spPr/>
        <p:txBody>
          <a:bodyPr>
            <a:normAutofit/>
          </a:bodyPr>
          <a:lstStyle/>
          <a:p>
            <a:r>
              <a:rPr lang="en-US" altLang="zh-CN" sz="2000" b="1">
                <a:solidFill>
                  <a:schemeClr val="tx1"/>
                </a:solidFill>
                <a:latin typeface="宋体" panose="02010600030101010101" pitchFamily="2" charset="-122"/>
                <a:ea typeface="宋体" panose="02010600030101010101" pitchFamily="2" charset="-122"/>
              </a:rPr>
              <a:t>DNA</a:t>
            </a:r>
            <a:r>
              <a:rPr lang="zh-CN" altLang="en-US" sz="2000" b="1">
                <a:solidFill>
                  <a:schemeClr val="tx1"/>
                </a:solidFill>
                <a:latin typeface="宋体" panose="02010600030101010101" pitchFamily="2" charset="-122"/>
                <a:ea typeface="宋体" panose="02010600030101010101" pitchFamily="2" charset="-122"/>
              </a:rPr>
              <a:t>测序数据：</a:t>
            </a:r>
            <a:r>
              <a:rPr lang="zh-CN" altLang="en-US" sz="2000">
                <a:solidFill>
                  <a:schemeClr val="tx1"/>
                </a:solidFill>
                <a:latin typeface="宋体" panose="02010600030101010101" pitchFamily="2" charset="-122"/>
                <a:ea typeface="宋体" panose="02010600030101010101" pitchFamily="2" charset="-122"/>
              </a:rPr>
              <a:t>科研人员曾使用美国</a:t>
            </a:r>
            <a:r>
              <a:rPr lang="en-US" altLang="zh-CN" sz="2000">
                <a:solidFill>
                  <a:schemeClr val="tx1"/>
                </a:solidFill>
                <a:latin typeface="宋体" panose="02010600030101010101" pitchFamily="2" charset="-122"/>
                <a:ea typeface="宋体" panose="02010600030101010101" pitchFamily="2" charset="-122"/>
              </a:rPr>
              <a:t>Applied Biosystems</a:t>
            </a:r>
            <a:r>
              <a:rPr lang="zh-CN" altLang="en-US" sz="2000">
                <a:solidFill>
                  <a:schemeClr val="tx1"/>
                </a:solidFill>
                <a:latin typeface="宋体" panose="02010600030101010101" pitchFamily="2" charset="-122"/>
                <a:ea typeface="宋体" panose="02010600030101010101" pitchFamily="2" charset="-122"/>
              </a:rPr>
              <a:t>公司（</a:t>
            </a:r>
            <a:r>
              <a:rPr lang="en-US" altLang="zh-CN" sz="2000">
                <a:solidFill>
                  <a:schemeClr val="tx1"/>
                </a:solidFill>
                <a:latin typeface="宋体" panose="02010600030101010101" pitchFamily="2" charset="-122"/>
                <a:ea typeface="宋体" panose="02010600030101010101" pitchFamily="2" charset="-122"/>
              </a:rPr>
              <a:t>ABI</a:t>
            </a:r>
            <a:r>
              <a:rPr lang="zh-CN" altLang="en-US" sz="2000">
                <a:solidFill>
                  <a:schemeClr val="tx1"/>
                </a:solidFill>
                <a:latin typeface="宋体" panose="02010600030101010101" pitchFamily="2" charset="-122"/>
                <a:ea typeface="宋体" panose="02010600030101010101" pitchFamily="2" charset="-122"/>
              </a:rPr>
              <a:t>）的</a:t>
            </a:r>
            <a:r>
              <a:rPr lang="en-US" altLang="zh-CN" sz="2000">
                <a:solidFill>
                  <a:schemeClr val="tx1"/>
                </a:solidFill>
                <a:latin typeface="宋体" panose="02010600030101010101" pitchFamily="2" charset="-122"/>
                <a:ea typeface="宋体" panose="02010600030101010101" pitchFamily="2" charset="-122"/>
              </a:rPr>
              <a:t>3730XL</a:t>
            </a:r>
            <a:r>
              <a:rPr lang="zh-CN" altLang="en-US" sz="2000">
                <a:solidFill>
                  <a:schemeClr val="tx1"/>
                </a:solidFill>
                <a:latin typeface="宋体" panose="02010600030101010101" pitchFamily="2" charset="-122"/>
                <a:ea typeface="宋体" panose="02010600030101010101" pitchFamily="2" charset="-122"/>
              </a:rPr>
              <a:t>毛细管电泳测序仪进行基因分析，每年至多能完成</a:t>
            </a:r>
            <a:r>
              <a:rPr lang="en-US" altLang="zh-CN" sz="2000">
                <a:solidFill>
                  <a:schemeClr val="tx1"/>
                </a:solidFill>
                <a:latin typeface="宋体" panose="02010600030101010101" pitchFamily="2" charset="-122"/>
                <a:ea typeface="宋体" panose="02010600030101010101" pitchFamily="2" charset="-122"/>
              </a:rPr>
              <a:t>6000</a:t>
            </a:r>
            <a:r>
              <a:rPr lang="zh-CN" altLang="en-US" sz="2000">
                <a:solidFill>
                  <a:schemeClr val="tx1"/>
                </a:solidFill>
                <a:latin typeface="宋体" panose="02010600030101010101" pitchFamily="2" charset="-122"/>
                <a:ea typeface="宋体" panose="02010600030101010101" pitchFamily="2" charset="-122"/>
              </a:rPr>
              <a:t>万碱基的测序量。</a:t>
            </a:r>
            <a:r>
              <a:rPr lang="en-US" altLang="zh-CN" sz="2000">
                <a:solidFill>
                  <a:schemeClr val="tx1"/>
                </a:solidFill>
                <a:latin typeface="宋体" panose="02010600030101010101" pitchFamily="2" charset="-122"/>
                <a:ea typeface="宋体" panose="02010600030101010101" pitchFamily="2" charset="-122"/>
              </a:rPr>
              <a:t>2005</a:t>
            </a:r>
            <a:r>
              <a:rPr lang="zh-CN" altLang="en-US" sz="2000">
                <a:solidFill>
                  <a:schemeClr val="tx1"/>
                </a:solidFill>
                <a:latin typeface="宋体" panose="02010600030101010101" pitchFamily="2" charset="-122"/>
                <a:ea typeface="宋体" panose="02010600030101010101" pitchFamily="2" charset="-122"/>
              </a:rPr>
              <a:t>年刚开始新一代测序技术开发时，</a:t>
            </a:r>
            <a:r>
              <a:rPr lang="en-US" altLang="zh-CN" sz="2000">
                <a:solidFill>
                  <a:schemeClr val="tx1"/>
                </a:solidFill>
                <a:latin typeface="宋体" panose="02010600030101010101" pitchFamily="2" charset="-122"/>
                <a:ea typeface="宋体" panose="02010600030101010101" pitchFamily="2" charset="-122"/>
              </a:rPr>
              <a:t>Roche</a:t>
            </a:r>
            <a:r>
              <a:rPr lang="zh-CN" altLang="en-US" sz="2000">
                <a:solidFill>
                  <a:schemeClr val="tx1"/>
                </a:solidFill>
                <a:latin typeface="宋体" panose="02010600030101010101" pitchFamily="2" charset="-122"/>
                <a:ea typeface="宋体" panose="02010600030101010101" pitchFamily="2" charset="-122"/>
              </a:rPr>
              <a:t>公司和</a:t>
            </a:r>
            <a:r>
              <a:rPr lang="en-US" altLang="zh-CN" sz="2000">
                <a:solidFill>
                  <a:schemeClr val="tx1"/>
                </a:solidFill>
                <a:latin typeface="宋体" panose="02010600030101010101" pitchFamily="2" charset="-122"/>
                <a:ea typeface="宋体" panose="02010600030101010101" pitchFamily="2" charset="-122"/>
              </a:rPr>
              <a:t>454</a:t>
            </a:r>
            <a:r>
              <a:rPr lang="zh-CN" altLang="en-US" sz="2000">
                <a:solidFill>
                  <a:schemeClr val="tx1"/>
                </a:solidFill>
                <a:latin typeface="宋体" panose="02010600030101010101" pitchFamily="2" charset="-122"/>
                <a:ea typeface="宋体" panose="02010600030101010101" pitchFamily="2" charset="-122"/>
              </a:rPr>
              <a:t>公司联合开发的焦磷酸测序仪的分析速度就达到了</a:t>
            </a:r>
            <a:r>
              <a:rPr lang="en-US" altLang="zh-CN" sz="2000">
                <a:solidFill>
                  <a:schemeClr val="tx1"/>
                </a:solidFill>
                <a:latin typeface="宋体" panose="02010600030101010101" pitchFamily="2" charset="-122"/>
                <a:ea typeface="宋体" panose="02010600030101010101" pitchFamily="2" charset="-122"/>
              </a:rPr>
              <a:t>ABI</a:t>
            </a:r>
            <a:r>
              <a:rPr lang="zh-CN" altLang="en-US" sz="2000">
                <a:solidFill>
                  <a:schemeClr val="tx1"/>
                </a:solidFill>
                <a:latin typeface="宋体" panose="02010600030101010101" pitchFamily="2" charset="-122"/>
                <a:ea typeface="宋体" panose="02010600030101010101" pitchFamily="2" charset="-122"/>
              </a:rPr>
              <a:t>仪器</a:t>
            </a:r>
            <a:r>
              <a:rPr lang="en-US" altLang="zh-CN" sz="2000">
                <a:solidFill>
                  <a:schemeClr val="tx1"/>
                </a:solidFill>
                <a:latin typeface="宋体" panose="02010600030101010101" pitchFamily="2" charset="-122"/>
                <a:ea typeface="宋体" panose="02010600030101010101" pitchFamily="2" charset="-122"/>
              </a:rPr>
              <a:t>50</a:t>
            </a:r>
            <a:r>
              <a:rPr lang="zh-CN" altLang="en-US" sz="2000">
                <a:solidFill>
                  <a:schemeClr val="tx1"/>
                </a:solidFill>
                <a:latin typeface="宋体" panose="02010600030101010101" pitchFamily="2" charset="-122"/>
                <a:ea typeface="宋体" panose="02010600030101010101" pitchFamily="2" charset="-122"/>
              </a:rPr>
              <a:t>倍以上的速度。</a:t>
            </a:r>
          </a:p>
          <a:p>
            <a:endParaRPr lang="zh-CN" altLang="en-US" sz="2000">
              <a:solidFill>
                <a:schemeClr val="tx1"/>
              </a:solidFill>
              <a:latin typeface="宋体" panose="02010600030101010101" pitchFamily="2" charset="-122"/>
              <a:ea typeface="宋体" panose="02010600030101010101" pitchFamily="2" charset="-122"/>
            </a:endParaRPr>
          </a:p>
          <a:p>
            <a:r>
              <a:rPr lang="zh-CN" altLang="en-US" sz="2000" b="1">
                <a:solidFill>
                  <a:schemeClr val="tx1"/>
                </a:solidFill>
                <a:latin typeface="宋体" panose="02010600030101010101" pitchFamily="2" charset="-122"/>
                <a:ea typeface="宋体" panose="02010600030101010101" pitchFamily="2" charset="-122"/>
              </a:rPr>
              <a:t>医学成像：</a:t>
            </a:r>
            <a:r>
              <a:rPr lang="zh-CN" altLang="en-US" sz="2000">
                <a:solidFill>
                  <a:schemeClr val="tx1"/>
                </a:solidFill>
                <a:latin typeface="宋体" panose="02010600030101010101" pitchFamily="2" charset="-122"/>
                <a:ea typeface="宋体" panose="02010600030101010101" pitchFamily="2" charset="-122"/>
              </a:rPr>
              <a:t>随着现代医学技术的发展，医院的诊疗工作越来越多地依赖于现代化的检查结果。像</a:t>
            </a:r>
            <a:r>
              <a:rPr lang="en-US" altLang="zh-CN" sz="2000">
                <a:solidFill>
                  <a:schemeClr val="tx1"/>
                </a:solidFill>
                <a:latin typeface="宋体" panose="02010600030101010101" pitchFamily="2" charset="-122"/>
                <a:ea typeface="宋体" panose="02010600030101010101" pitchFamily="2" charset="-122"/>
              </a:rPr>
              <a:t>X</a:t>
            </a:r>
            <a:r>
              <a:rPr lang="zh-CN" altLang="en-US" sz="2000">
                <a:solidFill>
                  <a:schemeClr val="tx1"/>
                </a:solidFill>
                <a:latin typeface="宋体" panose="02010600030101010101" pitchFamily="2" charset="-122"/>
                <a:ea typeface="宋体" panose="02010600030101010101" pitchFamily="2" charset="-122"/>
              </a:rPr>
              <a:t>光检查、</a:t>
            </a:r>
            <a:r>
              <a:rPr lang="en-US" altLang="zh-CN" sz="2000">
                <a:solidFill>
                  <a:schemeClr val="tx1"/>
                </a:solidFill>
                <a:latin typeface="宋体" panose="02010600030101010101" pitchFamily="2" charset="-122"/>
                <a:ea typeface="宋体" panose="02010600030101010101" pitchFamily="2" charset="-122"/>
              </a:rPr>
              <a:t>CT</a:t>
            </a:r>
            <a:r>
              <a:rPr lang="zh-CN" altLang="en-US" sz="2000">
                <a:solidFill>
                  <a:schemeClr val="tx1"/>
                </a:solidFill>
                <a:latin typeface="宋体" panose="02010600030101010101" pitchFamily="2" charset="-122"/>
                <a:ea typeface="宋体" panose="02010600030101010101" pitchFamily="2" charset="-122"/>
              </a:rPr>
              <a:t>、</a:t>
            </a:r>
            <a:r>
              <a:rPr lang="en-US" altLang="zh-CN" sz="2000">
                <a:solidFill>
                  <a:schemeClr val="tx1"/>
                </a:solidFill>
                <a:latin typeface="宋体" panose="02010600030101010101" pitchFamily="2" charset="-122"/>
                <a:ea typeface="宋体" panose="02010600030101010101" pitchFamily="2" charset="-122"/>
              </a:rPr>
              <a:t>B</a:t>
            </a:r>
            <a:r>
              <a:rPr lang="zh-CN" altLang="en-US" sz="2000">
                <a:solidFill>
                  <a:schemeClr val="tx1"/>
                </a:solidFill>
                <a:latin typeface="宋体" panose="02010600030101010101" pitchFamily="2" charset="-122"/>
                <a:ea typeface="宋体" panose="02010600030101010101" pitchFamily="2" charset="-122"/>
              </a:rPr>
              <a:t>超、胃镜肠镜、血管造影等医学影像检查的应用越来越普遍，医学影像数据的海量增长随之而来。</a:t>
            </a:r>
          </a:p>
          <a:p>
            <a:endParaRPr lang="zh-CN" altLang="en-US" sz="2000">
              <a:solidFill>
                <a:schemeClr val="tx1"/>
              </a:solidFill>
              <a:latin typeface="宋体" panose="02010600030101010101" pitchFamily="2" charset="-122"/>
              <a:ea typeface="宋体" panose="02010600030101010101" pitchFamily="2" charset="-122"/>
            </a:endParaRPr>
          </a:p>
          <a:p>
            <a:r>
              <a:rPr lang="zh-CN" altLang="en-US" sz="2000" b="1">
                <a:solidFill>
                  <a:schemeClr val="tx1"/>
                </a:solidFill>
                <a:latin typeface="宋体" panose="02010600030101010101" pitchFamily="2" charset="-122"/>
                <a:ea typeface="宋体" panose="02010600030101010101" pitchFamily="2" charset="-122"/>
              </a:rPr>
              <a:t>健康档案：</a:t>
            </a:r>
            <a:r>
              <a:rPr lang="zh-CN" altLang="en-US" sz="2000">
                <a:solidFill>
                  <a:schemeClr val="tx1"/>
                </a:solidFill>
                <a:latin typeface="宋体" panose="02010600030101010101" pitchFamily="2" charset="-122"/>
                <a:ea typeface="宋体" panose="02010600030101010101" pitchFamily="2" charset="-122"/>
              </a:rPr>
              <a:t>一个中等城市（</a:t>
            </a:r>
            <a:r>
              <a:rPr lang="en-US" altLang="zh-CN" sz="2000">
                <a:solidFill>
                  <a:schemeClr val="tx1"/>
                </a:solidFill>
                <a:latin typeface="宋体" panose="02010600030101010101" pitchFamily="2" charset="-122"/>
                <a:ea typeface="宋体" panose="02010600030101010101" pitchFamily="2" charset="-122"/>
              </a:rPr>
              <a:t>1000</a:t>
            </a:r>
            <a:r>
              <a:rPr lang="zh-CN" altLang="en-US" sz="2000">
                <a:solidFill>
                  <a:schemeClr val="tx1"/>
                </a:solidFill>
                <a:latin typeface="宋体" panose="02010600030101010101" pitchFamily="2" charset="-122"/>
                <a:ea typeface="宋体" panose="02010600030101010101" pitchFamily="2" charset="-122"/>
              </a:rPr>
              <a:t>万人口）</a:t>
            </a:r>
            <a:r>
              <a:rPr lang="en-US" altLang="zh-CN" sz="2000">
                <a:solidFill>
                  <a:schemeClr val="tx1"/>
                </a:solidFill>
                <a:latin typeface="宋体" panose="02010600030101010101" pitchFamily="2" charset="-122"/>
                <a:ea typeface="宋体" panose="02010600030101010101" pitchFamily="2" charset="-122"/>
              </a:rPr>
              <a:t>50</a:t>
            </a:r>
            <a:r>
              <a:rPr lang="zh-CN" altLang="en-US" sz="2000">
                <a:solidFill>
                  <a:schemeClr val="tx1"/>
                </a:solidFill>
                <a:latin typeface="宋体" panose="02010600030101010101" pitchFamily="2" charset="-122"/>
                <a:ea typeface="宋体" panose="02010600030101010101" pitchFamily="2" charset="-122"/>
              </a:rPr>
              <a:t>年所积累的医疗数据量就会达到</a:t>
            </a:r>
            <a:r>
              <a:rPr lang="en-US" altLang="zh-CN" sz="2000">
                <a:solidFill>
                  <a:schemeClr val="tx1"/>
                </a:solidFill>
                <a:latin typeface="宋体" panose="02010600030101010101" pitchFamily="2" charset="-122"/>
                <a:ea typeface="宋体" panose="02010600030101010101" pitchFamily="2" charset="-122"/>
              </a:rPr>
              <a:t>10PB</a:t>
            </a:r>
            <a:r>
              <a:rPr lang="zh-CN" altLang="en-US" sz="2000">
                <a:solidFill>
                  <a:schemeClr val="tx1"/>
                </a:solidFill>
                <a:latin typeface="宋体" panose="02010600030101010101" pitchFamily="2" charset="-122"/>
                <a:ea typeface="宋体" panose="02010600030101010101" pitchFamily="2" charset="-122"/>
              </a:rPr>
              <a:t>数量级。</a:t>
            </a:r>
          </a:p>
          <a:p>
            <a:endParaRPr lang="zh-CN" altLang="en-US" sz="2000">
              <a:solidFill>
                <a:schemeClr val="tx1"/>
              </a:solidFill>
              <a:latin typeface="宋体" panose="02010600030101010101" pitchFamily="2" charset="-122"/>
              <a:ea typeface="宋体" panose="02010600030101010101" pitchFamily="2" charset="-122"/>
            </a:endParaRPr>
          </a:p>
          <a:p>
            <a:r>
              <a:rPr lang="zh-CN" altLang="en-US" sz="2000" b="1">
                <a:solidFill>
                  <a:schemeClr val="tx1"/>
                </a:solidFill>
                <a:latin typeface="宋体" panose="02010600030101010101" pitchFamily="2" charset="-122"/>
                <a:ea typeface="宋体" panose="02010600030101010101" pitchFamily="2" charset="-122"/>
              </a:rPr>
              <a:t>医学文献：</a:t>
            </a:r>
            <a:r>
              <a:rPr lang="zh-CN" altLang="en-US" sz="2000">
                <a:solidFill>
                  <a:schemeClr val="tx1"/>
                </a:solidFill>
                <a:latin typeface="宋体" panose="02010600030101010101" pitchFamily="2" charset="-122"/>
                <a:ea typeface="宋体" panose="02010600030101010101" pitchFamily="2" charset="-122"/>
              </a:rPr>
              <a:t>全球医药类期刊近</a:t>
            </a:r>
            <a:r>
              <a:rPr lang="en-US" altLang="zh-CN" sz="2000">
                <a:solidFill>
                  <a:schemeClr val="tx1"/>
                </a:solidFill>
                <a:latin typeface="宋体" panose="02010600030101010101" pitchFamily="2" charset="-122"/>
                <a:ea typeface="宋体" panose="02010600030101010101" pitchFamily="2" charset="-122"/>
              </a:rPr>
              <a:t>3</a:t>
            </a:r>
            <a:r>
              <a:rPr lang="zh-CN" altLang="en-US" sz="2000">
                <a:solidFill>
                  <a:schemeClr val="tx1"/>
                </a:solidFill>
                <a:latin typeface="宋体" panose="02010600030101010101" pitchFamily="2" charset="-122"/>
                <a:ea typeface="宋体" panose="02010600030101010101" pitchFamily="2" charset="-122"/>
              </a:rPr>
              <a:t>万种，每年发表的论文</a:t>
            </a:r>
            <a:r>
              <a:rPr lang="en-US" altLang="zh-CN" sz="2000">
                <a:solidFill>
                  <a:schemeClr val="tx1"/>
                </a:solidFill>
                <a:latin typeface="宋体" panose="02010600030101010101" pitchFamily="2" charset="-122"/>
                <a:ea typeface="宋体" panose="02010600030101010101" pitchFamily="2" charset="-122"/>
              </a:rPr>
              <a:t>200</a:t>
            </a:r>
            <a:r>
              <a:rPr lang="zh-CN" altLang="en-US" sz="2000">
                <a:solidFill>
                  <a:schemeClr val="tx1"/>
                </a:solidFill>
                <a:latin typeface="宋体" panose="02010600030101010101" pitchFamily="2" charset="-122"/>
                <a:ea typeface="宋体" panose="02010600030101010101" pitchFamily="2" charset="-122"/>
              </a:rPr>
              <a:t>多万篇并且以每年</a:t>
            </a:r>
            <a:r>
              <a:rPr lang="en-US" altLang="zh-CN" sz="2000">
                <a:solidFill>
                  <a:schemeClr val="tx1"/>
                </a:solidFill>
                <a:latin typeface="宋体" panose="02010600030101010101" pitchFamily="2" charset="-122"/>
                <a:ea typeface="宋体" panose="02010600030101010101" pitchFamily="2" charset="-122"/>
              </a:rPr>
              <a:t>7%</a:t>
            </a:r>
            <a:r>
              <a:rPr lang="zh-CN" altLang="en-US" sz="2000">
                <a:solidFill>
                  <a:schemeClr val="tx1"/>
                </a:solidFill>
                <a:latin typeface="宋体" panose="02010600030101010101" pitchFamily="2" charset="-122"/>
                <a:ea typeface="宋体" panose="02010600030101010101" pitchFamily="2" charset="-122"/>
              </a:rPr>
              <a:t>的速度递增。</a:t>
            </a:r>
          </a:p>
        </p:txBody>
      </p:sp>
    </p:spTree>
    <p:custDataLst>
      <p:tags r:id="rId1"/>
    </p:custDataLst>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科研范式的演变</a:t>
            </a:r>
          </a:p>
        </p:txBody>
      </p:sp>
      <p:sp>
        <p:nvSpPr>
          <p:cNvPr id="5" name="矩形 4"/>
          <p:cNvSpPr/>
          <p:nvPr/>
        </p:nvSpPr>
        <p:spPr>
          <a:xfrm>
            <a:off x="2003425" y="4451350"/>
            <a:ext cx="1991360" cy="661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宋体" panose="02010600030101010101" pitchFamily="2" charset="-122"/>
                <a:ea typeface="宋体" panose="02010600030101010101" pitchFamily="2" charset="-122"/>
              </a:rPr>
              <a:t>实验科学</a:t>
            </a:r>
          </a:p>
        </p:txBody>
      </p:sp>
      <p:sp>
        <p:nvSpPr>
          <p:cNvPr id="6" name="矩形 5"/>
          <p:cNvSpPr/>
          <p:nvPr/>
        </p:nvSpPr>
        <p:spPr>
          <a:xfrm>
            <a:off x="3975735" y="3790315"/>
            <a:ext cx="1991360" cy="661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宋体" panose="02010600030101010101" pitchFamily="2" charset="-122"/>
                <a:ea typeface="宋体" panose="02010600030101010101" pitchFamily="2" charset="-122"/>
              </a:rPr>
              <a:t>理论科学</a:t>
            </a:r>
          </a:p>
        </p:txBody>
      </p:sp>
      <p:sp>
        <p:nvSpPr>
          <p:cNvPr id="7" name="矩形 6"/>
          <p:cNvSpPr/>
          <p:nvPr/>
        </p:nvSpPr>
        <p:spPr>
          <a:xfrm>
            <a:off x="5967095" y="3129280"/>
            <a:ext cx="1991360" cy="661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宋体" panose="02010600030101010101" pitchFamily="2" charset="-122"/>
                <a:ea typeface="宋体" panose="02010600030101010101" pitchFamily="2" charset="-122"/>
              </a:rPr>
              <a:t>计算科学</a:t>
            </a:r>
          </a:p>
        </p:txBody>
      </p:sp>
      <p:sp>
        <p:nvSpPr>
          <p:cNvPr id="8" name="矩形 7"/>
          <p:cNvSpPr/>
          <p:nvPr/>
        </p:nvSpPr>
        <p:spPr>
          <a:xfrm>
            <a:off x="7958455" y="2468245"/>
            <a:ext cx="1991360" cy="6610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latin typeface="宋体" panose="02010600030101010101" pitchFamily="2" charset="-122"/>
                <a:ea typeface="宋体" panose="02010600030101010101" pitchFamily="2" charset="-122"/>
              </a:rPr>
              <a:t>数据密集型科学</a:t>
            </a:r>
          </a:p>
        </p:txBody>
      </p:sp>
      <p:cxnSp>
        <p:nvCxnSpPr>
          <p:cNvPr id="3" name="直接箭头连接符 2"/>
          <p:cNvCxnSpPr/>
          <p:nvPr/>
        </p:nvCxnSpPr>
        <p:spPr>
          <a:xfrm flipV="1">
            <a:off x="1596390" y="1410335"/>
            <a:ext cx="7914005" cy="29616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1959610" y="5323840"/>
            <a:ext cx="21342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093845" y="4620895"/>
            <a:ext cx="20262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120130" y="3987800"/>
            <a:ext cx="20262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146415" y="3328035"/>
            <a:ext cx="20262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098925" y="4623435"/>
            <a:ext cx="0" cy="7099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120130" y="3990975"/>
            <a:ext cx="0" cy="629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146415" y="3319780"/>
            <a:ext cx="0" cy="671195"/>
          </a:xfrm>
          <a:prstGeom prst="line">
            <a:avLst/>
          </a:prstGeom>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2374265" y="5454015"/>
            <a:ext cx="1249680" cy="645160"/>
          </a:xfrm>
          <a:prstGeom prst="rect">
            <a:avLst/>
          </a:prstGeom>
          <a:noFill/>
        </p:spPr>
        <p:txBody>
          <a:bodyPr wrap="none" rtlCol="0">
            <a:spAutoFit/>
          </a:bodyPr>
          <a:lstStyle/>
          <a:p>
            <a:pPr algn="ctr">
              <a:lnSpc>
                <a:spcPct val="130000"/>
              </a:lnSpc>
            </a:pPr>
            <a:r>
              <a:rPr lang="zh-CN" altLang="en-US" sz="1400" dirty="0" smtClean="0">
                <a:latin typeface="Arial" panose="020B0604020202020204" pitchFamily="34" charset="0"/>
                <a:ea typeface="微软雅黑" panose="020B0503020204020204" charset="-122"/>
              </a:rPr>
              <a:t>描述自然现象</a:t>
            </a:r>
          </a:p>
          <a:p>
            <a:pPr algn="ctr">
              <a:lnSpc>
                <a:spcPct val="130000"/>
              </a:lnSpc>
            </a:pPr>
            <a:r>
              <a:rPr lang="zh-CN" altLang="en-US" sz="1400" dirty="0" smtClean="0">
                <a:latin typeface="Arial" panose="020B0604020202020204" pitchFamily="34" charset="0"/>
                <a:ea typeface="微软雅黑" panose="020B0503020204020204" charset="-122"/>
              </a:rPr>
              <a:t>几千年前</a:t>
            </a:r>
          </a:p>
        </p:txBody>
      </p:sp>
      <p:sp>
        <p:nvSpPr>
          <p:cNvPr id="18" name="文本框 17"/>
          <p:cNvSpPr txBox="1"/>
          <p:nvPr/>
        </p:nvSpPr>
        <p:spPr>
          <a:xfrm>
            <a:off x="4435475" y="4752340"/>
            <a:ext cx="1071880" cy="645160"/>
          </a:xfrm>
          <a:prstGeom prst="rect">
            <a:avLst/>
          </a:prstGeom>
          <a:noFill/>
        </p:spPr>
        <p:txBody>
          <a:bodyPr wrap="none" rtlCol="0">
            <a:spAutoFit/>
          </a:bodyPr>
          <a:lstStyle/>
          <a:p>
            <a:pPr algn="ctr">
              <a:lnSpc>
                <a:spcPct val="130000"/>
              </a:lnSpc>
            </a:pPr>
            <a:r>
              <a:rPr lang="zh-CN" altLang="en-US" sz="1400" dirty="0" smtClean="0">
                <a:latin typeface="Arial" panose="020B0604020202020204" pitchFamily="34" charset="0"/>
                <a:ea typeface="微软雅黑" panose="020B0503020204020204" charset="-122"/>
              </a:rPr>
              <a:t>牛顿定律等</a:t>
            </a:r>
          </a:p>
          <a:p>
            <a:pPr algn="ctr">
              <a:lnSpc>
                <a:spcPct val="130000"/>
              </a:lnSpc>
            </a:pPr>
            <a:r>
              <a:rPr lang="zh-CN" altLang="en-US" sz="1400" dirty="0" smtClean="0">
                <a:latin typeface="Arial" panose="020B0604020202020204" pitchFamily="34" charset="0"/>
                <a:ea typeface="微软雅黑" panose="020B0503020204020204" charset="-122"/>
              </a:rPr>
              <a:t>过去几百年</a:t>
            </a:r>
          </a:p>
        </p:txBody>
      </p:sp>
      <p:sp>
        <p:nvSpPr>
          <p:cNvPr id="19" name="文本框 18"/>
          <p:cNvSpPr txBox="1"/>
          <p:nvPr/>
        </p:nvSpPr>
        <p:spPr>
          <a:xfrm>
            <a:off x="6337935" y="4146550"/>
            <a:ext cx="1249680" cy="645160"/>
          </a:xfrm>
          <a:prstGeom prst="rect">
            <a:avLst/>
          </a:prstGeom>
          <a:noFill/>
        </p:spPr>
        <p:txBody>
          <a:bodyPr wrap="none" rtlCol="0">
            <a:spAutoFit/>
          </a:bodyPr>
          <a:lstStyle/>
          <a:p>
            <a:pPr algn="ctr">
              <a:lnSpc>
                <a:spcPct val="130000"/>
              </a:lnSpc>
            </a:pPr>
            <a:r>
              <a:rPr lang="zh-CN" altLang="en-US" sz="1400" dirty="0" smtClean="0">
                <a:latin typeface="Arial" panose="020B0604020202020204" pitchFamily="34" charset="0"/>
                <a:ea typeface="微软雅黑" panose="020B0503020204020204" charset="-122"/>
              </a:rPr>
              <a:t>模拟复杂现象</a:t>
            </a:r>
          </a:p>
          <a:p>
            <a:pPr algn="ctr">
              <a:lnSpc>
                <a:spcPct val="130000"/>
              </a:lnSpc>
            </a:pPr>
            <a:r>
              <a:rPr lang="zh-CN" altLang="en-US" sz="1400" dirty="0" smtClean="0">
                <a:latin typeface="Arial" panose="020B0604020202020204" pitchFamily="34" charset="0"/>
                <a:ea typeface="微软雅黑" panose="020B0503020204020204" charset="-122"/>
              </a:rPr>
              <a:t>过去几十年</a:t>
            </a:r>
          </a:p>
        </p:txBody>
      </p:sp>
      <p:sp>
        <p:nvSpPr>
          <p:cNvPr id="20" name="文本框 19"/>
          <p:cNvSpPr txBox="1"/>
          <p:nvPr/>
        </p:nvSpPr>
        <p:spPr>
          <a:xfrm>
            <a:off x="8329295" y="3471545"/>
            <a:ext cx="1249680" cy="645160"/>
          </a:xfrm>
          <a:prstGeom prst="rect">
            <a:avLst/>
          </a:prstGeom>
          <a:noFill/>
        </p:spPr>
        <p:txBody>
          <a:bodyPr wrap="none" rtlCol="0">
            <a:spAutoFit/>
          </a:bodyPr>
          <a:lstStyle/>
          <a:p>
            <a:pPr algn="ctr">
              <a:lnSpc>
                <a:spcPct val="130000"/>
              </a:lnSpc>
            </a:pPr>
            <a:r>
              <a:rPr lang="zh-CN" altLang="en-US" sz="1400" dirty="0" smtClean="0">
                <a:latin typeface="Arial" panose="020B0604020202020204" pitchFamily="34" charset="0"/>
                <a:ea typeface="微软雅黑" panose="020B0503020204020204" charset="-122"/>
              </a:rPr>
              <a:t>大数据的探索</a:t>
            </a:r>
          </a:p>
          <a:p>
            <a:pPr algn="ctr">
              <a:lnSpc>
                <a:spcPct val="130000"/>
              </a:lnSpc>
            </a:pPr>
            <a:r>
              <a:rPr lang="zh-CN" altLang="en-US" sz="1400" dirty="0" smtClean="0">
                <a:latin typeface="Arial" panose="020B0604020202020204" pitchFamily="34" charset="0"/>
                <a:ea typeface="微软雅黑" panose="020B0503020204020204" charset="-122"/>
              </a:rPr>
              <a:t>现在</a:t>
            </a:r>
          </a:p>
        </p:txBody>
      </p:sp>
    </p:spTree>
    <p:custDataLst>
      <p:tags r:id="rId1"/>
    </p:custData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科研的新范式</a:t>
            </a:r>
          </a:p>
        </p:txBody>
      </p:sp>
      <p:sp>
        <p:nvSpPr>
          <p:cNvPr id="3" name="内容占位符 2"/>
          <p:cNvSpPr>
            <a:spLocks noGrp="1"/>
          </p:cNvSpPr>
          <p:nvPr>
            <p:ph idx="1"/>
          </p:nvPr>
        </p:nvSpPr>
        <p:spPr/>
        <p:txBody>
          <a:bodyPr/>
          <a:lstStyle/>
          <a:p>
            <a:r>
              <a:rPr lang="zh-CN" altLang="en-US">
                <a:latin typeface="宋体" panose="02010600030101010101" pitchFamily="2" charset="-122"/>
                <a:ea typeface="宋体" panose="02010600030101010101" pitchFamily="2" charset="-122"/>
              </a:rPr>
              <a:t>第二范式和第四范式的区别：研究人员不再简单地去问这样的问题：我可以通过什么实验来验证这一假说？而是越来越多地问：我可以在现有数据中发现什么关联？</a:t>
            </a:r>
          </a:p>
          <a:p>
            <a:endParaRPr lang="zh-CN" altLang="en-US">
              <a:latin typeface="宋体" panose="02010600030101010101" pitchFamily="2" charset="-122"/>
              <a:ea typeface="宋体" panose="02010600030101010101" pitchFamily="2" charset="-122"/>
            </a:endParaRPr>
          </a:p>
          <a:p>
            <a:r>
              <a:rPr lang="zh-CN" altLang="en-US">
                <a:latin typeface="宋体" panose="02010600030101010101" pitchFamily="2" charset="-122"/>
                <a:ea typeface="宋体" panose="02010600030101010101" pitchFamily="2" charset="-122"/>
              </a:rPr>
              <a:t>第三范式和第四范式都需要用到强大的计算机，差别在于前者强调科学家根据已知的规则编制程序，而后者是从数据入手，通过程序对庞大的数据库进行挖掘，寻找出关系和相关性。</a:t>
            </a:r>
            <a:endParaRPr lang="en-US" altLang="zh-CN">
              <a:latin typeface="宋体" panose="02010600030101010101" pitchFamily="2" charset="-122"/>
              <a:ea typeface="宋体" panose="02010600030101010101" pitchFamily="2" charset="-122"/>
            </a:endParaRPr>
          </a:p>
        </p:txBody>
      </p:sp>
    </p:spTree>
    <p:custDataLst>
      <p:tags r:id="rId1"/>
    </p:custData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科研新范式的转变意味着科研思维的转变</a:t>
            </a:r>
          </a:p>
        </p:txBody>
      </p:sp>
      <p:sp>
        <p:nvSpPr>
          <p:cNvPr id="3" name="内容占位符 2"/>
          <p:cNvSpPr>
            <a:spLocks noGrp="1"/>
          </p:cNvSpPr>
          <p:nvPr>
            <p:ph idx="1"/>
          </p:nvPr>
        </p:nvSpPr>
        <p:spPr/>
        <p:txBody>
          <a:bodyPr>
            <a:normAutofit/>
          </a:bodyPr>
          <a:lstStyle/>
          <a:p>
            <a:r>
              <a:rPr lang="zh-CN" altLang="en-US" sz="2000" b="1">
                <a:solidFill>
                  <a:schemeClr val="tx1"/>
                </a:solidFill>
                <a:latin typeface="宋体" panose="02010600030101010101" pitchFamily="2" charset="-122"/>
                <a:ea typeface="宋体" panose="02010600030101010101" pitchFamily="2" charset="-122"/>
              </a:rPr>
              <a:t>第一个思维转变：</a:t>
            </a:r>
            <a:r>
              <a:rPr lang="zh-CN" altLang="en-US" sz="2000">
                <a:solidFill>
                  <a:schemeClr val="tx1"/>
                </a:solidFill>
                <a:latin typeface="宋体" panose="02010600030101010101" pitchFamily="2" charset="-122"/>
                <a:ea typeface="宋体" panose="02010600030101010101" pitchFamily="2" charset="-122"/>
              </a:rPr>
              <a:t>要收集和分析与某事物相关的所有数据或至少是尽可能多的数据。与局限在小范围数据相比，试用尽可能多的数据能够带来更精确的结果以及一些以前无法得到的发现。</a:t>
            </a:r>
          </a:p>
          <a:p>
            <a:endParaRPr lang="zh-CN" altLang="en-US" sz="2000">
              <a:solidFill>
                <a:schemeClr val="tx1"/>
              </a:solidFill>
              <a:latin typeface="宋体" panose="02010600030101010101" pitchFamily="2" charset="-122"/>
              <a:ea typeface="宋体" panose="02010600030101010101" pitchFamily="2" charset="-122"/>
            </a:endParaRPr>
          </a:p>
          <a:p>
            <a:r>
              <a:rPr lang="zh-CN" altLang="en-US" sz="2000" b="1">
                <a:solidFill>
                  <a:schemeClr val="tx1"/>
                </a:solidFill>
                <a:latin typeface="宋体" panose="02010600030101010101" pitchFamily="2" charset="-122"/>
                <a:ea typeface="宋体" panose="02010600030101010101" pitchFamily="2" charset="-122"/>
              </a:rPr>
              <a:t>第二个思维转变：</a:t>
            </a:r>
            <a:r>
              <a:rPr lang="zh-CN" altLang="en-US" sz="2000">
                <a:solidFill>
                  <a:schemeClr val="tx1"/>
                </a:solidFill>
                <a:latin typeface="宋体" panose="02010600030101010101" pitchFamily="2" charset="-122"/>
                <a:ea typeface="宋体" panose="02010600030101010101" pitchFamily="2" charset="-122"/>
              </a:rPr>
              <a:t>是要乐于接受数据的纷繁混杂。不同来源的数据在结构、格式等方面都可能是不同的，如果不接受这种混杂，只是把视野局限在可以分析和确定的数据上，那么不仅会失去尽力收集一切相关数据的动力，而且失去了从不同角度观察事物的权利。</a:t>
            </a:r>
          </a:p>
          <a:p>
            <a:endParaRPr lang="zh-CN" altLang="en-US" sz="2000">
              <a:solidFill>
                <a:schemeClr val="tx1"/>
              </a:solidFill>
              <a:latin typeface="宋体" panose="02010600030101010101" pitchFamily="2" charset="-122"/>
              <a:ea typeface="宋体" panose="02010600030101010101" pitchFamily="2" charset="-122"/>
            </a:endParaRPr>
          </a:p>
          <a:p>
            <a:r>
              <a:rPr lang="zh-CN" altLang="en-US" sz="2000" b="1">
                <a:solidFill>
                  <a:schemeClr val="tx1"/>
                </a:solidFill>
                <a:latin typeface="宋体" panose="02010600030101010101" pitchFamily="2" charset="-122"/>
                <a:ea typeface="宋体" panose="02010600030101010101" pitchFamily="2" charset="-122"/>
              </a:rPr>
              <a:t>第三个思维转变：</a:t>
            </a:r>
            <a:r>
              <a:rPr lang="zh-CN" altLang="en-US" sz="2000">
                <a:solidFill>
                  <a:schemeClr val="tx1"/>
                </a:solidFill>
                <a:latin typeface="宋体" panose="02010600030101010101" pitchFamily="2" charset="-122"/>
                <a:ea typeface="宋体" panose="02010600030101010101" pitchFamily="2" charset="-122"/>
              </a:rPr>
              <a:t>更关注事物之间的相关关系，重视相关关系所释放出来的潜在价值。因果关系的研究曾引发了科学体系的建立，科学也是研究因果关系最重要的手段。对于简单封闭的系统，基于小数据的因果分析容易做到，但对于开放复杂的系统，系统中各个组成部分之间可能相互影响，因果关系潜藏在整个系统之中，传统的因果分析难以奏效。</a:t>
            </a:r>
          </a:p>
        </p:txBody>
      </p:sp>
    </p:spTree>
    <p:custDataLst>
      <p:tags r:id="rId1"/>
    </p:custDataLst>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p:cNvSpPr>
            <a:spLocks noGrp="1"/>
          </p:cNvSpPr>
          <p:nvPr>
            <p:ph type="title"/>
            <p:custDataLst>
              <p:tags r:id="rId2"/>
            </p:custDataLst>
          </p:nvPr>
        </p:nvSpPr>
        <p:spPr/>
        <p:txBody>
          <a:bodyPr/>
          <a:lstStyle/>
          <a:p>
            <a:pPr algn="ctr"/>
            <a:r>
              <a:rPr lang="zh-CN" altLang="en-US" smtClean="0">
                <a:latin typeface="+mj-lt"/>
                <a:ea typeface="+mj-ea"/>
              </a:rPr>
              <a:t>目录</a:t>
            </a:r>
          </a:p>
        </p:txBody>
      </p:sp>
      <p:sp>
        <p:nvSpPr>
          <p:cNvPr id="33" name="文本框 32"/>
          <p:cNvSpPr txBox="1"/>
          <p:nvPr/>
        </p:nvSpPr>
        <p:spPr>
          <a:xfrm>
            <a:off x="3166745" y="2137410"/>
            <a:ext cx="5881370" cy="65087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solidFill>
                <a:latin typeface="华文中宋" panose="02010600040101010101" charset="-122"/>
                <a:ea typeface="华文中宋" panose="02010600040101010101" charset="-122"/>
                <a:sym typeface="+mn-ea"/>
              </a:rPr>
              <a:t>大数据时代</a:t>
            </a:r>
            <a:endParaRPr lang="zh-CN" altLang="en-US" sz="2800" b="1" dirty="0" smtClean="0">
              <a:solidFill>
                <a:schemeClr val="bg1"/>
              </a:solidFill>
              <a:latin typeface="华文中宋" panose="02010600040101010101" charset="-122"/>
              <a:ea typeface="华文中宋" panose="02010600040101010101" charset="-122"/>
              <a:sym typeface="+mn-ea"/>
            </a:endParaRPr>
          </a:p>
        </p:txBody>
      </p:sp>
      <p:sp>
        <p:nvSpPr>
          <p:cNvPr id="36" name="文本框 35"/>
          <p:cNvSpPr txBox="1"/>
          <p:nvPr/>
        </p:nvSpPr>
        <p:spPr>
          <a:xfrm>
            <a:off x="3159125" y="2994660"/>
            <a:ext cx="589661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大数据改变我们的生活工作方式</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7" name="文本框 36"/>
          <p:cNvSpPr txBox="1"/>
          <p:nvPr/>
        </p:nvSpPr>
        <p:spPr>
          <a:xfrm>
            <a:off x="3159125" y="3862070"/>
            <a:ext cx="589661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科研第四范式</a:t>
            </a:r>
            <a:r>
              <a:rPr lang="en-US" altLang="zh-CN" sz="2800" b="1" smtClean="0">
                <a:solidFill>
                  <a:schemeClr val="bg1">
                    <a:lumMod val="95000"/>
                  </a:schemeClr>
                </a:solidFill>
                <a:latin typeface="华文中宋" panose="02010600040101010101" charset="-122"/>
                <a:ea typeface="华文中宋" panose="02010600040101010101" charset="-122"/>
                <a:sym typeface="+mn-ea"/>
              </a:rPr>
              <a:t>——</a:t>
            </a:r>
            <a:r>
              <a:rPr lang="zh-CN" altLang="en-US" sz="2800" b="1" smtClean="0">
                <a:solidFill>
                  <a:schemeClr val="bg1">
                    <a:lumMod val="95000"/>
                  </a:schemeClr>
                </a:solidFill>
                <a:latin typeface="华文中宋" panose="02010600040101010101" charset="-122"/>
                <a:ea typeface="华文中宋" panose="02010600040101010101" charset="-122"/>
                <a:sym typeface="+mn-ea"/>
              </a:rPr>
              <a:t>数据密集型科研</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8" name="文本框 37"/>
          <p:cNvSpPr txBox="1"/>
          <p:nvPr/>
        </p:nvSpPr>
        <p:spPr>
          <a:xfrm>
            <a:off x="3166745" y="5318125"/>
            <a:ext cx="5881370" cy="518160"/>
          </a:xfrm>
          <a:prstGeom prst="rect">
            <a:avLst/>
          </a:prstGeom>
          <a:solidFill>
            <a:schemeClr val="bg1">
              <a:lumMod val="85000"/>
            </a:schemeClr>
          </a:solidFill>
        </p:spPr>
        <p:txBody>
          <a:bodyPr wrap="square" rtlCol="0" anchor="t">
            <a:spAutoFit/>
          </a:bodyPr>
          <a:lstStyle/>
          <a:p>
            <a:pPr indent="0" algn="ctr">
              <a:buClr>
                <a:schemeClr val="accent1"/>
              </a:buClr>
              <a:buSzTx/>
              <a:buFont typeface="Wingdings" panose="05000000000000000000" pitchFamily="2" charset="2"/>
              <a:buNone/>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大数据时代的机遇与挑战</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2" name="文本框 1"/>
          <p:cNvSpPr txBox="1"/>
          <p:nvPr/>
        </p:nvSpPr>
        <p:spPr>
          <a:xfrm>
            <a:off x="3159125" y="4563110"/>
            <a:ext cx="5896610" cy="650875"/>
          </a:xfrm>
          <a:prstGeom prst="rect">
            <a:avLst/>
          </a:prstGeom>
          <a:solidFill>
            <a:schemeClr val="accent1">
              <a:lumMod val="75000"/>
            </a:schemeClr>
          </a:solidFill>
        </p:spPr>
        <p:txBody>
          <a:bodyPr wrap="square" rtlCol="0" anchor="t">
            <a:spAutoFit/>
          </a:bodyPr>
          <a:lstStyle/>
          <a:p>
            <a:pPr algn="ctr">
              <a:lnSpc>
                <a:spcPct val="130000"/>
              </a:lnSpc>
            </a:pPr>
            <a:r>
              <a:rPr lang="zh-CN" altLang="en-US" sz="2800" b="1" dirty="0" smtClean="0">
                <a:solidFill>
                  <a:schemeClr val="bg1">
                    <a:lumMod val="95000"/>
                  </a:schemeClr>
                </a:solidFill>
                <a:latin typeface="华文中宋" panose="02010600040101010101" charset="-122"/>
                <a:ea typeface="华文中宋" panose="02010600040101010101" charset="-122"/>
                <a:sym typeface="+mn-ea"/>
              </a:rPr>
              <a:t>大数据技术与实践</a:t>
            </a:r>
          </a:p>
        </p:txBody>
      </p:sp>
    </p:spTree>
    <p:custDataLst>
      <p:tags r:id="rId1"/>
    </p:custDataLst>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52447" y="761405"/>
            <a:ext cx="1063679" cy="5334911"/>
          </a:xfrm>
        </p:spPr>
        <p:txBody>
          <a:bodyPr>
            <a:normAutofit/>
          </a:bodyPr>
          <a:lstStyle/>
          <a:p>
            <a:pPr algn="ctr"/>
            <a:r>
              <a:rPr lang="zh-CN" altLang="en-US">
                <a:latin typeface="华文中宋" panose="02010600040101010101" charset="-122"/>
                <a:ea typeface="华文中宋" panose="02010600040101010101" charset="-122"/>
              </a:rPr>
              <a:t>传统的数据库建设技术</a:t>
            </a:r>
          </a:p>
        </p:txBody>
      </p:sp>
      <p:graphicFrame>
        <p:nvGraphicFramePr>
          <p:cNvPr id="3" name="对象 -2147482624"/>
          <p:cNvGraphicFramePr>
            <a:graphicFrameLocks noChangeAspect="1"/>
          </p:cNvGraphicFramePr>
          <p:nvPr/>
        </p:nvGraphicFramePr>
        <p:xfrm>
          <a:off x="4203920" y="193685"/>
          <a:ext cx="5152021" cy="6470984"/>
        </p:xfrm>
        <a:graphic>
          <a:graphicData uri="http://schemas.openxmlformats.org/presentationml/2006/ole">
            <mc:AlternateContent xmlns:mc="http://schemas.openxmlformats.org/markup-compatibility/2006">
              <mc:Choice xmlns:v="urn:schemas-microsoft-com:vml" Requires="v">
                <p:oleObj spid="_x0000_s4099" r:id="rId3" imgW="6513830" imgH="8173085" progId="Visio.Drawing.11">
                  <p:embed/>
                </p:oleObj>
              </mc:Choice>
              <mc:Fallback>
                <p:oleObj r:id="rId3" imgW="6513830" imgH="8173085" progId="Visio.Drawing.11">
                  <p:embed/>
                  <p:pic>
                    <p:nvPicPr>
                      <p:cNvPr id="0" name="图片 3075"/>
                      <p:cNvPicPr/>
                      <p:nvPr/>
                    </p:nvPicPr>
                    <p:blipFill>
                      <a:blip r:embed="rId4"/>
                      <a:stretch>
                        <a:fillRect/>
                      </a:stretch>
                    </p:blipFill>
                    <p:spPr>
                      <a:xfrm>
                        <a:off x="4203920" y="193685"/>
                        <a:ext cx="5152021" cy="6470984"/>
                      </a:xfrm>
                      <a:prstGeom prst="rect">
                        <a:avLst/>
                      </a:prstGeom>
                      <a:noFill/>
                      <a:ln w="38100">
                        <a:noFill/>
                        <a:miter/>
                      </a:ln>
                    </p:spPr>
                  </p:pic>
                </p:oleObj>
              </mc:Fallback>
            </mc:AlternateContent>
          </a:graphicData>
        </a:graphic>
      </p:graphicFrame>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881528" y="1296463"/>
            <a:ext cx="3008786" cy="2584450"/>
          </a:xfrm>
          <a:prstGeom prst="rect">
            <a:avLst/>
          </a:prstGeom>
          <a:noFill/>
        </p:spPr>
        <p:txBody>
          <a:bodyPr wrap="square" rtlCol="0">
            <a:spAutoFit/>
          </a:bodyPr>
          <a:lstStyle/>
          <a:p>
            <a:pPr>
              <a:lnSpc>
                <a:spcPct val="150000"/>
              </a:lnSpc>
            </a:pPr>
            <a:r>
              <a:rPr lang="zh-CN" altLang="en-US" dirty="0" smtClean="0">
                <a:latin typeface="微软雅黑" panose="020B0503020204020204" charset="-122"/>
                <a:ea typeface="微软雅黑" panose="020B0503020204020204" charset="-122"/>
              </a:rPr>
              <a:t>传统数据库的录入主要是通过对大规模</a:t>
            </a:r>
            <a:r>
              <a:rPr lang="zh-CN" altLang="en-US" dirty="0">
                <a:latin typeface="微软雅黑" panose="020B0503020204020204" charset="-122"/>
                <a:ea typeface="微软雅黑" panose="020B0503020204020204" charset="-122"/>
              </a:rPr>
              <a:t>的文献</a:t>
            </a:r>
            <a:r>
              <a:rPr lang="zh-CN" altLang="en-US" dirty="0" smtClean="0">
                <a:latin typeface="微软雅黑" panose="020B0503020204020204" charset="-122"/>
                <a:ea typeface="微软雅黑" panose="020B0503020204020204" charset="-122"/>
              </a:rPr>
              <a:t>资料进行数字化加工，配备从</a:t>
            </a:r>
            <a:r>
              <a:rPr lang="en-US" altLang="zh-CN" dirty="0">
                <a:latin typeface="微软雅黑" panose="020B0503020204020204" charset="-122"/>
                <a:ea typeface="微软雅黑" panose="020B0503020204020204" charset="-122"/>
              </a:rPr>
              <a:t>A4</a:t>
            </a:r>
            <a:r>
              <a:rPr lang="zh-CN" altLang="en-US" dirty="0">
                <a:latin typeface="微软雅黑" panose="020B0503020204020204" charset="-122"/>
                <a:ea typeface="微软雅黑" panose="020B0503020204020204" charset="-122"/>
              </a:rPr>
              <a:t>幅面到</a:t>
            </a:r>
            <a:r>
              <a:rPr lang="en-US" altLang="zh-CN" dirty="0">
                <a:latin typeface="微软雅黑" panose="020B0503020204020204" charset="-122"/>
                <a:ea typeface="微软雅黑" panose="020B0503020204020204" charset="-122"/>
              </a:rPr>
              <a:t>A0</a:t>
            </a:r>
            <a:r>
              <a:rPr lang="zh-CN" altLang="en-US" dirty="0">
                <a:latin typeface="微软雅黑" panose="020B0503020204020204" charset="-122"/>
                <a:ea typeface="微软雅黑" panose="020B0503020204020204" charset="-122"/>
              </a:rPr>
              <a:t>幅面的各型</a:t>
            </a:r>
            <a:r>
              <a:rPr lang="zh-CN" altLang="en-US" dirty="0" smtClean="0">
                <a:latin typeface="微软雅黑" panose="020B0503020204020204" charset="-122"/>
                <a:ea typeface="微软雅黑" panose="020B0503020204020204" charset="-122"/>
              </a:rPr>
              <a:t>扫描仪</a:t>
            </a:r>
            <a:r>
              <a:rPr lang="zh-CN" altLang="en-US" dirty="0">
                <a:latin typeface="微软雅黑" panose="020B0503020204020204" charset="-122"/>
                <a:ea typeface="微软雅黑" panose="020B0503020204020204" charset="-122"/>
              </a:rPr>
              <a:t>，</a:t>
            </a:r>
            <a:r>
              <a:rPr lang="zh-CN" altLang="en-US" dirty="0" smtClean="0">
                <a:latin typeface="微软雅黑" panose="020B0503020204020204" charset="-122"/>
                <a:ea typeface="微软雅黑" panose="020B0503020204020204" charset="-122"/>
              </a:rPr>
              <a:t>根据文献资料幅面</a:t>
            </a:r>
            <a:r>
              <a:rPr lang="zh-CN" altLang="en-US" dirty="0">
                <a:latin typeface="微软雅黑" panose="020B0503020204020204" charset="-122"/>
                <a:ea typeface="微软雅黑" panose="020B0503020204020204" charset="-122"/>
              </a:rPr>
              <a:t>的大小和纸张状况，选择相应扫描仪</a:t>
            </a:r>
            <a:r>
              <a:rPr lang="zh-CN" altLang="en-US" dirty="0" smtClean="0">
                <a:latin typeface="微软雅黑" panose="020B0503020204020204" charset="-122"/>
                <a:ea typeface="微软雅黑" panose="020B0503020204020204" charset="-122"/>
              </a:rPr>
              <a:t>。</a:t>
            </a:r>
            <a:endParaRPr lang="en-US" altLang="zh-CN" dirty="0" smtClean="0">
              <a:latin typeface="微软雅黑" panose="020B0503020204020204" charset="-122"/>
              <a:ea typeface="微软雅黑" panose="020B0503020204020204" charset="-122"/>
            </a:endParaRPr>
          </a:p>
        </p:txBody>
      </p:sp>
      <p:sp>
        <p:nvSpPr>
          <p:cNvPr id="6" name="文本框 5"/>
          <p:cNvSpPr txBox="1"/>
          <p:nvPr/>
        </p:nvSpPr>
        <p:spPr>
          <a:xfrm>
            <a:off x="5590365" y="247436"/>
            <a:ext cx="1512379" cy="460375"/>
          </a:xfrm>
          <a:prstGeom prst="rect">
            <a:avLst/>
          </a:prstGeom>
          <a:noFill/>
        </p:spPr>
        <p:txBody>
          <a:bodyPr wrap="square" rtlCol="0">
            <a:spAutoFit/>
          </a:bodyPr>
          <a:lstStyle/>
          <a:p>
            <a:r>
              <a:rPr lang="en-US" altLang="zh-CN" sz="2400" b="1" dirty="0" smtClean="0">
                <a:solidFill>
                  <a:schemeClr val="bg1"/>
                </a:solidFill>
                <a:latin typeface="微软雅黑" panose="020B0503020204020204" charset="-122"/>
                <a:ea typeface="微软雅黑" panose="020B0503020204020204" charset="-122"/>
              </a:rPr>
              <a:t>1</a:t>
            </a:r>
            <a:r>
              <a:rPr lang="zh-CN" altLang="en-US" sz="2400" b="1" dirty="0" smtClean="0">
                <a:solidFill>
                  <a:schemeClr val="bg1"/>
                </a:solidFill>
                <a:latin typeface="微软雅黑" panose="020B0503020204020204" charset="-122"/>
                <a:ea typeface="微软雅黑" panose="020B0503020204020204" charset="-122"/>
              </a:rPr>
              <a:t>、扫描</a:t>
            </a:r>
            <a:endParaRPr lang="zh-CN" altLang="en-US" sz="2400" b="1" dirty="0">
              <a:solidFill>
                <a:schemeClr val="bg1"/>
              </a:solidFill>
              <a:latin typeface="微软雅黑" panose="020B0503020204020204" charset="-122"/>
              <a:ea typeface="微软雅黑" panose="020B0503020204020204" charset="-122"/>
            </a:endParaRPr>
          </a:p>
        </p:txBody>
      </p:sp>
      <p:pic>
        <p:nvPicPr>
          <p:cNvPr id="4" name="图片 3" descr="生产线1"/>
          <p:cNvPicPr/>
          <p:nvPr/>
        </p:nvPicPr>
        <p:blipFill>
          <a:blip r:embed="rId2">
            <a:extLst>
              <a:ext uri="{28A0092B-C50C-407E-A947-70E740481C1C}">
                <a14:useLocalDpi xmlns:a14="http://schemas.microsoft.com/office/drawing/2010/main" val="0"/>
              </a:ext>
            </a:extLst>
          </a:blip>
          <a:srcRect/>
          <a:stretch>
            <a:fillRect/>
          </a:stretch>
        </p:blipFill>
        <p:spPr>
          <a:xfrm>
            <a:off x="5284147" y="760213"/>
            <a:ext cx="5798104" cy="3950059"/>
          </a:xfrm>
          <a:prstGeom prst="rect">
            <a:avLst/>
          </a:prstGeom>
          <a:noFill/>
          <a:ln>
            <a:noFill/>
          </a:ln>
        </p:spPr>
      </p:pic>
      <p:pic>
        <p:nvPicPr>
          <p:cNvPr id="2" name="图片 -2147482623"/>
          <p:cNvPicPr>
            <a:picLocks noChangeAspect="1"/>
          </p:cNvPicPr>
          <p:nvPr/>
        </p:nvPicPr>
        <p:blipFill>
          <a:blip r:embed="rId3"/>
          <a:stretch>
            <a:fillRect/>
          </a:stretch>
        </p:blipFill>
        <p:spPr>
          <a:xfrm>
            <a:off x="1881814" y="4266644"/>
            <a:ext cx="8929538" cy="2341591"/>
          </a:xfrm>
          <a:prstGeom prst="rect">
            <a:avLst/>
          </a:prstGeom>
          <a:noFill/>
          <a:ln w="9525">
            <a:noFill/>
          </a:ln>
        </p:spPr>
      </p:pic>
    </p:spTree>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41917" y="1042965"/>
            <a:ext cx="11342240" cy="506730"/>
          </a:xfrm>
          <a:prstGeom prst="rect">
            <a:avLst/>
          </a:prstGeom>
        </p:spPr>
        <p:txBody>
          <a:bodyPr wrap="square">
            <a:spAutoFit/>
          </a:bodyPr>
          <a:lstStyle/>
          <a:p>
            <a:pPr algn="ctr">
              <a:lnSpc>
                <a:spcPct val="150000"/>
              </a:lnSpc>
            </a:pPr>
            <a:r>
              <a:rPr lang="zh-CN" altLang="en-US" dirty="0">
                <a:latin typeface="微软雅黑" panose="020B0503020204020204" charset="-122"/>
                <a:ea typeface="微软雅黑" panose="020B0503020204020204" charset="-122"/>
              </a:rPr>
              <a:t>传统</a:t>
            </a:r>
            <a:r>
              <a:rPr lang="zh-CN" altLang="en-US" dirty="0" smtClean="0">
                <a:latin typeface="微软雅黑" panose="020B0503020204020204" charset="-122"/>
                <a:ea typeface="微软雅黑" panose="020B0503020204020204" charset="-122"/>
              </a:rPr>
              <a:t>数据库</a:t>
            </a:r>
            <a:r>
              <a:rPr lang="zh-CN" altLang="en-US" dirty="0">
                <a:latin typeface="微软雅黑" panose="020B0503020204020204" charset="-122"/>
                <a:ea typeface="微软雅黑" panose="020B0503020204020204" charset="-122"/>
              </a:rPr>
              <a:t>的录入方式主要通过人工对文献资料进行</a:t>
            </a:r>
            <a:r>
              <a:rPr lang="zh-CN" altLang="zh-CN" kern="100" dirty="0" smtClean="0">
                <a:latin typeface="微软雅黑" panose="020B0503020204020204" charset="-122"/>
                <a:ea typeface="微软雅黑" panose="020B0503020204020204" charset="-122"/>
                <a:cs typeface="Times New Roman" panose="02020603050405020304" charset="0"/>
              </a:rPr>
              <a:t>扫描</a:t>
            </a:r>
            <a:r>
              <a:rPr lang="zh-CN" altLang="en-US" kern="100" dirty="0" smtClean="0">
                <a:latin typeface="微软雅黑" panose="020B0503020204020204" charset="-122"/>
                <a:ea typeface="微软雅黑" panose="020B0503020204020204" charset="-122"/>
                <a:cs typeface="Times New Roman" panose="02020603050405020304" charset="0"/>
              </a:rPr>
              <a:t>，形成能直接存储在计算机磁盘内的数字化资料。</a:t>
            </a:r>
            <a:endParaRPr lang="zh-CN" altLang="en-US" dirty="0">
              <a:latin typeface="微软雅黑" panose="020B0503020204020204" charset="-122"/>
              <a:ea typeface="微软雅黑" panose="020B0503020204020204" charset="-122"/>
            </a:endParaRPr>
          </a:p>
        </p:txBody>
      </p:sp>
      <p:pic>
        <p:nvPicPr>
          <p:cNvPr id="5" name="Picture 456"/>
          <p:cNvPicPr/>
          <p:nvPr/>
        </p:nvPicPr>
        <p:blipFill>
          <a:blip r:embed="rId2">
            <a:extLst>
              <a:ext uri="{28A0092B-C50C-407E-A947-70E740481C1C}">
                <a14:useLocalDpi xmlns:a14="http://schemas.microsoft.com/office/drawing/2010/main" val="0"/>
              </a:ext>
            </a:extLst>
          </a:blip>
          <a:stretch>
            <a:fillRect/>
          </a:stretch>
        </p:blipFill>
        <p:spPr>
          <a:xfrm>
            <a:off x="5971555" y="2274713"/>
            <a:ext cx="6206147" cy="4190483"/>
          </a:xfrm>
          <a:prstGeom prst="rect">
            <a:avLst/>
          </a:prstGeom>
        </p:spPr>
      </p:pic>
      <p:pic>
        <p:nvPicPr>
          <p:cNvPr id="6" name="Picture 411"/>
          <p:cNvPicPr/>
          <p:nvPr/>
        </p:nvPicPr>
        <p:blipFill>
          <a:blip r:embed="rId3">
            <a:extLst>
              <a:ext uri="{28A0092B-C50C-407E-A947-70E740481C1C}">
                <a14:useLocalDpi xmlns:a14="http://schemas.microsoft.com/office/drawing/2010/main" val="0"/>
              </a:ext>
            </a:extLst>
          </a:blip>
          <a:stretch>
            <a:fillRect/>
          </a:stretch>
        </p:blipFill>
        <p:spPr>
          <a:xfrm>
            <a:off x="10065" y="2274713"/>
            <a:ext cx="5880221" cy="4190483"/>
          </a:xfrm>
          <a:prstGeom prst="rect">
            <a:avLst/>
          </a:prstGeom>
        </p:spPr>
      </p:pic>
    </p:spTree>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568848" y="247436"/>
            <a:ext cx="1285240" cy="46037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2</a:t>
            </a:r>
            <a:r>
              <a:rPr lang="zh-CN" altLang="en-US" sz="2400" b="1" dirty="0" smtClean="0">
                <a:solidFill>
                  <a:schemeClr val="bg1"/>
                </a:solidFill>
                <a:latin typeface="微软雅黑" panose="020B0503020204020204" charset="-122"/>
                <a:ea typeface="微软雅黑" panose="020B0503020204020204" charset="-122"/>
              </a:rPr>
              <a:t>、标引</a:t>
            </a:r>
            <a:endParaRPr lang="zh-CN" altLang="en-US" sz="2400" b="1" dirty="0">
              <a:solidFill>
                <a:schemeClr val="bg1"/>
              </a:solidFill>
              <a:latin typeface="微软雅黑" panose="020B0503020204020204" charset="-122"/>
              <a:ea typeface="微软雅黑" panose="020B0503020204020204" charset="-122"/>
            </a:endParaRPr>
          </a:p>
        </p:txBody>
      </p:sp>
      <p:sp>
        <p:nvSpPr>
          <p:cNvPr id="6" name="矩形 5"/>
          <p:cNvSpPr/>
          <p:nvPr/>
        </p:nvSpPr>
        <p:spPr>
          <a:xfrm>
            <a:off x="402023" y="1250372"/>
            <a:ext cx="11653775" cy="922020"/>
          </a:xfrm>
          <a:prstGeom prst="rect">
            <a:avLst/>
          </a:prstGeom>
        </p:spPr>
        <p:txBody>
          <a:bodyPr wrap="square">
            <a:spAutoFit/>
          </a:bodyPr>
          <a:lstStyle/>
          <a:p>
            <a:pPr>
              <a:lnSpc>
                <a:spcPct val="150000"/>
              </a:lnSpc>
            </a:pPr>
            <a:r>
              <a:rPr lang="zh-CN" altLang="en-US" b="1" dirty="0">
                <a:latin typeface="微软雅黑" panose="020B0503020204020204" charset="-122"/>
                <a:ea typeface="微软雅黑" panose="020B0503020204020204" charset="-122"/>
              </a:rPr>
              <a:t>人工标引</a:t>
            </a:r>
            <a:r>
              <a:rPr lang="zh-CN" altLang="en-US" dirty="0" smtClean="0">
                <a:latin typeface="微软雅黑" panose="020B0503020204020204" charset="-122"/>
                <a:ea typeface="微软雅黑" panose="020B0503020204020204" charset="-122"/>
              </a:rPr>
              <a:t>又</a:t>
            </a:r>
            <a:r>
              <a:rPr lang="zh-CN" altLang="en-US" dirty="0">
                <a:latin typeface="微软雅黑" panose="020B0503020204020204" charset="-122"/>
                <a:ea typeface="微软雅黑" panose="020B0503020204020204" charset="-122"/>
              </a:rPr>
              <a:t>称手工标引。即文献主题分析和将分析结果转换成检索标识的</a:t>
            </a:r>
            <a:r>
              <a:rPr lang="zh-CN" altLang="en-US" dirty="0" smtClean="0">
                <a:latin typeface="微软雅黑" panose="020B0503020204020204" charset="-122"/>
                <a:ea typeface="微软雅黑" panose="020B0503020204020204" charset="-122"/>
              </a:rPr>
              <a:t>工作，全部</a:t>
            </a:r>
            <a:r>
              <a:rPr lang="zh-CN" altLang="en-US" dirty="0">
                <a:latin typeface="微软雅黑" panose="020B0503020204020204" charset="-122"/>
                <a:ea typeface="微软雅黑" panose="020B0503020204020204" charset="-122"/>
              </a:rPr>
              <a:t>由标引人员来完成的文献标引模式。</a:t>
            </a:r>
          </a:p>
        </p:txBody>
      </p:sp>
      <p:sp>
        <p:nvSpPr>
          <p:cNvPr id="8" name="矩形 7"/>
          <p:cNvSpPr/>
          <p:nvPr/>
        </p:nvSpPr>
        <p:spPr>
          <a:xfrm>
            <a:off x="402023" y="834710"/>
            <a:ext cx="11561499" cy="368300"/>
          </a:xfrm>
          <a:prstGeom prst="rect">
            <a:avLst/>
          </a:prstGeom>
        </p:spPr>
        <p:txBody>
          <a:bodyPr wrap="square">
            <a:spAutoFit/>
          </a:bodyPr>
          <a:lstStyle/>
          <a:p>
            <a:r>
              <a:rPr lang="zh-CN" altLang="en-US" dirty="0" smtClean="0">
                <a:latin typeface="微软雅黑" panose="020B0503020204020204" charset="-122"/>
                <a:ea typeface="微软雅黑" panose="020B0503020204020204" charset="-122"/>
              </a:rPr>
              <a:t>传统数据库的标引分为人工标引和自动标引两种方式。</a:t>
            </a:r>
            <a:endParaRPr lang="zh-CN" altLang="en-US" dirty="0">
              <a:latin typeface="微软雅黑" panose="020B0503020204020204" charset="-122"/>
              <a:ea typeface="微软雅黑" panose="020B0503020204020204" charset="-122"/>
            </a:endParaRPr>
          </a:p>
        </p:txBody>
      </p:sp>
      <p:pic>
        <p:nvPicPr>
          <p:cNvPr id="9" name="Picture 405"/>
          <p:cNvPicPr/>
          <p:nvPr/>
        </p:nvPicPr>
        <p:blipFill>
          <a:blip r:embed="rId2">
            <a:extLst>
              <a:ext uri="{28A0092B-C50C-407E-A947-70E740481C1C}">
                <a14:useLocalDpi xmlns:a14="http://schemas.microsoft.com/office/drawing/2010/main" val="0"/>
              </a:ext>
            </a:extLst>
          </a:blip>
          <a:stretch>
            <a:fillRect/>
          </a:stretch>
        </p:blipFill>
        <p:spPr>
          <a:xfrm>
            <a:off x="6284783" y="2499051"/>
            <a:ext cx="5851438" cy="4300536"/>
          </a:xfrm>
          <a:prstGeom prst="rect">
            <a:avLst/>
          </a:prstGeom>
        </p:spPr>
      </p:pic>
      <p:pic>
        <p:nvPicPr>
          <p:cNvPr id="2" name="图片 -2147482616" descr="领导013"/>
          <p:cNvPicPr>
            <a:picLocks noChangeAspect="1"/>
          </p:cNvPicPr>
          <p:nvPr/>
        </p:nvPicPr>
        <p:blipFill>
          <a:blip r:embed="rId3"/>
          <a:stretch>
            <a:fillRect/>
          </a:stretch>
        </p:blipFill>
        <p:spPr>
          <a:xfrm>
            <a:off x="238636" y="2499051"/>
            <a:ext cx="5732919" cy="4300536"/>
          </a:xfrm>
          <a:prstGeom prst="rect">
            <a:avLst/>
          </a:prstGeom>
          <a:noFill/>
          <a:ln w="9525">
            <a:noFill/>
          </a:ln>
        </p:spPr>
      </p:pic>
    </p:spTree>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2926" y="2582861"/>
            <a:ext cx="6516835" cy="3724873"/>
          </a:xfrm>
          <a:prstGeom prst="rect">
            <a:avLst/>
          </a:prstGeom>
          <a:ln>
            <a:solidFill>
              <a:schemeClr val="tx1"/>
            </a:solidFill>
          </a:ln>
        </p:spPr>
      </p:pic>
      <p:sp>
        <p:nvSpPr>
          <p:cNvPr id="5" name="矩形 4"/>
          <p:cNvSpPr/>
          <p:nvPr/>
        </p:nvSpPr>
        <p:spPr>
          <a:xfrm>
            <a:off x="5622660" y="6406164"/>
            <a:ext cx="1097280" cy="368300"/>
          </a:xfrm>
          <a:prstGeom prst="rect">
            <a:avLst/>
          </a:prstGeom>
        </p:spPr>
        <p:txBody>
          <a:bodyPr wrap="none">
            <a:spAutoFit/>
          </a:bodyPr>
          <a:lstStyle/>
          <a:p>
            <a:r>
              <a:rPr lang="zh-CN" altLang="en-US" kern="100" dirty="0" smtClean="0">
                <a:latin typeface="微软雅黑" panose="020B0503020204020204" charset="-122"/>
                <a:ea typeface="微软雅黑" panose="020B0503020204020204" charset="-122"/>
                <a:cs typeface="Times New Roman" panose="02020603050405020304" charset="0"/>
              </a:rPr>
              <a:t>自动标引</a:t>
            </a:r>
            <a:endParaRPr lang="zh-CN" altLang="en-US" dirty="0"/>
          </a:p>
        </p:txBody>
      </p:sp>
      <p:sp>
        <p:nvSpPr>
          <p:cNvPr id="6" name="矩形 5"/>
          <p:cNvSpPr/>
          <p:nvPr/>
        </p:nvSpPr>
        <p:spPr>
          <a:xfrm>
            <a:off x="927738" y="889737"/>
            <a:ext cx="10553244" cy="506730"/>
          </a:xfrm>
          <a:prstGeom prst="rect">
            <a:avLst/>
          </a:prstGeom>
        </p:spPr>
        <p:txBody>
          <a:bodyPr wrap="square">
            <a:spAutoFit/>
          </a:bodyPr>
          <a:lstStyle/>
          <a:p>
            <a:pPr>
              <a:lnSpc>
                <a:spcPct val="150000"/>
              </a:lnSpc>
            </a:pPr>
            <a:r>
              <a:rPr lang="zh-CN" altLang="en-US" b="1" dirty="0">
                <a:latin typeface="微软雅黑" panose="020B0503020204020204" charset="-122"/>
                <a:ea typeface="微软雅黑" panose="020B0503020204020204" charset="-122"/>
              </a:rPr>
              <a:t>自动</a:t>
            </a:r>
            <a:r>
              <a:rPr lang="zh-CN" altLang="en-US" b="1" dirty="0" smtClean="0">
                <a:latin typeface="微软雅黑" panose="020B0503020204020204" charset="-122"/>
                <a:ea typeface="微软雅黑" panose="020B0503020204020204" charset="-122"/>
              </a:rPr>
              <a:t>标引</a:t>
            </a:r>
            <a:r>
              <a:rPr lang="zh-CN" altLang="en-US" dirty="0" smtClean="0">
                <a:latin typeface="微软雅黑" panose="020B0503020204020204" charset="-122"/>
                <a:ea typeface="微软雅黑" panose="020B0503020204020204" charset="-122"/>
              </a:rPr>
              <a:t>又称机器标引</a:t>
            </a:r>
            <a:r>
              <a:rPr lang="zh-CN" altLang="en-US" b="1" dirty="0" smtClean="0">
                <a:latin typeface="微软雅黑" panose="020B0503020204020204" charset="-122"/>
                <a:ea typeface="微软雅黑" panose="020B0503020204020204" charset="-122"/>
              </a:rPr>
              <a:t>，</a:t>
            </a:r>
            <a:r>
              <a:rPr lang="zh-CN" altLang="en-US" dirty="0" smtClean="0">
                <a:latin typeface="微软雅黑" panose="020B0503020204020204" charset="-122"/>
                <a:ea typeface="微软雅黑" panose="020B0503020204020204" charset="-122"/>
              </a:rPr>
              <a:t>是</a:t>
            </a:r>
            <a:r>
              <a:rPr lang="zh-CN" altLang="en-US" dirty="0">
                <a:latin typeface="微软雅黑" panose="020B0503020204020204" charset="-122"/>
                <a:ea typeface="微软雅黑" panose="020B0503020204020204" charset="-122"/>
              </a:rPr>
              <a:t>指利用计算机对文献自动进行标引，以代替人的脑力劳动。</a:t>
            </a:r>
          </a:p>
        </p:txBody>
      </p:sp>
      <p:sp>
        <p:nvSpPr>
          <p:cNvPr id="8" name="文本框 7"/>
          <p:cNvSpPr txBox="1"/>
          <p:nvPr/>
        </p:nvSpPr>
        <p:spPr>
          <a:xfrm>
            <a:off x="927738" y="1423071"/>
            <a:ext cx="10719170" cy="922020"/>
          </a:xfrm>
          <a:prstGeom prst="rect">
            <a:avLst/>
          </a:prstGeom>
          <a:noFill/>
        </p:spPr>
        <p:txBody>
          <a:bodyPr wrap="square" rtlCol="0">
            <a:spAutoFit/>
          </a:bodyPr>
          <a:lstStyle/>
          <a:p>
            <a:pPr lvl="0">
              <a:lnSpc>
                <a:spcPct val="150000"/>
              </a:lnSpc>
            </a:pPr>
            <a:r>
              <a:rPr lang="zh-CN" altLang="zh-CN" dirty="0">
                <a:latin typeface="微软雅黑" panose="020B0503020204020204" charset="-122"/>
                <a:ea typeface="微软雅黑" panose="020B0503020204020204" charset="-122"/>
              </a:rPr>
              <a:t>自动标引的特点是标引速度快，标引的前后一致性好，</a:t>
            </a:r>
            <a:r>
              <a:rPr lang="zh-CN" altLang="en-US" dirty="0">
                <a:latin typeface="微软雅黑" panose="020B0503020204020204" charset="-122"/>
                <a:ea typeface="微软雅黑" panose="020B0503020204020204" charset="-122"/>
              </a:rPr>
              <a:t>但抽出的表述文献主题的主关键词准确性较差，还不能完全代替人工标引。 </a:t>
            </a: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大数据</a:t>
            </a:r>
          </a:p>
        </p:txBody>
      </p:sp>
      <p:sp>
        <p:nvSpPr>
          <p:cNvPr id="12291" name="内容占位符 12290"/>
          <p:cNvSpPr>
            <a:spLocks noGrp="1" noRot="1"/>
          </p:cNvSpPr>
          <p:nvPr/>
        </p:nvSpPr>
        <p:spPr>
          <a:xfrm>
            <a:off x="883920" y="1741805"/>
            <a:ext cx="10424795" cy="4154805"/>
          </a:xfrm>
          <a:prstGeom prst="rect">
            <a:avLst/>
          </a:prstGeom>
          <a:noFill/>
          <a:ln w="9525">
            <a:noFill/>
          </a:ln>
        </p:spPr>
        <p: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9pPr>
          </a:lstStyle>
          <a:p>
            <a:pPr marL="0" indent="0">
              <a:lnSpc>
                <a:spcPct val="80000"/>
              </a:lnSpc>
              <a:buFont typeface="Wingdings" panose="05000000000000000000" charset="0"/>
              <a:buNone/>
            </a:pPr>
            <a:r>
              <a:rPr lang="zh-CN" altLang="en-US" sz="2400" b="1" dirty="0">
                <a:solidFill>
                  <a:srgbClr val="000000"/>
                </a:solidFill>
                <a:latin typeface="宋体" panose="02010600030101010101" pitchFamily="2" charset="-122"/>
                <a:ea typeface="宋体" panose="02010600030101010101" pitchFamily="2" charset="-122"/>
              </a:rPr>
              <a:t>何为大？</a:t>
            </a:r>
            <a:r>
              <a:rPr lang="en-US" altLang="zh-CN" sz="2400" b="1" dirty="0">
                <a:solidFill>
                  <a:srgbClr val="000000"/>
                </a:solidFill>
                <a:latin typeface="宋体" panose="02010600030101010101" pitchFamily="2" charset="-122"/>
                <a:ea typeface="宋体" panose="02010600030101010101" pitchFamily="2" charset="-122"/>
              </a:rPr>
              <a:t>—</a:t>
            </a:r>
            <a:r>
              <a:rPr lang="zh-CN" altLang="en-US" sz="2400" b="1" dirty="0">
                <a:solidFill>
                  <a:srgbClr val="000000"/>
                </a:solidFill>
                <a:latin typeface="宋体" panose="02010600030101010101" pitchFamily="2" charset="-122"/>
                <a:ea typeface="宋体" panose="02010600030101010101" pitchFamily="2" charset="-122"/>
              </a:rPr>
              <a:t>数据度量</a:t>
            </a:r>
          </a:p>
          <a:p>
            <a:pPr marL="0" indent="0">
              <a:lnSpc>
                <a:spcPct val="80000"/>
              </a:lnSpc>
              <a:buFont typeface="Wingdings" panose="05000000000000000000" charset="0"/>
              <a:buNone/>
            </a:pPr>
            <a:endParaRPr lang="zh-CN" altLang="en-US" sz="2400" b="1" dirty="0">
              <a:solidFill>
                <a:srgbClr val="000000"/>
              </a:solidFill>
              <a:latin typeface="宋体" panose="02010600030101010101" pitchFamily="2" charset="-122"/>
              <a:ea typeface="宋体" panose="02010600030101010101" pitchFamily="2" charset="-122"/>
            </a:endParaRP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1Byte = 8 Bit</a:t>
            </a: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1KB = 1,024 Bytes</a:t>
            </a: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1MB = 1,024 KB = 1,048,576 Bytes</a:t>
            </a: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1GB = 1,024 MB = 1,048,576 KB = 1,073,741,824 Bytes</a:t>
            </a: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1TB = 1,024 GB = 1,048,576 MB = 1,099,511,627,776 Bytes</a:t>
            </a: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1PB = 1,024 TB = 1,048,576 GB =1,125,899,906,842,624 Bytes</a:t>
            </a: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1EB = 1,024 PB = 1,152,921,504,606,846,976 Bytes</a:t>
            </a: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1ZB = 1,024 EB = 1,180,591,620,717,411,303,424 Bytes</a:t>
            </a:r>
          </a:p>
          <a:p>
            <a:pPr>
              <a:lnSpc>
                <a:spcPct val="80000"/>
              </a:lnSpc>
              <a:buFont typeface="Wingdings" panose="05000000000000000000" charset="0"/>
              <a:buChar char="l"/>
            </a:pPr>
            <a:r>
              <a:rPr lang="en-US" altLang="zh-CN" sz="2400">
                <a:solidFill>
                  <a:srgbClr val="000000"/>
                </a:solidFill>
                <a:latin typeface="宋体" panose="02010600030101010101" pitchFamily="2" charset="-122"/>
                <a:ea typeface="宋体" panose="02010600030101010101" pitchFamily="2" charset="-122"/>
              </a:rPr>
              <a:t>1YB = 1,024 ZB = 1,208,925,819,614,629,174,706,176 Bytes</a:t>
            </a:r>
          </a:p>
        </p:txBody>
      </p:sp>
    </p:spTree>
    <p:custDataLst>
      <p:tags r:id="rId1"/>
    </p:custData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48903" y="964234"/>
            <a:ext cx="6891862" cy="368300"/>
          </a:xfrm>
          <a:prstGeom prst="rect">
            <a:avLst/>
          </a:prstGeom>
        </p:spPr>
        <p:txBody>
          <a:bodyPr wrap="square">
            <a:spAutoFit/>
          </a:bodyPr>
          <a:lstStyle/>
          <a:p>
            <a:pPr algn="just">
              <a:spcAft>
                <a:spcPts val="0"/>
              </a:spcAft>
            </a:pPr>
            <a:r>
              <a:rPr lang="zh-CN" altLang="en-US" kern="100" dirty="0" smtClean="0">
                <a:latin typeface="微软雅黑" panose="020B0503020204020204" charset="-122"/>
                <a:ea typeface="微软雅黑" panose="020B0503020204020204" charset="-122"/>
                <a:cs typeface="Times New Roman" panose="02020603050405020304" charset="0"/>
              </a:rPr>
              <a:t>传统数据库的存储方式主要是直接存储，以及分布式存储。</a:t>
            </a:r>
            <a:endParaRPr lang="zh-CN" altLang="zh-CN" kern="100" dirty="0">
              <a:latin typeface="微软雅黑" panose="020B0503020204020204" charset="-122"/>
              <a:ea typeface="微软雅黑" panose="020B0503020204020204" charset="-122"/>
              <a:cs typeface="Times New Roman" panose="02020603050405020304" charset="0"/>
            </a:endParaRPr>
          </a:p>
        </p:txBody>
      </p:sp>
      <p:sp>
        <p:nvSpPr>
          <p:cNvPr id="6" name="文本框 5"/>
          <p:cNvSpPr txBox="1"/>
          <p:nvPr/>
        </p:nvSpPr>
        <p:spPr>
          <a:xfrm>
            <a:off x="5418233" y="247436"/>
            <a:ext cx="128524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charset="-122"/>
                <a:ea typeface="微软雅黑" panose="020B0503020204020204" charset="-122"/>
              </a:rPr>
              <a:t>3</a:t>
            </a:r>
            <a:r>
              <a:rPr lang="zh-CN" altLang="en-US" sz="2400" b="1" dirty="0" smtClean="0">
                <a:solidFill>
                  <a:schemeClr val="bg1"/>
                </a:solidFill>
                <a:latin typeface="微软雅黑" panose="020B0503020204020204" charset="-122"/>
                <a:ea typeface="微软雅黑" panose="020B0503020204020204" charset="-122"/>
              </a:rPr>
              <a:t>、存储</a:t>
            </a:r>
            <a:endParaRPr lang="zh-CN" altLang="en-US" sz="24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5510868" y="6323274"/>
            <a:ext cx="1097280" cy="368300"/>
          </a:xfrm>
          <a:prstGeom prst="rect">
            <a:avLst/>
          </a:prstGeom>
        </p:spPr>
        <p:txBody>
          <a:bodyPr wrap="none">
            <a:spAutoFit/>
          </a:bodyPr>
          <a:lstStyle/>
          <a:p>
            <a:r>
              <a:rPr lang="zh-CN" altLang="en-US" kern="100" dirty="0">
                <a:latin typeface="微软雅黑" panose="020B0503020204020204" charset="-122"/>
                <a:ea typeface="微软雅黑" panose="020B0503020204020204" charset="-122"/>
                <a:cs typeface="Times New Roman" panose="02020603050405020304" charset="0"/>
              </a:rPr>
              <a:t>直接存储</a:t>
            </a:r>
            <a:endParaRPr lang="zh-CN" altLang="en-US" dirty="0"/>
          </a:p>
        </p:txBody>
      </p:sp>
      <p:sp>
        <p:nvSpPr>
          <p:cNvPr id="8" name="矩形 7"/>
          <p:cNvSpPr/>
          <p:nvPr/>
        </p:nvSpPr>
        <p:spPr>
          <a:xfrm>
            <a:off x="1748903" y="1333335"/>
            <a:ext cx="8785622" cy="1337945"/>
          </a:xfrm>
          <a:prstGeom prst="rect">
            <a:avLst/>
          </a:prstGeom>
        </p:spPr>
        <p:txBody>
          <a:bodyPr wrap="square">
            <a:spAutoFit/>
          </a:bodyPr>
          <a:lstStyle/>
          <a:p>
            <a:pPr>
              <a:lnSpc>
                <a:spcPct val="150000"/>
              </a:lnSpc>
            </a:pPr>
            <a:r>
              <a:rPr lang="zh-CN" altLang="en-US" b="1" dirty="0" smtClean="0">
                <a:latin typeface="微软雅黑" panose="020B0503020204020204" charset="-122"/>
                <a:ea typeface="微软雅黑" panose="020B0503020204020204" charset="-122"/>
              </a:rPr>
              <a:t>直接存储</a:t>
            </a:r>
            <a:r>
              <a:rPr lang="zh-CN" altLang="en-US" dirty="0">
                <a:latin typeface="微软雅黑" panose="020B0503020204020204" charset="-122"/>
                <a:ea typeface="微软雅黑" panose="020B0503020204020204" charset="-122"/>
              </a:rPr>
              <a:t>是指外部数据存储设备</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如磁盘阵列、磁带机等</a:t>
            </a:r>
            <a:r>
              <a:rPr lang="en-US" altLang="zh-CN" dirty="0">
                <a:latin typeface="微软雅黑" panose="020B0503020204020204" charset="-122"/>
                <a:ea typeface="微软雅黑" panose="020B0503020204020204" charset="-122"/>
              </a:rPr>
              <a:t>)</a:t>
            </a:r>
            <a:r>
              <a:rPr lang="zh-CN" altLang="en-US" dirty="0">
                <a:latin typeface="微软雅黑" panose="020B0503020204020204" charset="-122"/>
                <a:ea typeface="微软雅黑" panose="020B0503020204020204" charset="-122"/>
              </a:rPr>
              <a:t>直接连接在服务器内部总线上，数据存储设备是整个服务器结构的一部分，同样服务器也担负着整个网络的数据存储</a:t>
            </a:r>
            <a:r>
              <a:rPr lang="zh-CN" altLang="en-US" dirty="0" smtClean="0">
                <a:latin typeface="微软雅黑" panose="020B0503020204020204" charset="-122"/>
                <a:ea typeface="微软雅黑" panose="020B0503020204020204" charset="-122"/>
              </a:rPr>
              <a:t>任务。</a:t>
            </a:r>
            <a:endParaRPr lang="zh-CN" altLang="en-US"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a:stretch>
            <a:fillRect/>
          </a:stretch>
        </p:blipFill>
        <p:spPr>
          <a:xfrm>
            <a:off x="3000969" y="2615030"/>
            <a:ext cx="6179057" cy="3707942"/>
          </a:xfrm>
          <a:prstGeom prst="rect">
            <a:avLst/>
          </a:prstGeom>
        </p:spPr>
      </p:pic>
    </p:spTree>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402368" y="249496"/>
            <a:ext cx="1325880" cy="368300"/>
          </a:xfrm>
          <a:prstGeom prst="rect">
            <a:avLst/>
          </a:prstGeom>
        </p:spPr>
        <p:txBody>
          <a:bodyPr wrap="none">
            <a:spAutoFit/>
          </a:bodyPr>
          <a:lstStyle/>
          <a:p>
            <a:r>
              <a:rPr lang="zh-CN" altLang="en-US" b="1" kern="100" dirty="0">
                <a:solidFill>
                  <a:schemeClr val="bg1"/>
                </a:solidFill>
                <a:latin typeface="微软雅黑" panose="020B0503020204020204" charset="-122"/>
                <a:ea typeface="微软雅黑" panose="020B0503020204020204" charset="-122"/>
                <a:cs typeface="Times New Roman" panose="02020603050405020304" charset="0"/>
              </a:rPr>
              <a:t>分布式存储</a:t>
            </a:r>
          </a:p>
        </p:txBody>
      </p:sp>
      <p:sp>
        <p:nvSpPr>
          <p:cNvPr id="6" name="矩形 5"/>
          <p:cNvSpPr/>
          <p:nvPr/>
        </p:nvSpPr>
        <p:spPr>
          <a:xfrm>
            <a:off x="562023" y="1218203"/>
            <a:ext cx="2155347" cy="5077460"/>
          </a:xfrm>
          <a:prstGeom prst="rect">
            <a:avLst/>
          </a:prstGeom>
        </p:spPr>
        <p:txBody>
          <a:bodyPr wrap="square">
            <a:spAutoFit/>
          </a:bodyPr>
          <a:lstStyle/>
          <a:p>
            <a:pPr>
              <a:lnSpc>
                <a:spcPct val="150000"/>
              </a:lnSpc>
            </a:pPr>
            <a:r>
              <a:rPr lang="zh-CN" altLang="en-US" b="1" dirty="0">
                <a:latin typeface="微软雅黑" panose="020B0503020204020204" charset="-122"/>
                <a:ea typeface="微软雅黑" panose="020B0503020204020204" charset="-122"/>
              </a:rPr>
              <a:t>分布式存储</a:t>
            </a:r>
            <a:r>
              <a:rPr lang="zh-CN" altLang="en-US" dirty="0">
                <a:latin typeface="微软雅黑" panose="020B0503020204020204" charset="-122"/>
                <a:ea typeface="微软雅黑" panose="020B0503020204020204" charset="-122"/>
              </a:rPr>
              <a:t>技术并不是将数据存储在某个或多个特定的节点上，而是通过网络使用企业中的每台机器上的磁盘空间，并将这些分散的存储资源构成一个虚拟的存储设备，数据分散的存储在企业的各个角落。</a:t>
            </a:r>
          </a:p>
        </p:txBody>
      </p:sp>
      <p:pic>
        <p:nvPicPr>
          <p:cNvPr id="2" name="图片 1"/>
          <p:cNvPicPr>
            <a:picLocks noChangeAspect="1"/>
          </p:cNvPicPr>
          <p:nvPr/>
        </p:nvPicPr>
        <p:blipFill>
          <a:blip r:embed="rId2"/>
          <a:stretch>
            <a:fillRect/>
          </a:stretch>
        </p:blipFill>
        <p:spPr>
          <a:xfrm>
            <a:off x="3165202" y="750054"/>
            <a:ext cx="8880437" cy="5995353"/>
          </a:xfrm>
          <a:prstGeom prst="rect">
            <a:avLst/>
          </a:prstGeom>
        </p:spPr>
      </p:pic>
    </p:spTree>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52711" y="940531"/>
            <a:ext cx="11086578" cy="506730"/>
          </a:xfrm>
          <a:prstGeom prst="rect">
            <a:avLst/>
          </a:prstGeom>
          <a:noFill/>
        </p:spPr>
        <p:txBody>
          <a:bodyPr wrap="square" rtlCol="0">
            <a:spAutoFit/>
          </a:bodyPr>
          <a:lstStyle/>
          <a:p>
            <a:pPr>
              <a:lnSpc>
                <a:spcPct val="150000"/>
              </a:lnSpc>
            </a:pPr>
            <a:r>
              <a:rPr lang="zh-CN" altLang="en-US" dirty="0" smtClean="0">
                <a:latin typeface="微软雅黑" panose="020B0503020204020204" charset="-122"/>
                <a:ea typeface="微软雅黑" panose="020B0503020204020204" charset="-122"/>
              </a:rPr>
              <a:t>数据库网站平台发布通过程序连接数据库，然后读取数据库中的内容并显示</a:t>
            </a:r>
            <a:r>
              <a:rPr lang="zh-CN" altLang="en-US" dirty="0">
                <a:latin typeface="微软雅黑" panose="020B0503020204020204" charset="-122"/>
                <a:ea typeface="微软雅黑" panose="020B0503020204020204" charset="-122"/>
              </a:rPr>
              <a:t>在网站上</a:t>
            </a:r>
            <a:r>
              <a:rPr lang="zh-CN" altLang="en-US" dirty="0" smtClean="0">
                <a:latin typeface="微软雅黑" panose="020B0503020204020204" charset="-122"/>
                <a:ea typeface="微软雅黑" panose="020B0503020204020204" charset="-122"/>
              </a:rPr>
              <a:t>，即完成了发布工作。</a:t>
            </a:r>
            <a:endParaRPr lang="zh-CN" altLang="en-US" dirty="0">
              <a:latin typeface="微软雅黑" panose="020B0503020204020204" charset="-122"/>
              <a:ea typeface="微软雅黑" panose="020B0503020204020204" charset="-122"/>
            </a:endParaRPr>
          </a:p>
        </p:txBody>
      </p:sp>
      <p:sp>
        <p:nvSpPr>
          <p:cNvPr id="6" name="文本框 5"/>
          <p:cNvSpPr txBox="1"/>
          <p:nvPr/>
        </p:nvSpPr>
        <p:spPr>
          <a:xfrm>
            <a:off x="5396717" y="247436"/>
            <a:ext cx="1285240" cy="46037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4</a:t>
            </a:r>
            <a:r>
              <a:rPr lang="zh-CN" altLang="en-US" sz="2400" b="1" dirty="0" smtClean="0">
                <a:solidFill>
                  <a:schemeClr val="bg1"/>
                </a:solidFill>
                <a:latin typeface="微软雅黑" panose="020B0503020204020204" charset="-122"/>
                <a:ea typeface="微软雅黑" panose="020B0503020204020204" charset="-122"/>
              </a:rPr>
              <a:t>、发布</a:t>
            </a:r>
            <a:endParaRPr lang="zh-CN" altLang="en-US" sz="2400" b="1" dirty="0">
              <a:solidFill>
                <a:schemeClr val="bg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 y="2595560"/>
            <a:ext cx="4191329" cy="3077253"/>
          </a:xfrm>
          <a:prstGeom prst="rect">
            <a:avLst/>
          </a:prstGeom>
        </p:spPr>
      </p:pic>
      <p:sp>
        <p:nvSpPr>
          <p:cNvPr id="5" name="文本框 4"/>
          <p:cNvSpPr txBox="1"/>
          <p:nvPr/>
        </p:nvSpPr>
        <p:spPr>
          <a:xfrm>
            <a:off x="2021494" y="3943107"/>
            <a:ext cx="589280" cy="337185"/>
          </a:xfrm>
          <a:prstGeom prst="rect">
            <a:avLst/>
          </a:prstGeom>
          <a:noFill/>
        </p:spPr>
        <p:txBody>
          <a:bodyPr wrap="none" rtlCol="0">
            <a:spAutoFit/>
          </a:bodyPr>
          <a:lstStyle/>
          <a:p>
            <a:r>
              <a:rPr lang="zh-CN" altLang="en-US" sz="1600" dirty="0" smtClean="0">
                <a:latin typeface="微软雅黑" panose="020B0503020204020204" charset="-122"/>
                <a:ea typeface="微软雅黑" panose="020B0503020204020204" charset="-122"/>
              </a:rPr>
              <a:t>发布</a:t>
            </a:r>
            <a:endParaRPr lang="zh-CN" altLang="en-US" sz="1600" dirty="0">
              <a:latin typeface="微软雅黑" panose="020B0503020204020204" charset="-122"/>
              <a:ea typeface="微软雅黑" panose="020B0503020204020204" charset="-122"/>
            </a:endParaRPr>
          </a:p>
        </p:txBody>
      </p:sp>
      <p:pic>
        <p:nvPicPr>
          <p:cNvPr id="2" name="图片 1" descr="专家鉴定"/>
          <p:cNvPicPr/>
          <p:nvPr/>
        </p:nvPicPr>
        <p:blipFill>
          <a:blip r:embed="rId3">
            <a:extLst>
              <a:ext uri="{28A0092B-C50C-407E-A947-70E740481C1C}">
                <a14:useLocalDpi xmlns:a14="http://schemas.microsoft.com/office/drawing/2010/main" val="0"/>
              </a:ext>
            </a:extLst>
          </a:blip>
          <a:srcRect/>
          <a:stretch>
            <a:fillRect/>
          </a:stretch>
        </p:blipFill>
        <p:spPr>
          <a:xfrm>
            <a:off x="4198854" y="1473865"/>
            <a:ext cx="7637684" cy="5320643"/>
          </a:xfrm>
          <a:prstGeom prst="rect">
            <a:avLst/>
          </a:prstGeom>
          <a:noFill/>
          <a:ln>
            <a:noFill/>
          </a:ln>
        </p:spPr>
      </p:pic>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64563" y="993017"/>
            <a:ext cx="10978218" cy="506730"/>
          </a:xfrm>
          <a:prstGeom prst="rect">
            <a:avLst/>
          </a:prstGeom>
          <a:noFill/>
        </p:spPr>
        <p:txBody>
          <a:bodyPr wrap="square" rtlCol="0">
            <a:spAutoFit/>
          </a:bodyPr>
          <a:lstStyle/>
          <a:p>
            <a:pPr>
              <a:lnSpc>
                <a:spcPct val="150000"/>
              </a:lnSpc>
            </a:pPr>
            <a:r>
              <a:rPr lang="zh-CN" altLang="en-US" dirty="0" smtClean="0">
                <a:latin typeface="微软雅黑" panose="020B0503020204020204" charset="-122"/>
                <a:ea typeface="微软雅黑" panose="020B0503020204020204" charset="-122"/>
              </a:rPr>
              <a:t>数据库的检索主要是通过网站平台进行内容的检索，提供文献的题录信息展示，以及相应全文的下载服务。</a:t>
            </a:r>
            <a:endParaRPr lang="zh-CN" altLang="en-US" dirty="0">
              <a:latin typeface="微软雅黑" panose="020B0503020204020204" charset="-122"/>
              <a:ea typeface="微软雅黑" panose="020B0503020204020204" charset="-122"/>
            </a:endParaRPr>
          </a:p>
        </p:txBody>
      </p:sp>
      <p:sp>
        <p:nvSpPr>
          <p:cNvPr id="6" name="文本框 5"/>
          <p:cNvSpPr txBox="1"/>
          <p:nvPr/>
        </p:nvSpPr>
        <p:spPr>
          <a:xfrm>
            <a:off x="4928591" y="247196"/>
            <a:ext cx="2334818"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5</a:t>
            </a:r>
            <a:r>
              <a:rPr lang="zh-CN" altLang="en-US" sz="2400" b="1" dirty="0" smtClean="0">
                <a:solidFill>
                  <a:schemeClr val="bg1"/>
                </a:solidFill>
                <a:latin typeface="微软雅黑" panose="020B0503020204020204" charset="-122"/>
                <a:ea typeface="微软雅黑" panose="020B0503020204020204" charset="-122"/>
              </a:rPr>
              <a:t>、检索利用</a:t>
            </a:r>
          </a:p>
        </p:txBody>
      </p:sp>
      <p:pic>
        <p:nvPicPr>
          <p:cNvPr id="2" name="图片 1"/>
          <p:cNvPicPr>
            <a:picLocks noChangeAspect="1"/>
          </p:cNvPicPr>
          <p:nvPr/>
        </p:nvPicPr>
        <p:blipFill rotWithShape="1">
          <a:blip r:embed="rId2"/>
          <a:srcRect l="23518" t="4740"/>
          <a:stretch>
            <a:fillRect/>
          </a:stretch>
        </p:blipFill>
        <p:spPr>
          <a:xfrm>
            <a:off x="175991" y="1732066"/>
            <a:ext cx="5412072" cy="4455457"/>
          </a:xfrm>
          <a:prstGeom prst="rect">
            <a:avLst/>
          </a:prstGeom>
          <a:ln>
            <a:solidFill>
              <a:schemeClr val="tx1"/>
            </a:solidFill>
          </a:ln>
        </p:spPr>
      </p:pic>
      <p:pic>
        <p:nvPicPr>
          <p:cNvPr id="4" name="图片 3"/>
          <p:cNvPicPr>
            <a:picLocks noChangeAspect="1"/>
          </p:cNvPicPr>
          <p:nvPr/>
        </p:nvPicPr>
        <p:blipFill>
          <a:blip r:embed="rId3"/>
          <a:stretch>
            <a:fillRect/>
          </a:stretch>
        </p:blipFill>
        <p:spPr>
          <a:xfrm>
            <a:off x="5798010" y="1732066"/>
            <a:ext cx="6284877" cy="3945826"/>
          </a:xfrm>
          <a:prstGeom prst="rect">
            <a:avLst/>
          </a:prstGeom>
          <a:ln>
            <a:solidFill>
              <a:schemeClr val="tx1"/>
            </a:solidFill>
          </a:ln>
        </p:spPr>
      </p:pic>
      <p:sp>
        <p:nvSpPr>
          <p:cNvPr id="5" name="矩形 4"/>
          <p:cNvSpPr/>
          <p:nvPr/>
        </p:nvSpPr>
        <p:spPr>
          <a:xfrm>
            <a:off x="2816194" y="6391327"/>
            <a:ext cx="1097280" cy="368300"/>
          </a:xfrm>
          <a:prstGeom prst="rect">
            <a:avLst/>
          </a:prstGeom>
        </p:spPr>
        <p:txBody>
          <a:bodyPr wrap="none">
            <a:spAutoFit/>
          </a:bodyPr>
          <a:lstStyle/>
          <a:p>
            <a:r>
              <a:rPr lang="zh-CN" altLang="en-US" dirty="0" smtClean="0">
                <a:latin typeface="微软雅黑" panose="020B0503020204020204" charset="-122"/>
                <a:ea typeface="微软雅黑" panose="020B0503020204020204" charset="-122"/>
              </a:rPr>
              <a:t>内容检索</a:t>
            </a:r>
            <a:endParaRPr lang="zh-CN" altLang="en-US" dirty="0"/>
          </a:p>
        </p:txBody>
      </p:sp>
      <p:sp>
        <p:nvSpPr>
          <p:cNvPr id="7" name="矩形 6"/>
          <p:cNvSpPr/>
          <p:nvPr/>
        </p:nvSpPr>
        <p:spPr>
          <a:xfrm>
            <a:off x="8496356" y="5771945"/>
            <a:ext cx="1097280" cy="368300"/>
          </a:xfrm>
          <a:prstGeom prst="rect">
            <a:avLst/>
          </a:prstGeom>
        </p:spPr>
        <p:txBody>
          <a:bodyPr wrap="none">
            <a:spAutoFit/>
          </a:bodyPr>
          <a:lstStyle/>
          <a:p>
            <a:r>
              <a:rPr lang="zh-CN" altLang="en-US" dirty="0" smtClean="0">
                <a:latin typeface="微软雅黑" panose="020B0503020204020204" charset="-122"/>
                <a:ea typeface="微软雅黑" panose="020B0503020204020204" charset="-122"/>
              </a:rPr>
              <a:t>全文下载</a:t>
            </a:r>
            <a:endParaRPr lang="zh-CN" altLang="en-US" dirty="0"/>
          </a:p>
        </p:txBody>
      </p:sp>
    </p:spTree>
  </p:cSld>
  <p:clrMapOvr>
    <a:masterClrMapping/>
  </p:clrMapOvr>
  <p:transition>
    <p:rand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246898" y="900742"/>
            <a:ext cx="6707312" cy="5653342"/>
            <a:chOff x="6197" y="1246"/>
            <a:chExt cx="8116" cy="6279"/>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 y="1246"/>
              <a:ext cx="8116" cy="6279"/>
            </a:xfrm>
            <a:prstGeom prst="rect">
              <a:avLst/>
            </a:prstGeom>
          </p:spPr>
        </p:pic>
        <p:sp>
          <p:nvSpPr>
            <p:cNvPr id="8" name="矩形 7"/>
            <p:cNvSpPr/>
            <p:nvPr/>
          </p:nvSpPr>
          <p:spPr>
            <a:xfrm>
              <a:off x="9559" y="3938"/>
              <a:ext cx="1392" cy="717"/>
            </a:xfrm>
            <a:prstGeom prst="rect">
              <a:avLst/>
            </a:prstGeom>
          </p:spPr>
          <p:txBody>
            <a:bodyPr wrap="square">
              <a:spAutoFit/>
            </a:bodyPr>
            <a:lstStyle/>
            <a:p>
              <a:pPr algn="ctr"/>
              <a:r>
                <a:rPr lang="zh-CN" altLang="en-US" dirty="0">
                  <a:solidFill>
                    <a:schemeClr val="bg1"/>
                  </a:solidFill>
                  <a:latin typeface="微软雅黑" panose="020B0503020204020204" charset="-122"/>
                  <a:ea typeface="微软雅黑" panose="020B0503020204020204" charset="-122"/>
                </a:rPr>
                <a:t>网络开放数据</a:t>
              </a:r>
              <a:endParaRPr lang="zh-CN" altLang="en-US" dirty="0">
                <a:solidFill>
                  <a:schemeClr val="bg1"/>
                </a:solidFill>
              </a:endParaRPr>
            </a:p>
          </p:txBody>
        </p:sp>
      </p:grpSp>
      <p:sp>
        <p:nvSpPr>
          <p:cNvPr id="5" name="文本框 4"/>
          <p:cNvSpPr txBox="1"/>
          <p:nvPr/>
        </p:nvSpPr>
        <p:spPr>
          <a:xfrm>
            <a:off x="4356061" y="237277"/>
            <a:ext cx="2199640" cy="46037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1</a:t>
            </a:r>
            <a:r>
              <a:rPr lang="zh-CN" altLang="en-US" sz="2400" b="1" dirty="0" smtClean="0">
                <a:solidFill>
                  <a:schemeClr val="bg1"/>
                </a:solidFill>
                <a:latin typeface="微软雅黑" panose="020B0503020204020204" charset="-122"/>
                <a:ea typeface="微软雅黑" panose="020B0503020204020204" charset="-122"/>
              </a:rPr>
              <a:t>、互联网采集</a:t>
            </a:r>
            <a:endParaRPr lang="zh-CN" altLang="en-US" sz="2400" b="1" dirty="0">
              <a:solidFill>
                <a:schemeClr val="bg1"/>
              </a:solidFill>
              <a:latin typeface="微软雅黑" panose="020B0503020204020204" charset="-122"/>
              <a:ea typeface="微软雅黑" panose="020B0503020204020204" charset="-122"/>
            </a:endParaRPr>
          </a:p>
        </p:txBody>
      </p:sp>
      <p:grpSp>
        <p:nvGrpSpPr>
          <p:cNvPr id="6" name="组合 5"/>
          <p:cNvGrpSpPr/>
          <p:nvPr/>
        </p:nvGrpSpPr>
        <p:grpSpPr>
          <a:xfrm>
            <a:off x="409642" y="2747941"/>
            <a:ext cx="4623076" cy="1831114"/>
            <a:chOff x="736" y="974"/>
            <a:chExt cx="5461" cy="2163"/>
          </a:xfrm>
        </p:grpSpPr>
        <p:sp>
          <p:nvSpPr>
            <p:cNvPr id="4" name="矩形 3"/>
            <p:cNvSpPr/>
            <p:nvPr/>
          </p:nvSpPr>
          <p:spPr>
            <a:xfrm>
              <a:off x="736" y="974"/>
              <a:ext cx="5461" cy="2163"/>
            </a:xfrm>
            <a:prstGeom prst="rect">
              <a:avLst/>
            </a:prstGeom>
          </p:spPr>
          <p:txBody>
            <a:bodyPr wrap="square">
              <a:spAutoFit/>
            </a:bodyPr>
            <a:lstStyle/>
            <a:p>
              <a:pPr>
                <a:lnSpc>
                  <a:spcPct val="150000"/>
                </a:lnSpc>
              </a:pPr>
              <a:r>
                <a:rPr lang="zh-CN" altLang="en-US" sz="2135" b="1" dirty="0">
                  <a:latin typeface="华文中宋" panose="02010600040101010101" charset="-122"/>
                  <a:ea typeface="华文中宋" panose="02010600040101010101" charset="-122"/>
                </a:rPr>
                <a:t>互联网</a:t>
              </a:r>
              <a:r>
                <a:rPr lang="zh-CN" altLang="en-US" sz="2135" b="1" dirty="0" smtClean="0">
                  <a:latin typeface="华文中宋" panose="02010600040101010101" charset="-122"/>
                  <a:ea typeface="华文中宋" panose="02010600040101010101" charset="-122"/>
                </a:rPr>
                <a:t>开放数据</a:t>
              </a:r>
            </a:p>
            <a:p>
              <a:pPr>
                <a:lnSpc>
                  <a:spcPct val="150000"/>
                </a:lnSpc>
              </a:pPr>
              <a:r>
                <a:rPr lang="zh-CN" altLang="en-US" dirty="0" smtClean="0">
                  <a:latin typeface="华文中宋" panose="02010600040101010101" charset="-122"/>
                  <a:ea typeface="华文中宋" panose="02010600040101010101" charset="-122"/>
                </a:rPr>
                <a:t>比如网络搜索产生的日志数据、用户编辑的文本信息、社交网络中用户间的关系数据以及包括音乐、视频在内的多媒体数据等。</a:t>
              </a:r>
              <a:endParaRPr lang="zh-CN" altLang="en-US" dirty="0">
                <a:latin typeface="华文中宋" panose="02010600040101010101" charset="-122"/>
                <a:ea typeface="华文中宋" panose="02010600040101010101" charset="-122"/>
              </a:endParaRPr>
            </a:p>
          </p:txBody>
        </p:sp>
        <p:cxnSp>
          <p:nvCxnSpPr>
            <p:cNvPr id="3" name="直接连接符 2"/>
            <p:cNvCxnSpPr/>
            <p:nvPr/>
          </p:nvCxnSpPr>
          <p:spPr>
            <a:xfrm>
              <a:off x="868" y="1673"/>
              <a:ext cx="5089"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rand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8055" y="740742"/>
            <a:ext cx="11057795" cy="1416050"/>
          </a:xfrm>
          <a:prstGeom prst="rect">
            <a:avLst/>
          </a:prstGeom>
        </p:spPr>
        <p:txBody>
          <a:bodyPr wrap="square">
            <a:spAutoFit/>
          </a:bodyPr>
          <a:lstStyle/>
          <a:p>
            <a:pPr>
              <a:lnSpc>
                <a:spcPct val="150000"/>
              </a:lnSpc>
            </a:pPr>
            <a:r>
              <a:rPr lang="zh-CN" altLang="en-US" sz="2135" b="1" dirty="0" smtClean="0">
                <a:latin typeface="华文中宋" panose="02010600040101010101" charset="-122"/>
                <a:ea typeface="华文中宋" panose="02010600040101010101" charset="-122"/>
              </a:rPr>
              <a:t>出版方式的变化</a:t>
            </a:r>
          </a:p>
          <a:p>
            <a:pPr>
              <a:lnSpc>
                <a:spcPct val="150000"/>
              </a:lnSpc>
            </a:pPr>
            <a:r>
              <a:rPr lang="zh-CN" altLang="en-US" dirty="0" smtClean="0">
                <a:latin typeface="华文中宋" panose="02010600040101010101" charset="-122"/>
                <a:ea typeface="华文中宋" panose="02010600040101010101" charset="-122"/>
              </a:rPr>
              <a:t>传统</a:t>
            </a:r>
            <a:r>
              <a:rPr lang="zh-CN" altLang="en-US" dirty="0">
                <a:latin typeface="华文中宋" panose="02010600040101010101" charset="-122"/>
                <a:ea typeface="华文中宋" panose="02010600040101010101" charset="-122"/>
              </a:rPr>
              <a:t>的纸质文献出版已经转为到电子文献</a:t>
            </a:r>
            <a:r>
              <a:rPr lang="zh-CN" altLang="en-US" dirty="0" smtClean="0">
                <a:latin typeface="华文中宋" panose="02010600040101010101" charset="-122"/>
                <a:ea typeface="华文中宋" panose="02010600040101010101" charset="-122"/>
              </a:rPr>
              <a:t>出版为主的出版方式。</a:t>
            </a:r>
            <a:r>
              <a:rPr lang="zh-CN" altLang="en-US" dirty="0" smtClean="0">
                <a:latin typeface="华文中宋" panose="02010600040101010101" charset="-122"/>
                <a:ea typeface="华文中宋" panose="02010600040101010101" charset="-122"/>
                <a:sym typeface="+mn-ea"/>
              </a:rPr>
              <a:t>电子文献与传统纸质文献相比，具有</a:t>
            </a:r>
            <a:r>
              <a:rPr lang="zh-CN" altLang="en-US" dirty="0">
                <a:latin typeface="华文中宋" panose="02010600040101010101" charset="-122"/>
                <a:ea typeface="华文中宋" panose="02010600040101010101" charset="-122"/>
                <a:sym typeface="+mn-ea"/>
              </a:rPr>
              <a:t>通用性、易复制、检索方便、传播速度快、信息存储容量</a:t>
            </a:r>
            <a:r>
              <a:rPr lang="zh-CN" altLang="en-US" dirty="0" smtClean="0">
                <a:latin typeface="华文中宋" panose="02010600040101010101" charset="-122"/>
                <a:ea typeface="华文中宋" panose="02010600040101010101" charset="-122"/>
                <a:sym typeface="+mn-ea"/>
              </a:rPr>
              <a:t>大等优势。</a:t>
            </a:r>
            <a:endParaRPr lang="en-US" altLang="zh-CN" dirty="0">
              <a:latin typeface="华文中宋" panose="02010600040101010101" charset="-122"/>
              <a:ea typeface="华文中宋" panose="02010600040101010101" charset="-122"/>
            </a:endParaRPr>
          </a:p>
        </p:txBody>
      </p:sp>
      <p:grpSp>
        <p:nvGrpSpPr>
          <p:cNvPr id="11" name="组合 10"/>
          <p:cNvGrpSpPr/>
          <p:nvPr/>
        </p:nvGrpSpPr>
        <p:grpSpPr>
          <a:xfrm>
            <a:off x="1588903" y="2509210"/>
            <a:ext cx="8744987" cy="4047414"/>
            <a:chOff x="1876" y="2964"/>
            <a:chExt cx="10330" cy="4781"/>
          </a:xfrm>
          <a:effectLst>
            <a:outerShdw blurRad="50800" dist="38100" dir="2700000" algn="tl" rotWithShape="0">
              <a:prstClr val="black">
                <a:alpha val="40000"/>
              </a:prstClr>
            </a:outerShdw>
          </a:effectLst>
        </p:grpSpPr>
        <p:sp>
          <p:nvSpPr>
            <p:cNvPr id="3" name="矩形 2"/>
            <p:cNvSpPr/>
            <p:nvPr/>
          </p:nvSpPr>
          <p:spPr>
            <a:xfrm>
              <a:off x="2421" y="3167"/>
              <a:ext cx="881" cy="3543"/>
            </a:xfrm>
            <a:prstGeom prst="rect">
              <a:avLst/>
            </a:prstGeom>
            <a:solidFill>
              <a:schemeClr val="accent1">
                <a:lumMod val="20000"/>
                <a:lumOff val="80000"/>
              </a:schemeClr>
            </a:solidFill>
          </p:spPr>
          <p:txBody>
            <a:bodyPr wrap="square">
              <a:spAutoFit/>
            </a:bodyPr>
            <a:lstStyle/>
            <a:p>
              <a:pPr>
                <a:lnSpc>
                  <a:spcPct val="150000"/>
                </a:lnSpc>
              </a:pPr>
              <a:r>
                <a:rPr lang="zh-CN" altLang="en-US" dirty="0">
                  <a:latin typeface="华文中宋" panose="02010600040101010101" charset="-122"/>
                  <a:ea typeface="华文中宋" panose="02010600040101010101" charset="-122"/>
                </a:rPr>
                <a:t>期刊</a:t>
              </a:r>
              <a:endParaRPr lang="en-US" altLang="zh-CN" dirty="0">
                <a:latin typeface="华文中宋" panose="02010600040101010101" charset="-122"/>
                <a:ea typeface="华文中宋" panose="02010600040101010101" charset="-122"/>
              </a:endParaRPr>
            </a:p>
            <a:p>
              <a:pPr>
                <a:lnSpc>
                  <a:spcPct val="150000"/>
                </a:lnSpc>
              </a:pPr>
              <a:r>
                <a:rPr lang="zh-CN" altLang="en-US" dirty="0">
                  <a:latin typeface="华文中宋" panose="02010600040101010101" charset="-122"/>
                  <a:ea typeface="华文中宋" panose="02010600040101010101" charset="-122"/>
                </a:rPr>
                <a:t>报纸</a:t>
              </a:r>
              <a:endParaRPr lang="en-US" altLang="zh-CN" dirty="0">
                <a:latin typeface="华文中宋" panose="02010600040101010101" charset="-122"/>
                <a:ea typeface="华文中宋" panose="02010600040101010101" charset="-122"/>
              </a:endParaRPr>
            </a:p>
            <a:p>
              <a:pPr>
                <a:lnSpc>
                  <a:spcPct val="150000"/>
                </a:lnSpc>
              </a:pPr>
              <a:r>
                <a:rPr lang="zh-CN" altLang="en-US" dirty="0">
                  <a:latin typeface="华文中宋" panose="02010600040101010101" charset="-122"/>
                  <a:ea typeface="华文中宋" panose="02010600040101010101" charset="-122"/>
                </a:rPr>
                <a:t>图书</a:t>
              </a:r>
              <a:endParaRPr lang="en-US" altLang="zh-CN" dirty="0">
                <a:latin typeface="华文中宋" panose="02010600040101010101" charset="-122"/>
                <a:ea typeface="华文中宋" panose="02010600040101010101" charset="-122"/>
              </a:endParaRPr>
            </a:p>
            <a:p>
              <a:pPr>
                <a:lnSpc>
                  <a:spcPct val="150000"/>
                </a:lnSpc>
              </a:pPr>
              <a:r>
                <a:rPr lang="zh-CN" altLang="en-US" dirty="0">
                  <a:latin typeface="华文中宋" panose="02010600040101010101" charset="-122"/>
                  <a:ea typeface="华文中宋" panose="02010600040101010101" charset="-122"/>
                </a:rPr>
                <a:t>专利</a:t>
              </a:r>
              <a:endParaRPr lang="en-US" altLang="zh-CN" dirty="0">
                <a:latin typeface="华文中宋" panose="02010600040101010101" charset="-122"/>
                <a:ea typeface="华文中宋" panose="02010600040101010101" charset="-122"/>
              </a:endParaRPr>
            </a:p>
            <a:p>
              <a:pPr>
                <a:lnSpc>
                  <a:spcPct val="150000"/>
                </a:lnSpc>
              </a:pPr>
              <a:r>
                <a:rPr lang="zh-CN" altLang="en-US" dirty="0">
                  <a:latin typeface="华文中宋" panose="02010600040101010101" charset="-122"/>
                  <a:ea typeface="华文中宋" panose="02010600040101010101" charset="-122"/>
                </a:rPr>
                <a:t>论文</a:t>
              </a:r>
              <a:endParaRPr lang="en-US" altLang="zh-CN" dirty="0">
                <a:latin typeface="华文中宋" panose="02010600040101010101" charset="-122"/>
                <a:ea typeface="华文中宋" panose="02010600040101010101" charset="-122"/>
              </a:endParaRPr>
            </a:p>
            <a:p>
              <a:pPr>
                <a:lnSpc>
                  <a:spcPct val="150000"/>
                </a:lnSpc>
              </a:pPr>
              <a:r>
                <a:rPr lang="zh-CN" altLang="en-US" dirty="0">
                  <a:latin typeface="华文中宋" panose="02010600040101010101" charset="-122"/>
                  <a:ea typeface="华文中宋" panose="02010600040101010101" charset="-122"/>
                </a:rPr>
                <a:t>报告</a:t>
              </a:r>
              <a:endParaRPr lang="en-US" altLang="zh-CN" dirty="0">
                <a:latin typeface="华文中宋" panose="02010600040101010101" charset="-122"/>
                <a:ea typeface="华文中宋" panose="02010600040101010101" charset="-122"/>
              </a:endParaRPr>
            </a:p>
            <a:p>
              <a:pPr>
                <a:lnSpc>
                  <a:spcPct val="150000"/>
                </a:lnSpc>
              </a:pPr>
              <a:r>
                <a:rPr lang="zh-CN" altLang="en-US" dirty="0">
                  <a:latin typeface="华文中宋" panose="02010600040101010101" charset="-122"/>
                  <a:ea typeface="华文中宋" panose="02010600040101010101" charset="-122"/>
                </a:rPr>
                <a:t>标准</a:t>
              </a:r>
              <a:endParaRPr lang="en-US" altLang="zh-CN" dirty="0">
                <a:latin typeface="华文中宋" panose="02010600040101010101" charset="-122"/>
                <a:ea typeface="华文中宋" panose="02010600040101010101" charset="-122"/>
              </a:endParaRPr>
            </a:p>
          </p:txBody>
        </p:sp>
        <p:sp>
          <p:nvSpPr>
            <p:cNvPr id="7" name="右箭头 6"/>
            <p:cNvSpPr/>
            <p:nvPr/>
          </p:nvSpPr>
          <p:spPr>
            <a:xfrm>
              <a:off x="3543" y="4915"/>
              <a:ext cx="1608" cy="4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华文中宋" panose="02010600040101010101" charset="-122"/>
                <a:ea typeface="华文中宋" panose="02010600040101010101" charset="-122"/>
              </a:endParaRPr>
            </a:p>
          </p:txBody>
        </p:sp>
        <p:sp>
          <p:nvSpPr>
            <p:cNvPr id="8" name="文本框 7"/>
            <p:cNvSpPr txBox="1"/>
            <p:nvPr/>
          </p:nvSpPr>
          <p:spPr>
            <a:xfrm>
              <a:off x="1876" y="7021"/>
              <a:ext cx="1836" cy="435"/>
            </a:xfrm>
            <a:prstGeom prst="rect">
              <a:avLst/>
            </a:prstGeom>
            <a:noFill/>
          </p:spPr>
          <p:txBody>
            <a:bodyPr wrap="none" rtlCol="0">
              <a:spAutoFit/>
            </a:bodyPr>
            <a:lstStyle/>
            <a:p>
              <a:r>
                <a:rPr lang="zh-CN" altLang="en-US" dirty="0" smtClean="0">
                  <a:latin typeface="华文中宋" panose="02010600040101010101" charset="-122"/>
                  <a:ea typeface="华文中宋" panose="02010600040101010101" charset="-122"/>
                </a:rPr>
                <a:t>传统纸质文献</a:t>
              </a:r>
            </a:p>
          </p:txBody>
        </p:sp>
        <p:sp>
          <p:nvSpPr>
            <p:cNvPr id="5" name="文本框 4"/>
            <p:cNvSpPr txBox="1"/>
            <p:nvPr/>
          </p:nvSpPr>
          <p:spPr>
            <a:xfrm>
              <a:off x="3416" y="4373"/>
              <a:ext cx="1836" cy="435"/>
            </a:xfrm>
            <a:prstGeom prst="rect">
              <a:avLst/>
            </a:prstGeom>
            <a:noFill/>
          </p:spPr>
          <p:txBody>
            <a:bodyPr wrap="none" rtlCol="0">
              <a:spAutoFit/>
            </a:bodyPr>
            <a:lstStyle/>
            <a:p>
              <a:r>
                <a:rPr lang="zh-CN" altLang="en-US" dirty="0" smtClean="0">
                  <a:latin typeface="华文中宋" panose="02010600040101010101" charset="-122"/>
                  <a:ea typeface="华文中宋" panose="02010600040101010101" charset="-122"/>
                </a:rPr>
                <a:t>转为</a:t>
              </a:r>
              <a:r>
                <a:rPr lang="zh-CN" altLang="en-US" dirty="0">
                  <a:latin typeface="华文中宋" panose="02010600040101010101" charset="-122"/>
                  <a:ea typeface="华文中宋" panose="02010600040101010101" charset="-122"/>
                </a:rPr>
                <a:t>电子</a:t>
              </a:r>
              <a:r>
                <a:rPr lang="zh-CN" altLang="en-US" dirty="0" smtClean="0">
                  <a:latin typeface="华文中宋" panose="02010600040101010101" charset="-122"/>
                  <a:ea typeface="华文中宋" panose="02010600040101010101" charset="-122"/>
                </a:rPr>
                <a:t>文献</a:t>
              </a:r>
              <a:endParaRPr lang="zh-CN" altLang="en-US" dirty="0">
                <a:latin typeface="华文中宋" panose="02010600040101010101" charset="-122"/>
                <a:ea typeface="华文中宋" panose="02010600040101010101" charset="-122"/>
              </a:endParaRPr>
            </a:p>
          </p:txBody>
        </p:sp>
        <p:pic>
          <p:nvPicPr>
            <p:cNvPr id="6" name="图片 5"/>
            <p:cNvPicPr>
              <a:picLocks noChangeAspect="1"/>
            </p:cNvPicPr>
            <p:nvPr/>
          </p:nvPicPr>
          <p:blipFill>
            <a:blip r:embed="rId2"/>
            <a:stretch>
              <a:fillRect/>
            </a:stretch>
          </p:blipFill>
          <p:spPr>
            <a:xfrm>
              <a:off x="8044" y="2973"/>
              <a:ext cx="1897" cy="1653"/>
            </a:xfrm>
            <a:prstGeom prst="rect">
              <a:avLst/>
            </a:prstGeom>
            <a:ln>
              <a:solidFill>
                <a:schemeClr val="tx1"/>
              </a:solidFill>
            </a:ln>
          </p:spPr>
        </p:pic>
        <p:pic>
          <p:nvPicPr>
            <p:cNvPr id="9" name="图片 8"/>
            <p:cNvPicPr>
              <a:picLocks noChangeAspect="1"/>
            </p:cNvPicPr>
            <p:nvPr/>
          </p:nvPicPr>
          <p:blipFill>
            <a:blip r:embed="rId3"/>
            <a:stretch>
              <a:fillRect/>
            </a:stretch>
          </p:blipFill>
          <p:spPr>
            <a:xfrm>
              <a:off x="6290" y="2964"/>
              <a:ext cx="1233" cy="1672"/>
            </a:xfrm>
            <a:prstGeom prst="rect">
              <a:avLst/>
            </a:prstGeom>
            <a:ln>
              <a:solidFill>
                <a:schemeClr val="tx1"/>
              </a:solidFill>
            </a:ln>
          </p:spPr>
        </p:pic>
        <p:pic>
          <p:nvPicPr>
            <p:cNvPr id="14" name="图片 13"/>
            <p:cNvPicPr>
              <a:picLocks noChangeAspect="1"/>
            </p:cNvPicPr>
            <p:nvPr/>
          </p:nvPicPr>
          <p:blipFill>
            <a:blip r:embed="rId4"/>
            <a:stretch>
              <a:fillRect/>
            </a:stretch>
          </p:blipFill>
          <p:spPr>
            <a:xfrm>
              <a:off x="10933" y="5320"/>
              <a:ext cx="1273" cy="1846"/>
            </a:xfrm>
            <a:prstGeom prst="rect">
              <a:avLst/>
            </a:prstGeom>
            <a:ln>
              <a:solidFill>
                <a:schemeClr val="tx1"/>
              </a:solidFill>
            </a:ln>
          </p:spPr>
        </p:pic>
        <p:pic>
          <p:nvPicPr>
            <p:cNvPr id="15" name="图片 14"/>
            <p:cNvPicPr>
              <a:picLocks noChangeAspect="1"/>
            </p:cNvPicPr>
            <p:nvPr/>
          </p:nvPicPr>
          <p:blipFill>
            <a:blip r:embed="rId5"/>
            <a:stretch>
              <a:fillRect/>
            </a:stretch>
          </p:blipFill>
          <p:spPr>
            <a:xfrm>
              <a:off x="5703" y="5360"/>
              <a:ext cx="1410" cy="1826"/>
            </a:xfrm>
            <a:prstGeom prst="rect">
              <a:avLst/>
            </a:prstGeom>
            <a:ln>
              <a:solidFill>
                <a:schemeClr val="tx1"/>
              </a:solidFill>
            </a:ln>
          </p:spPr>
        </p:pic>
        <p:pic>
          <p:nvPicPr>
            <p:cNvPr id="16" name="图片 15"/>
            <p:cNvPicPr>
              <a:picLocks noChangeAspect="1"/>
            </p:cNvPicPr>
            <p:nvPr/>
          </p:nvPicPr>
          <p:blipFill>
            <a:blip r:embed="rId6"/>
            <a:stretch>
              <a:fillRect/>
            </a:stretch>
          </p:blipFill>
          <p:spPr>
            <a:xfrm>
              <a:off x="9054" y="5340"/>
              <a:ext cx="1562" cy="1826"/>
            </a:xfrm>
            <a:prstGeom prst="rect">
              <a:avLst/>
            </a:prstGeom>
            <a:ln>
              <a:solidFill>
                <a:schemeClr val="tx1"/>
              </a:solidFill>
            </a:ln>
          </p:spPr>
        </p:pic>
        <p:pic>
          <p:nvPicPr>
            <p:cNvPr id="18" name="图片 17"/>
            <p:cNvPicPr>
              <a:picLocks noChangeAspect="1"/>
            </p:cNvPicPr>
            <p:nvPr/>
          </p:nvPicPr>
          <p:blipFill>
            <a:blip r:embed="rId7"/>
            <a:stretch>
              <a:fillRect/>
            </a:stretch>
          </p:blipFill>
          <p:spPr>
            <a:xfrm>
              <a:off x="10438" y="2964"/>
              <a:ext cx="1159" cy="1654"/>
            </a:xfrm>
            <a:prstGeom prst="rect">
              <a:avLst/>
            </a:prstGeom>
            <a:ln>
              <a:solidFill>
                <a:schemeClr val="tx1"/>
              </a:solidFill>
            </a:ln>
          </p:spPr>
        </p:pic>
        <p:pic>
          <p:nvPicPr>
            <p:cNvPr id="19" name="图片 18"/>
            <p:cNvPicPr>
              <a:picLocks noChangeAspect="1"/>
            </p:cNvPicPr>
            <p:nvPr/>
          </p:nvPicPr>
          <p:blipFill>
            <a:blip r:embed="rId8"/>
            <a:stretch>
              <a:fillRect/>
            </a:stretch>
          </p:blipFill>
          <p:spPr>
            <a:xfrm>
              <a:off x="7387" y="5340"/>
              <a:ext cx="1351" cy="1826"/>
            </a:xfrm>
            <a:prstGeom prst="rect">
              <a:avLst/>
            </a:prstGeom>
            <a:ln>
              <a:solidFill>
                <a:schemeClr val="tx1"/>
              </a:solidFill>
            </a:ln>
          </p:spPr>
        </p:pic>
        <p:sp>
          <p:nvSpPr>
            <p:cNvPr id="20" name="矩形 19"/>
            <p:cNvSpPr/>
            <p:nvPr/>
          </p:nvSpPr>
          <p:spPr>
            <a:xfrm>
              <a:off x="6548" y="4617"/>
              <a:ext cx="756" cy="599"/>
            </a:xfrm>
            <a:prstGeom prst="rect">
              <a:avLst/>
            </a:prstGeom>
          </p:spPr>
          <p:txBody>
            <a:bodyPr wrap="none">
              <a:spAutoFit/>
            </a:bodyPr>
            <a:lstStyle/>
            <a:p>
              <a:pPr>
                <a:lnSpc>
                  <a:spcPct val="150000"/>
                </a:lnSpc>
              </a:pPr>
              <a:r>
                <a:rPr lang="zh-CN" altLang="en-US" dirty="0">
                  <a:latin typeface="华文中宋" panose="02010600040101010101" charset="-122"/>
                  <a:ea typeface="华文中宋" panose="02010600040101010101" charset="-122"/>
                </a:rPr>
                <a:t>期刊</a:t>
              </a:r>
            </a:p>
          </p:txBody>
        </p:sp>
        <p:sp>
          <p:nvSpPr>
            <p:cNvPr id="21" name="矩形 20"/>
            <p:cNvSpPr/>
            <p:nvPr/>
          </p:nvSpPr>
          <p:spPr>
            <a:xfrm>
              <a:off x="8600" y="4603"/>
              <a:ext cx="756" cy="599"/>
            </a:xfrm>
            <a:prstGeom prst="rect">
              <a:avLst/>
            </a:prstGeom>
          </p:spPr>
          <p:txBody>
            <a:bodyPr wrap="none">
              <a:spAutoFit/>
            </a:bodyPr>
            <a:lstStyle/>
            <a:p>
              <a:pPr>
                <a:lnSpc>
                  <a:spcPct val="150000"/>
                </a:lnSpc>
              </a:pPr>
              <a:r>
                <a:rPr lang="zh-CN" altLang="en-US" dirty="0">
                  <a:latin typeface="华文中宋" panose="02010600040101010101" charset="-122"/>
                  <a:ea typeface="华文中宋" panose="02010600040101010101" charset="-122"/>
                </a:rPr>
                <a:t>报纸</a:t>
              </a:r>
            </a:p>
          </p:txBody>
        </p:sp>
        <p:sp>
          <p:nvSpPr>
            <p:cNvPr id="22" name="矩形 21"/>
            <p:cNvSpPr/>
            <p:nvPr/>
          </p:nvSpPr>
          <p:spPr>
            <a:xfrm>
              <a:off x="10645" y="4570"/>
              <a:ext cx="756" cy="599"/>
            </a:xfrm>
            <a:prstGeom prst="rect">
              <a:avLst/>
            </a:prstGeom>
          </p:spPr>
          <p:txBody>
            <a:bodyPr wrap="none">
              <a:spAutoFit/>
            </a:bodyPr>
            <a:lstStyle/>
            <a:p>
              <a:pPr>
                <a:lnSpc>
                  <a:spcPct val="150000"/>
                </a:lnSpc>
              </a:pPr>
              <a:r>
                <a:rPr lang="zh-CN" altLang="en-US" dirty="0">
                  <a:latin typeface="华文中宋" panose="02010600040101010101" charset="-122"/>
                  <a:ea typeface="华文中宋" panose="02010600040101010101" charset="-122"/>
                </a:rPr>
                <a:t>图书</a:t>
              </a:r>
            </a:p>
          </p:txBody>
        </p:sp>
        <p:sp>
          <p:nvSpPr>
            <p:cNvPr id="23" name="矩形 22"/>
            <p:cNvSpPr/>
            <p:nvPr/>
          </p:nvSpPr>
          <p:spPr>
            <a:xfrm>
              <a:off x="6026" y="7143"/>
              <a:ext cx="756" cy="599"/>
            </a:xfrm>
            <a:prstGeom prst="rect">
              <a:avLst/>
            </a:prstGeom>
          </p:spPr>
          <p:txBody>
            <a:bodyPr wrap="none">
              <a:spAutoFit/>
            </a:bodyPr>
            <a:lstStyle/>
            <a:p>
              <a:pPr>
                <a:lnSpc>
                  <a:spcPct val="150000"/>
                </a:lnSpc>
              </a:pPr>
              <a:r>
                <a:rPr lang="zh-CN" altLang="en-US" dirty="0">
                  <a:latin typeface="华文中宋" panose="02010600040101010101" charset="-122"/>
                  <a:ea typeface="华文中宋" panose="02010600040101010101" charset="-122"/>
                </a:rPr>
                <a:t>专利</a:t>
              </a:r>
            </a:p>
          </p:txBody>
        </p:sp>
        <p:sp>
          <p:nvSpPr>
            <p:cNvPr id="24" name="矩形 23"/>
            <p:cNvSpPr/>
            <p:nvPr/>
          </p:nvSpPr>
          <p:spPr>
            <a:xfrm>
              <a:off x="7681" y="7138"/>
              <a:ext cx="756" cy="599"/>
            </a:xfrm>
            <a:prstGeom prst="rect">
              <a:avLst/>
            </a:prstGeom>
          </p:spPr>
          <p:txBody>
            <a:bodyPr wrap="none">
              <a:spAutoFit/>
            </a:bodyPr>
            <a:lstStyle/>
            <a:p>
              <a:pPr>
                <a:lnSpc>
                  <a:spcPct val="150000"/>
                </a:lnSpc>
              </a:pPr>
              <a:r>
                <a:rPr lang="zh-CN" altLang="en-US" dirty="0">
                  <a:latin typeface="华文中宋" panose="02010600040101010101" charset="-122"/>
                  <a:ea typeface="华文中宋" panose="02010600040101010101" charset="-122"/>
                </a:rPr>
                <a:t>论文</a:t>
              </a:r>
            </a:p>
          </p:txBody>
        </p:sp>
        <p:sp>
          <p:nvSpPr>
            <p:cNvPr id="25" name="矩形 24"/>
            <p:cNvSpPr/>
            <p:nvPr/>
          </p:nvSpPr>
          <p:spPr>
            <a:xfrm>
              <a:off x="9481" y="7146"/>
              <a:ext cx="756" cy="599"/>
            </a:xfrm>
            <a:prstGeom prst="rect">
              <a:avLst/>
            </a:prstGeom>
          </p:spPr>
          <p:txBody>
            <a:bodyPr wrap="none">
              <a:spAutoFit/>
            </a:bodyPr>
            <a:lstStyle/>
            <a:p>
              <a:pPr>
                <a:lnSpc>
                  <a:spcPct val="150000"/>
                </a:lnSpc>
              </a:pPr>
              <a:r>
                <a:rPr lang="zh-CN" altLang="en-US" dirty="0">
                  <a:latin typeface="华文中宋" panose="02010600040101010101" charset="-122"/>
                  <a:ea typeface="华文中宋" panose="02010600040101010101" charset="-122"/>
                </a:rPr>
                <a:t>报告</a:t>
              </a:r>
            </a:p>
          </p:txBody>
        </p:sp>
        <p:sp>
          <p:nvSpPr>
            <p:cNvPr id="26" name="矩形 25"/>
            <p:cNvSpPr/>
            <p:nvPr/>
          </p:nvSpPr>
          <p:spPr>
            <a:xfrm>
              <a:off x="11184" y="7131"/>
              <a:ext cx="756" cy="599"/>
            </a:xfrm>
            <a:prstGeom prst="rect">
              <a:avLst/>
            </a:prstGeom>
          </p:spPr>
          <p:txBody>
            <a:bodyPr wrap="none">
              <a:spAutoFit/>
            </a:bodyPr>
            <a:lstStyle/>
            <a:p>
              <a:pPr>
                <a:lnSpc>
                  <a:spcPct val="150000"/>
                </a:lnSpc>
              </a:pPr>
              <a:r>
                <a:rPr lang="zh-CN" altLang="en-US" dirty="0">
                  <a:latin typeface="华文中宋" panose="02010600040101010101" charset="-122"/>
                  <a:ea typeface="华文中宋" panose="02010600040101010101" charset="-122"/>
                </a:rPr>
                <a:t>标准</a:t>
              </a:r>
            </a:p>
          </p:txBody>
        </p:sp>
      </p:grpSp>
      <p:sp>
        <p:nvSpPr>
          <p:cNvPr id="4" name="文本框 3"/>
          <p:cNvSpPr txBox="1"/>
          <p:nvPr/>
        </p:nvSpPr>
        <p:spPr>
          <a:xfrm>
            <a:off x="2654725" y="253122"/>
            <a:ext cx="2338205" cy="460375"/>
          </a:xfrm>
          <a:prstGeom prst="rect">
            <a:avLst/>
          </a:prstGeom>
          <a:noFill/>
        </p:spPr>
        <p:txBody>
          <a:bodyPr wrap="square" rtlCol="0">
            <a:spAutoFit/>
          </a:bodyPr>
          <a:lstStyle/>
          <a:p>
            <a:r>
              <a:rPr lang="zh-CN" altLang="en-US" sz="2400" b="1">
                <a:solidFill>
                  <a:schemeClr val="bg1"/>
                </a:solidFill>
                <a:latin typeface="华文中宋" panose="02010600040101010101" charset="-122"/>
                <a:ea typeface="华文中宋" panose="02010600040101010101" charset="-122"/>
              </a:rPr>
              <a:t>数字出版</a:t>
            </a:r>
          </a:p>
        </p:txBody>
      </p:sp>
      <p:cxnSp>
        <p:nvCxnSpPr>
          <p:cNvPr id="10" name="直接连接符 9"/>
          <p:cNvCxnSpPr/>
          <p:nvPr/>
        </p:nvCxnSpPr>
        <p:spPr>
          <a:xfrm>
            <a:off x="591653" y="1335875"/>
            <a:ext cx="4001699"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306788" y="2534607"/>
            <a:ext cx="7737578" cy="4109213"/>
            <a:chOff x="2724" y="2994"/>
            <a:chExt cx="9140" cy="4854"/>
          </a:xfrm>
        </p:grpSpPr>
        <p:sp>
          <p:nvSpPr>
            <p:cNvPr id="5" name="矩形 4"/>
            <p:cNvSpPr/>
            <p:nvPr/>
          </p:nvSpPr>
          <p:spPr>
            <a:xfrm>
              <a:off x="2800" y="3158"/>
              <a:ext cx="979" cy="11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p:nvCxnSpPr>
          <p:spPr>
            <a:xfrm>
              <a:off x="2800" y="3450"/>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800" y="3757"/>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800" y="4062"/>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724" y="4414"/>
              <a:ext cx="1038" cy="362"/>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种子</a:t>
              </a:r>
              <a:r>
                <a:rPr lang="en-US" altLang="zh-CN" sz="1400" dirty="0" smtClean="0">
                  <a:latin typeface="微软雅黑" panose="020B0503020204020204" charset="-122"/>
                  <a:ea typeface="微软雅黑" panose="020B0503020204020204" charset="-122"/>
                </a:rPr>
                <a:t>URL</a:t>
              </a:r>
              <a:endParaRPr lang="zh-CN" altLang="en-US" sz="1400" dirty="0">
                <a:latin typeface="微软雅黑" panose="020B0503020204020204" charset="-122"/>
                <a:ea typeface="微软雅黑" panose="020B0503020204020204" charset="-122"/>
              </a:endParaRPr>
            </a:p>
          </p:txBody>
        </p:sp>
        <p:sp>
          <p:nvSpPr>
            <p:cNvPr id="15" name="矩形 14"/>
            <p:cNvSpPr/>
            <p:nvPr/>
          </p:nvSpPr>
          <p:spPr>
            <a:xfrm>
              <a:off x="4788" y="4496"/>
              <a:ext cx="979" cy="21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a:off x="4788" y="4788"/>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788" y="5095"/>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788" y="5400"/>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788" y="5705"/>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788" y="6012"/>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788" y="6317"/>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流程图: 磁盘 21"/>
            <p:cNvSpPr/>
            <p:nvPr/>
          </p:nvSpPr>
          <p:spPr>
            <a:xfrm>
              <a:off x="10377" y="2994"/>
              <a:ext cx="1487" cy="1256"/>
            </a:xfrm>
            <a:prstGeom prst="flowChartMagneticDisk">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4494" y="6718"/>
              <a:ext cx="1668" cy="362"/>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待抓取</a:t>
              </a:r>
              <a:r>
                <a:rPr lang="en-US" altLang="zh-CN" sz="1400" dirty="0" smtClean="0">
                  <a:latin typeface="微软雅黑" panose="020B0503020204020204" charset="-122"/>
                  <a:ea typeface="微软雅黑" panose="020B0503020204020204" charset="-122"/>
                </a:rPr>
                <a:t>URL</a:t>
              </a:r>
              <a:r>
                <a:rPr lang="zh-CN" altLang="en-US" sz="1400" dirty="0" smtClean="0">
                  <a:latin typeface="微软雅黑" panose="020B0503020204020204" charset="-122"/>
                  <a:ea typeface="微软雅黑" panose="020B0503020204020204" charset="-122"/>
                </a:rPr>
                <a:t>队列</a:t>
              </a:r>
              <a:endParaRPr lang="zh-CN" altLang="en-US" sz="1400" dirty="0">
                <a:latin typeface="微软雅黑" panose="020B0503020204020204" charset="-122"/>
                <a:ea typeface="微软雅黑" panose="020B0503020204020204" charset="-122"/>
              </a:endParaRPr>
            </a:p>
          </p:txBody>
        </p:sp>
        <p:sp>
          <p:nvSpPr>
            <p:cNvPr id="24" name="文本框 23"/>
            <p:cNvSpPr txBox="1"/>
            <p:nvPr/>
          </p:nvSpPr>
          <p:spPr>
            <a:xfrm>
              <a:off x="10394" y="7181"/>
              <a:ext cx="1248" cy="362"/>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rPr>
                <a:t>已</a:t>
              </a:r>
              <a:r>
                <a:rPr lang="zh-CN" altLang="en-US" sz="1400" dirty="0" smtClean="0">
                  <a:latin typeface="微软雅黑" panose="020B0503020204020204" charset="-122"/>
                  <a:ea typeface="微软雅黑" panose="020B0503020204020204" charset="-122"/>
                </a:rPr>
                <a:t>抓取</a:t>
              </a:r>
              <a:r>
                <a:rPr lang="en-US" altLang="zh-CN" sz="1400" dirty="0" smtClean="0">
                  <a:latin typeface="微软雅黑" panose="020B0503020204020204" charset="-122"/>
                  <a:ea typeface="微软雅黑" panose="020B0503020204020204" charset="-122"/>
                </a:rPr>
                <a:t>URL</a:t>
              </a:r>
              <a:endParaRPr lang="zh-CN" altLang="en-US" sz="1400" dirty="0">
                <a:latin typeface="微软雅黑" panose="020B0503020204020204" charset="-122"/>
                <a:ea typeface="微软雅黑" panose="020B0503020204020204" charset="-122"/>
              </a:endParaRPr>
            </a:p>
          </p:txBody>
        </p:sp>
        <p:sp>
          <p:nvSpPr>
            <p:cNvPr id="25" name="矩形 24"/>
            <p:cNvSpPr/>
            <p:nvPr/>
          </p:nvSpPr>
          <p:spPr>
            <a:xfrm>
              <a:off x="10496" y="5019"/>
              <a:ext cx="979" cy="21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10496" y="5311"/>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0496" y="5618"/>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0496" y="5923"/>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0496" y="6228"/>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496" y="6535"/>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0496" y="6840"/>
              <a:ext cx="97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10375" y="4348"/>
              <a:ext cx="1476" cy="362"/>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已下载网页库</a:t>
              </a:r>
              <a:endParaRPr lang="zh-CN" altLang="en-US" sz="1400" dirty="0">
                <a:latin typeface="微软雅黑" panose="020B0503020204020204" charset="-122"/>
                <a:ea typeface="微软雅黑" panose="020B0503020204020204" charset="-122"/>
              </a:endParaRPr>
            </a:p>
          </p:txBody>
        </p:sp>
        <p:cxnSp>
          <p:nvCxnSpPr>
            <p:cNvPr id="34" name="直接箭头连接符 33"/>
            <p:cNvCxnSpPr>
              <a:stCxn id="5" idx="3"/>
            </p:cNvCxnSpPr>
            <p:nvPr/>
          </p:nvCxnSpPr>
          <p:spPr>
            <a:xfrm>
              <a:off x="3779" y="3743"/>
              <a:ext cx="1009" cy="10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endCxn id="22" idx="2"/>
            </p:cNvCxnSpPr>
            <p:nvPr/>
          </p:nvCxnSpPr>
          <p:spPr>
            <a:xfrm flipV="1">
              <a:off x="5766" y="3622"/>
              <a:ext cx="4611" cy="1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stCxn id="15" idx="3"/>
              <a:endCxn id="22" idx="2"/>
            </p:cNvCxnSpPr>
            <p:nvPr/>
          </p:nvCxnSpPr>
          <p:spPr>
            <a:xfrm flipV="1">
              <a:off x="5767" y="3622"/>
              <a:ext cx="4610" cy="1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22" idx="2"/>
            </p:cNvCxnSpPr>
            <p:nvPr/>
          </p:nvCxnSpPr>
          <p:spPr>
            <a:xfrm flipV="1">
              <a:off x="5813" y="3622"/>
              <a:ext cx="4564" cy="2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endCxn id="25" idx="1"/>
            </p:cNvCxnSpPr>
            <p:nvPr/>
          </p:nvCxnSpPr>
          <p:spPr>
            <a:xfrm>
              <a:off x="5766" y="4826"/>
              <a:ext cx="4730" cy="12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stCxn id="15" idx="3"/>
              <a:endCxn id="25" idx="1"/>
            </p:cNvCxnSpPr>
            <p:nvPr/>
          </p:nvCxnSpPr>
          <p:spPr>
            <a:xfrm>
              <a:off x="5767" y="5550"/>
              <a:ext cx="4729" cy="5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endCxn id="25" idx="1"/>
            </p:cNvCxnSpPr>
            <p:nvPr/>
          </p:nvCxnSpPr>
          <p:spPr>
            <a:xfrm flipV="1">
              <a:off x="5766" y="6073"/>
              <a:ext cx="4730" cy="3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7530" y="3743"/>
              <a:ext cx="1298" cy="871"/>
            </a:xfrm>
            <a:prstGeom prst="rect">
              <a:avLst/>
            </a:prstGeom>
            <a:noFill/>
          </p:spPr>
          <p:txBody>
            <a:bodyPr wrap="none" rtlCol="0">
              <a:spAutoFit/>
            </a:bodyPr>
            <a:lstStyle/>
            <a:p>
              <a:r>
                <a:rPr lang="zh-CN" altLang="en-US" sz="1400" dirty="0">
                  <a:latin typeface="微软雅黑" panose="020B0503020204020204" charset="-122"/>
                  <a:ea typeface="微软雅黑" panose="020B0503020204020204" charset="-122"/>
                </a:rPr>
                <a:t>读</a:t>
              </a:r>
              <a:r>
                <a:rPr lang="zh-CN" altLang="en-US" sz="1400" dirty="0" smtClean="0">
                  <a:latin typeface="微软雅黑" panose="020B0503020204020204" charset="-122"/>
                  <a:ea typeface="微软雅黑" panose="020B0503020204020204" charset="-122"/>
                </a:rPr>
                <a:t>取</a:t>
              </a:r>
              <a:r>
                <a:rPr lang="en-US" altLang="zh-CN" sz="1400" dirty="0" smtClean="0">
                  <a:latin typeface="微软雅黑" panose="020B0503020204020204" charset="-122"/>
                  <a:ea typeface="微软雅黑" panose="020B0503020204020204" charset="-122"/>
                </a:rPr>
                <a:t>URL</a:t>
              </a:r>
              <a:r>
                <a:rPr lang="zh-CN" altLang="en-US" sz="1400" dirty="0" smtClean="0">
                  <a:latin typeface="微软雅黑" panose="020B0503020204020204" charset="-122"/>
                  <a:ea typeface="微软雅黑" panose="020B0503020204020204" charset="-122"/>
                </a:rPr>
                <a:t>、</a:t>
              </a:r>
              <a:endParaRPr lang="en-US" altLang="zh-CN" sz="1400" dirty="0" smtClean="0">
                <a:latin typeface="微软雅黑" panose="020B0503020204020204" charset="-122"/>
                <a:ea typeface="微软雅黑" panose="020B0503020204020204" charset="-122"/>
              </a:endParaRPr>
            </a:p>
            <a:p>
              <a:r>
                <a:rPr lang="en-US" altLang="zh-CN" sz="1400" dirty="0" smtClean="0">
                  <a:latin typeface="微软雅黑" panose="020B0503020204020204" charset="-122"/>
                  <a:ea typeface="微软雅黑" panose="020B0503020204020204" charset="-122"/>
                </a:rPr>
                <a:t>DNS</a:t>
              </a:r>
              <a:r>
                <a:rPr lang="zh-CN" altLang="en-US" sz="1400" dirty="0" smtClean="0">
                  <a:latin typeface="微软雅黑" panose="020B0503020204020204" charset="-122"/>
                  <a:ea typeface="微软雅黑" panose="020B0503020204020204" charset="-122"/>
                </a:rPr>
                <a:t>解析、</a:t>
              </a:r>
              <a:endParaRPr lang="en-US" altLang="zh-CN" sz="1400" dirty="0" smtClean="0">
                <a:latin typeface="微软雅黑" panose="020B0503020204020204" charset="-122"/>
                <a:ea typeface="微软雅黑" panose="020B0503020204020204" charset="-122"/>
              </a:endParaRPr>
            </a:p>
            <a:p>
              <a:r>
                <a:rPr lang="zh-CN" altLang="en-US" sz="1400" dirty="0" smtClean="0">
                  <a:latin typeface="微软雅黑" panose="020B0503020204020204" charset="-122"/>
                  <a:ea typeface="微软雅黑" panose="020B0503020204020204" charset="-122"/>
                </a:rPr>
                <a:t>网页下载</a:t>
              </a:r>
              <a:endParaRPr lang="zh-CN" altLang="en-US" sz="1400" dirty="0">
                <a:latin typeface="微软雅黑" panose="020B0503020204020204" charset="-122"/>
                <a:ea typeface="微软雅黑" panose="020B0503020204020204" charset="-122"/>
              </a:endParaRPr>
            </a:p>
          </p:txBody>
        </p:sp>
        <p:sp>
          <p:nvSpPr>
            <p:cNvPr id="48" name="文本框 47"/>
            <p:cNvSpPr txBox="1"/>
            <p:nvPr/>
          </p:nvSpPr>
          <p:spPr>
            <a:xfrm>
              <a:off x="7533" y="5575"/>
              <a:ext cx="1878" cy="617"/>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将已下载</a:t>
              </a:r>
              <a:r>
                <a:rPr lang="en-US" altLang="zh-CN" sz="1400" dirty="0" smtClean="0">
                  <a:latin typeface="微软雅黑" panose="020B0503020204020204" charset="-122"/>
                  <a:ea typeface="微软雅黑" panose="020B0503020204020204" charset="-122"/>
                </a:rPr>
                <a:t>URL</a:t>
              </a:r>
              <a:r>
                <a:rPr lang="zh-CN" altLang="en-US" sz="1400" dirty="0" smtClean="0">
                  <a:latin typeface="微软雅黑" panose="020B0503020204020204" charset="-122"/>
                  <a:ea typeface="微软雅黑" panose="020B0503020204020204" charset="-122"/>
                </a:rPr>
                <a:t>放入</a:t>
              </a:r>
              <a:endParaRPr lang="en-US" altLang="zh-CN" sz="1400" dirty="0" smtClean="0">
                <a:latin typeface="微软雅黑" panose="020B0503020204020204" charset="-122"/>
                <a:ea typeface="微软雅黑" panose="020B0503020204020204" charset="-122"/>
              </a:endParaRPr>
            </a:p>
            <a:p>
              <a:r>
                <a:rPr lang="zh-CN" altLang="en-US" sz="1400" dirty="0" smtClean="0">
                  <a:latin typeface="微软雅黑" panose="020B0503020204020204" charset="-122"/>
                  <a:ea typeface="微软雅黑" panose="020B0503020204020204" charset="-122"/>
                </a:rPr>
                <a:t>已抓取</a:t>
              </a:r>
              <a:r>
                <a:rPr lang="en-US" altLang="zh-CN" sz="1400" dirty="0" smtClean="0">
                  <a:latin typeface="微软雅黑" panose="020B0503020204020204" charset="-122"/>
                  <a:ea typeface="微软雅黑" panose="020B0503020204020204" charset="-122"/>
                </a:rPr>
                <a:t>URL</a:t>
              </a:r>
              <a:r>
                <a:rPr lang="zh-CN" altLang="en-US" sz="1400" dirty="0" smtClean="0">
                  <a:latin typeface="微软雅黑" panose="020B0503020204020204" charset="-122"/>
                  <a:ea typeface="微软雅黑" panose="020B0503020204020204" charset="-122"/>
                </a:rPr>
                <a:t>队列</a:t>
              </a:r>
              <a:endParaRPr lang="zh-CN" altLang="en-US" sz="1400" dirty="0">
                <a:latin typeface="微软雅黑" panose="020B0503020204020204" charset="-122"/>
                <a:ea typeface="微软雅黑" panose="020B0503020204020204" charset="-122"/>
              </a:endParaRPr>
            </a:p>
          </p:txBody>
        </p:sp>
        <p:cxnSp>
          <p:nvCxnSpPr>
            <p:cNvPr id="60" name="曲线连接符 59"/>
            <p:cNvCxnSpPr>
              <a:stCxn id="24" idx="0"/>
              <a:endCxn id="15" idx="1"/>
            </p:cNvCxnSpPr>
            <p:nvPr/>
          </p:nvCxnSpPr>
          <p:spPr>
            <a:xfrm rot="16200000" flipV="1">
              <a:off x="7087" y="3250"/>
              <a:ext cx="1631" cy="6230"/>
            </a:xfrm>
            <a:prstGeom prst="curvedConnector4">
              <a:avLst>
                <a:gd name="adj1" fmla="val 17687"/>
                <a:gd name="adj2" fmla="val 10451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5277" y="7486"/>
              <a:ext cx="3540" cy="362"/>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抽取出新的</a:t>
              </a:r>
              <a:r>
                <a:rPr lang="en-US" altLang="zh-CN" sz="1400" dirty="0" smtClean="0">
                  <a:latin typeface="微软雅黑" panose="020B0503020204020204" charset="-122"/>
                  <a:ea typeface="微软雅黑" panose="020B0503020204020204" charset="-122"/>
                </a:rPr>
                <a:t>URL</a:t>
              </a:r>
              <a:r>
                <a:rPr lang="zh-CN" altLang="en-US" sz="1400" dirty="0" smtClean="0">
                  <a:latin typeface="微软雅黑" panose="020B0503020204020204" charset="-122"/>
                  <a:ea typeface="微软雅黑" panose="020B0503020204020204" charset="-122"/>
                </a:rPr>
                <a:t>放入待抓取</a:t>
              </a:r>
              <a:r>
                <a:rPr lang="en-US" altLang="zh-CN" sz="1400" dirty="0" smtClean="0">
                  <a:latin typeface="微软雅黑" panose="020B0503020204020204" charset="-122"/>
                  <a:ea typeface="微软雅黑" panose="020B0503020204020204" charset="-122"/>
                </a:rPr>
                <a:t>URL</a:t>
              </a:r>
              <a:r>
                <a:rPr lang="zh-CN" altLang="en-US" sz="1400" dirty="0" smtClean="0">
                  <a:latin typeface="微软雅黑" panose="020B0503020204020204" charset="-122"/>
                  <a:ea typeface="微软雅黑" panose="020B0503020204020204" charset="-122"/>
                </a:rPr>
                <a:t>队列</a:t>
              </a:r>
              <a:endParaRPr lang="zh-CN" altLang="en-US" sz="1400" dirty="0">
                <a:latin typeface="微软雅黑" panose="020B0503020204020204" charset="-122"/>
                <a:ea typeface="微软雅黑" panose="020B0503020204020204" charset="-122"/>
              </a:endParaRPr>
            </a:p>
          </p:txBody>
        </p:sp>
      </p:grpSp>
      <p:sp>
        <p:nvSpPr>
          <p:cNvPr id="66" name="矩形 65"/>
          <p:cNvSpPr/>
          <p:nvPr/>
        </p:nvSpPr>
        <p:spPr>
          <a:xfrm>
            <a:off x="411335" y="1076428"/>
            <a:ext cx="11369330" cy="1337945"/>
          </a:xfrm>
          <a:prstGeom prst="rect">
            <a:avLst/>
          </a:prstGeom>
        </p:spPr>
        <p:txBody>
          <a:bodyPr wrap="square">
            <a:spAutoFit/>
          </a:bodyPr>
          <a:lstStyle/>
          <a:p>
            <a:pPr>
              <a:lnSpc>
                <a:spcPct val="150000"/>
              </a:lnSpc>
            </a:pPr>
            <a:r>
              <a:rPr lang="zh-CN" altLang="en-US" dirty="0" smtClean="0">
                <a:latin typeface="华文中宋" panose="02010600040101010101" charset="-122"/>
                <a:ea typeface="华文中宋" panose="02010600040101010101" charset="-122"/>
              </a:rPr>
              <a:t>互联网文献数据主要利用</a:t>
            </a:r>
            <a:r>
              <a:rPr lang="zh-CN" altLang="en-US" b="1" dirty="0" smtClean="0">
                <a:latin typeface="华文中宋" panose="02010600040101010101" charset="-122"/>
                <a:ea typeface="华文中宋" panose="02010600040101010101" charset="-122"/>
              </a:rPr>
              <a:t>网络爬虫</a:t>
            </a:r>
            <a:r>
              <a:rPr lang="zh-CN" altLang="en-US" dirty="0" smtClean="0">
                <a:latin typeface="华文中宋" panose="02010600040101010101" charset="-122"/>
                <a:ea typeface="华文中宋" panose="02010600040101010101" charset="-122"/>
              </a:rPr>
              <a:t>进行采集。</a:t>
            </a:r>
            <a:r>
              <a:rPr lang="zh-CN" altLang="en-US" dirty="0">
                <a:latin typeface="华文中宋" panose="02010600040101010101" charset="-122"/>
                <a:ea typeface="华文中宋" panose="02010600040101010101" charset="-122"/>
              </a:rPr>
              <a:t>爬虫的主要目的是将互联网上的网页下载到本地，形成一个或联网内容的镜像备份</a:t>
            </a:r>
            <a:r>
              <a:rPr lang="zh-CN" altLang="en-US" dirty="0" smtClean="0">
                <a:latin typeface="华文中宋" panose="02010600040101010101" charset="-122"/>
                <a:ea typeface="华文中宋" panose="02010600040101010101" charset="-122"/>
              </a:rPr>
              <a:t>。</a:t>
            </a:r>
            <a:endParaRPr lang="en-US" altLang="zh-CN" dirty="0" smtClean="0">
              <a:latin typeface="华文中宋" panose="02010600040101010101" charset="-122"/>
              <a:ea typeface="华文中宋" panose="02010600040101010101" charset="-122"/>
            </a:endParaRPr>
          </a:p>
          <a:p>
            <a:pPr>
              <a:lnSpc>
                <a:spcPct val="150000"/>
              </a:lnSpc>
            </a:pPr>
            <a:r>
              <a:rPr lang="zh-CN" altLang="en-US" dirty="0" smtClean="0">
                <a:latin typeface="华文中宋" panose="02010600040101010101" charset="-122"/>
                <a:ea typeface="华文中宋" panose="02010600040101010101" charset="-122"/>
              </a:rPr>
              <a:t>爬虫及抓取系统的基本原理如下图：</a:t>
            </a:r>
            <a:endParaRPr lang="en-US" altLang="zh-CN" dirty="0">
              <a:latin typeface="华文中宋" panose="02010600040101010101" charset="-122"/>
              <a:ea typeface="华文中宋" panose="02010600040101010101" charset="-122"/>
            </a:endParaRPr>
          </a:p>
        </p:txBody>
      </p:sp>
      <p:sp>
        <p:nvSpPr>
          <p:cNvPr id="3" name="文本框 2"/>
          <p:cNvSpPr txBox="1"/>
          <p:nvPr/>
        </p:nvSpPr>
        <p:spPr>
          <a:xfrm>
            <a:off x="2644566" y="283598"/>
            <a:ext cx="5023500" cy="460375"/>
          </a:xfrm>
          <a:prstGeom prst="rect">
            <a:avLst/>
          </a:prstGeom>
          <a:noFill/>
        </p:spPr>
        <p:txBody>
          <a:bodyPr wrap="square" rtlCol="0">
            <a:spAutoFit/>
          </a:bodyPr>
          <a:lstStyle/>
          <a:p>
            <a:r>
              <a:rPr lang="zh-CN" altLang="en-US" sz="2400" b="1">
                <a:solidFill>
                  <a:schemeClr val="bg1"/>
                </a:solidFill>
                <a:latin typeface="华文中宋" panose="02010600040101010101" charset="-122"/>
                <a:ea typeface="华文中宋" panose="02010600040101010101" charset="-122"/>
              </a:rPr>
              <a:t>主要的采集技术：网络爬虫</a:t>
            </a:r>
          </a:p>
        </p:txBody>
      </p:sp>
    </p:spTree>
  </p:cSld>
  <p:clrMapOvr>
    <a:masterClrMapping/>
  </p:clrMapOvr>
  <p:transition>
    <p:rand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p:nvPr/>
        </p:nvSpPr>
        <p:spPr>
          <a:xfrm>
            <a:off x="2309721" y="266772"/>
            <a:ext cx="6722050" cy="368300"/>
          </a:xfrm>
          <a:prstGeom prst="rect">
            <a:avLst/>
          </a:prstGeom>
          <a:noFill/>
        </p:spPr>
        <p:txBody>
          <a:bodyPr wrap="square" rtlCol="0">
            <a:spAutoFit/>
          </a:bodyPr>
          <a:lstStyle/>
          <a:p>
            <a:r>
              <a:rPr lang="zh-CN" altLang="en-US" dirty="0" smtClean="0">
                <a:solidFill>
                  <a:schemeClr val="bg1"/>
                </a:solidFill>
                <a:latin typeface="华文中宋" panose="02010600040101010101" charset="-122"/>
                <a:ea typeface="华文中宋" panose="02010600040101010101" charset="-122"/>
              </a:rPr>
              <a:t>网络爬虫的抓取策略通常有深度优先和宽度优先两种策略。</a:t>
            </a:r>
          </a:p>
        </p:txBody>
      </p:sp>
      <p:sp>
        <p:nvSpPr>
          <p:cNvPr id="3" name="TextBox 3"/>
          <p:cNvSpPr txBox="1"/>
          <p:nvPr/>
        </p:nvSpPr>
        <p:spPr>
          <a:xfrm>
            <a:off x="743188" y="1105610"/>
            <a:ext cx="6337364" cy="1753235"/>
          </a:xfrm>
          <a:prstGeom prst="rect">
            <a:avLst/>
          </a:prstGeom>
          <a:noFill/>
        </p:spPr>
        <p:txBody>
          <a:bodyPr wrap="square" rtlCol="0">
            <a:spAutoFit/>
          </a:bodyPr>
          <a:lstStyle/>
          <a:p>
            <a:pPr>
              <a:lnSpc>
                <a:spcPct val="150000"/>
              </a:lnSpc>
            </a:pPr>
            <a:r>
              <a:rPr lang="zh-CN" altLang="en-US" b="1" dirty="0" smtClean="0">
                <a:latin typeface="微软雅黑" panose="020B0503020204020204" charset="-122"/>
                <a:ea typeface="微软雅黑" panose="020B0503020204020204" charset="-122"/>
              </a:rPr>
              <a:t>深度优先遍历策略</a:t>
            </a:r>
          </a:p>
          <a:p>
            <a:pPr>
              <a:lnSpc>
                <a:spcPct val="150000"/>
              </a:lnSpc>
            </a:pPr>
            <a:r>
              <a:rPr lang="zh-CN" altLang="en-US" dirty="0" smtClean="0">
                <a:latin typeface="微软雅黑" panose="020B0503020204020204" charset="-122"/>
                <a:ea typeface="微软雅黑" panose="020B0503020204020204" charset="-122"/>
              </a:rPr>
              <a:t>是指网络爬虫会从起始页开始，一个链接一个链接的跟踪下去，处理完这条线路之后再转入下一个起始页，继续跟踪链接。</a:t>
            </a:r>
            <a:endParaRPr lang="en-US" altLang="zh-CN" dirty="0" smtClean="0">
              <a:latin typeface="微软雅黑" panose="020B0503020204020204" charset="-122"/>
              <a:ea typeface="微软雅黑" panose="020B0503020204020204" charset="-122"/>
            </a:endParaRPr>
          </a:p>
        </p:txBody>
      </p:sp>
      <p:sp>
        <p:nvSpPr>
          <p:cNvPr id="4" name="TextBox 5"/>
          <p:cNvSpPr txBox="1"/>
          <p:nvPr/>
        </p:nvSpPr>
        <p:spPr>
          <a:xfrm>
            <a:off x="743188" y="3863710"/>
            <a:ext cx="6337364" cy="1337945"/>
          </a:xfrm>
          <a:prstGeom prst="rect">
            <a:avLst/>
          </a:prstGeom>
          <a:noFill/>
        </p:spPr>
        <p:txBody>
          <a:bodyPr wrap="square" rtlCol="0">
            <a:spAutoFit/>
          </a:bodyPr>
          <a:lstStyle/>
          <a:p>
            <a:pPr>
              <a:lnSpc>
                <a:spcPct val="150000"/>
              </a:lnSpc>
            </a:pPr>
            <a:r>
              <a:rPr lang="zh-CN" altLang="en-US" b="1" dirty="0" smtClean="0">
                <a:latin typeface="微软雅黑" panose="020B0503020204020204" charset="-122"/>
                <a:ea typeface="微软雅黑" panose="020B0503020204020204" charset="-122"/>
              </a:rPr>
              <a:t>宽度优先遍历策略</a:t>
            </a:r>
          </a:p>
          <a:p>
            <a:pPr>
              <a:lnSpc>
                <a:spcPct val="150000"/>
              </a:lnSpc>
            </a:pPr>
            <a:r>
              <a:rPr lang="zh-CN" altLang="en-US" dirty="0" smtClean="0">
                <a:latin typeface="微软雅黑" panose="020B0503020204020204" charset="-122"/>
                <a:ea typeface="微软雅黑" panose="020B0503020204020204" charset="-122"/>
              </a:rPr>
              <a:t>是先抓取起始网页中链接的所有网页，然后再选择其中一个链接网页，继续抓取此网页中链接的所有网页。</a:t>
            </a:r>
            <a:endParaRPr lang="en-US" altLang="zh-CN" dirty="0" smtClean="0">
              <a:latin typeface="微软雅黑" panose="020B0503020204020204" charset="-122"/>
              <a:ea typeface="微软雅黑" panose="020B0503020204020204" charset="-122"/>
            </a:endParaRPr>
          </a:p>
        </p:txBody>
      </p:sp>
      <p:grpSp>
        <p:nvGrpSpPr>
          <p:cNvPr id="5" name="组合 4"/>
          <p:cNvGrpSpPr/>
          <p:nvPr/>
        </p:nvGrpSpPr>
        <p:grpSpPr>
          <a:xfrm>
            <a:off x="8206479" y="1685505"/>
            <a:ext cx="2523602" cy="4113446"/>
            <a:chOff x="8402" y="2324"/>
            <a:chExt cx="2981" cy="4859"/>
          </a:xfrm>
        </p:grpSpPr>
        <p:sp>
          <p:nvSpPr>
            <p:cNvPr id="6" name="椭圆 5"/>
            <p:cNvSpPr/>
            <p:nvPr/>
          </p:nvSpPr>
          <p:spPr>
            <a:xfrm>
              <a:off x="9529" y="4128"/>
              <a:ext cx="510" cy="51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A</a:t>
              </a:r>
              <a:endParaRPr lang="zh-CN" altLang="en-US" sz="2400" dirty="0"/>
            </a:p>
          </p:txBody>
        </p:sp>
        <p:sp>
          <p:nvSpPr>
            <p:cNvPr id="7" name="椭圆 6"/>
            <p:cNvSpPr/>
            <p:nvPr/>
          </p:nvSpPr>
          <p:spPr>
            <a:xfrm>
              <a:off x="10363" y="2347"/>
              <a:ext cx="510" cy="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B</a:t>
              </a:r>
              <a:endParaRPr lang="zh-CN" altLang="en-US" sz="2400" dirty="0"/>
            </a:p>
          </p:txBody>
        </p:sp>
        <p:sp>
          <p:nvSpPr>
            <p:cNvPr id="8" name="椭圆 7"/>
            <p:cNvSpPr/>
            <p:nvPr/>
          </p:nvSpPr>
          <p:spPr>
            <a:xfrm>
              <a:off x="10873" y="3412"/>
              <a:ext cx="510" cy="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C</a:t>
              </a:r>
              <a:endParaRPr lang="zh-CN" altLang="en-US" sz="2400" dirty="0"/>
            </a:p>
          </p:txBody>
        </p:sp>
        <p:sp>
          <p:nvSpPr>
            <p:cNvPr id="9" name="椭圆 8"/>
            <p:cNvSpPr/>
            <p:nvPr/>
          </p:nvSpPr>
          <p:spPr>
            <a:xfrm>
              <a:off x="10593" y="4640"/>
              <a:ext cx="510" cy="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D</a:t>
              </a:r>
              <a:endParaRPr lang="zh-CN" altLang="en-US" sz="2400" dirty="0"/>
            </a:p>
          </p:txBody>
        </p:sp>
        <p:sp>
          <p:nvSpPr>
            <p:cNvPr id="10" name="椭圆 9"/>
            <p:cNvSpPr/>
            <p:nvPr/>
          </p:nvSpPr>
          <p:spPr>
            <a:xfrm>
              <a:off x="8657" y="5149"/>
              <a:ext cx="510" cy="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E</a:t>
              </a:r>
              <a:endParaRPr lang="zh-CN" altLang="en-US" sz="2400" dirty="0"/>
            </a:p>
          </p:txBody>
        </p:sp>
        <p:sp>
          <p:nvSpPr>
            <p:cNvPr id="11" name="椭圆 10"/>
            <p:cNvSpPr/>
            <p:nvPr/>
          </p:nvSpPr>
          <p:spPr>
            <a:xfrm>
              <a:off x="8565" y="3390"/>
              <a:ext cx="510" cy="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F</a:t>
              </a:r>
              <a:endParaRPr lang="zh-CN" altLang="en-US" sz="2400" dirty="0"/>
            </a:p>
          </p:txBody>
        </p:sp>
        <p:sp>
          <p:nvSpPr>
            <p:cNvPr id="12" name="椭圆 11"/>
            <p:cNvSpPr/>
            <p:nvPr/>
          </p:nvSpPr>
          <p:spPr>
            <a:xfrm>
              <a:off x="8402" y="2324"/>
              <a:ext cx="510" cy="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G</a:t>
              </a:r>
              <a:endParaRPr lang="zh-CN" altLang="en-US" sz="2400" dirty="0"/>
            </a:p>
          </p:txBody>
        </p:sp>
        <p:sp>
          <p:nvSpPr>
            <p:cNvPr id="15" name="椭圆 14"/>
            <p:cNvSpPr/>
            <p:nvPr/>
          </p:nvSpPr>
          <p:spPr>
            <a:xfrm>
              <a:off x="9274" y="6163"/>
              <a:ext cx="510" cy="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H</a:t>
              </a:r>
              <a:endParaRPr lang="zh-CN" altLang="en-US" sz="2400" dirty="0"/>
            </a:p>
          </p:txBody>
        </p:sp>
        <p:sp>
          <p:nvSpPr>
            <p:cNvPr id="16" name="椭圆 15"/>
            <p:cNvSpPr/>
            <p:nvPr/>
          </p:nvSpPr>
          <p:spPr>
            <a:xfrm>
              <a:off x="10390" y="6673"/>
              <a:ext cx="510" cy="5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t>I</a:t>
              </a:r>
              <a:endParaRPr lang="zh-CN" altLang="en-US" sz="2400" dirty="0"/>
            </a:p>
          </p:txBody>
        </p:sp>
        <p:cxnSp>
          <p:nvCxnSpPr>
            <p:cNvPr id="18" name="直接箭头连接符 17"/>
            <p:cNvCxnSpPr/>
            <p:nvPr/>
          </p:nvCxnSpPr>
          <p:spPr>
            <a:xfrm flipV="1">
              <a:off x="9903" y="2857"/>
              <a:ext cx="631" cy="1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9997" y="3811"/>
              <a:ext cx="910" cy="5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6" idx="5"/>
              <a:endCxn id="9" idx="2"/>
            </p:cNvCxnSpPr>
            <p:nvPr/>
          </p:nvCxnSpPr>
          <p:spPr>
            <a:xfrm>
              <a:off x="9965" y="4564"/>
              <a:ext cx="628" cy="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9093" y="4564"/>
              <a:ext cx="511" cy="6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endCxn id="11" idx="5"/>
            </p:cNvCxnSpPr>
            <p:nvPr/>
          </p:nvCxnSpPr>
          <p:spPr>
            <a:xfrm flipH="1" flipV="1">
              <a:off x="9001" y="3826"/>
              <a:ext cx="542" cy="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stCxn id="11" idx="0"/>
            </p:cNvCxnSpPr>
            <p:nvPr/>
          </p:nvCxnSpPr>
          <p:spPr>
            <a:xfrm flipH="1" flipV="1">
              <a:off x="8677" y="2864"/>
              <a:ext cx="144" cy="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endCxn id="15" idx="1"/>
            </p:cNvCxnSpPr>
            <p:nvPr/>
          </p:nvCxnSpPr>
          <p:spPr>
            <a:xfrm>
              <a:off x="9004" y="5598"/>
              <a:ext cx="345" cy="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endCxn id="16" idx="2"/>
            </p:cNvCxnSpPr>
            <p:nvPr/>
          </p:nvCxnSpPr>
          <p:spPr>
            <a:xfrm>
              <a:off x="9688" y="6578"/>
              <a:ext cx="702" cy="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6" name="TextBox 7"/>
          <p:cNvSpPr txBox="1"/>
          <p:nvPr/>
        </p:nvSpPr>
        <p:spPr>
          <a:xfrm>
            <a:off x="868872" y="2873416"/>
            <a:ext cx="3506566" cy="368300"/>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如图中：</a:t>
            </a:r>
            <a:r>
              <a:rPr lang="en-US" altLang="zh-CN" dirty="0" smtClean="0">
                <a:latin typeface="微软雅黑" panose="020B0503020204020204" charset="-122"/>
                <a:ea typeface="微软雅黑" panose="020B0503020204020204" charset="-122"/>
              </a:rPr>
              <a:t>A→F→GE→H→IBCD</a:t>
            </a:r>
          </a:p>
        </p:txBody>
      </p:sp>
      <p:sp>
        <p:nvSpPr>
          <p:cNvPr id="47" name="TextBox 7"/>
          <p:cNvSpPr txBox="1"/>
          <p:nvPr/>
        </p:nvSpPr>
        <p:spPr>
          <a:xfrm>
            <a:off x="743188" y="5227521"/>
            <a:ext cx="4463922" cy="368300"/>
          </a:xfrm>
          <a:prstGeom prst="rect">
            <a:avLst/>
          </a:prstGeom>
          <a:noFill/>
        </p:spPr>
        <p:txBody>
          <a:bodyPr wrap="square" rtlCol="0">
            <a:spAutoFit/>
          </a:bodyPr>
          <a:lstStyle/>
          <a:p>
            <a:r>
              <a:rPr lang="zh-CN" altLang="en-US" dirty="0" smtClean="0">
                <a:latin typeface="微软雅黑" panose="020B0503020204020204" charset="-122"/>
                <a:ea typeface="微软雅黑" panose="020B0503020204020204" charset="-122"/>
              </a:rPr>
              <a:t>如图中：</a:t>
            </a:r>
            <a:r>
              <a:rPr lang="en-US" altLang="zh-CN" dirty="0" smtClean="0">
                <a:latin typeface="微软雅黑" panose="020B0503020204020204" charset="-122"/>
                <a:ea typeface="微软雅黑" panose="020B0503020204020204" charset="-122"/>
              </a:rPr>
              <a:t>A→B→C→D→E</a:t>
            </a:r>
            <a:r>
              <a:rPr lang="en-US" altLang="zh-CN" dirty="0" smtClean="0">
                <a:latin typeface="Calibri" panose="020F0502020204030204" charset="0"/>
                <a:ea typeface="微软雅黑" panose="020B0503020204020204" charset="-122"/>
              </a:rPr>
              <a:t>→</a:t>
            </a:r>
            <a:r>
              <a:rPr lang="en-US" altLang="zh-CN" dirty="0" smtClean="0">
                <a:latin typeface="微软雅黑" panose="020B0503020204020204" charset="-122"/>
                <a:ea typeface="微软雅黑" panose="020B0503020204020204" charset="-122"/>
              </a:rPr>
              <a:t>F</a:t>
            </a:r>
            <a:r>
              <a:rPr lang="en-US" altLang="zh-CN" dirty="0" smtClean="0">
                <a:latin typeface="Calibri" panose="020F0502020204030204" charset="0"/>
                <a:ea typeface="微软雅黑" panose="020B0503020204020204" charset="-122"/>
                <a:sym typeface="+mn-ea"/>
              </a:rPr>
              <a:t>→</a:t>
            </a:r>
            <a:r>
              <a:rPr lang="en-US" altLang="zh-CN" dirty="0" smtClean="0">
                <a:latin typeface="微软雅黑" panose="020B0503020204020204" charset="-122"/>
                <a:ea typeface="微软雅黑" panose="020B0503020204020204" charset="-122"/>
              </a:rPr>
              <a:t>G</a:t>
            </a:r>
            <a:r>
              <a:rPr lang="en-US" altLang="zh-CN" dirty="0" smtClean="0">
                <a:latin typeface="Calibri" panose="020F0502020204030204" charset="0"/>
                <a:ea typeface="微软雅黑" panose="020B0503020204020204" charset="-122"/>
                <a:sym typeface="+mn-ea"/>
              </a:rPr>
              <a:t>→</a:t>
            </a:r>
            <a:r>
              <a:rPr lang="en-US" altLang="zh-CN" dirty="0" smtClean="0">
                <a:latin typeface="微软雅黑" panose="020B0503020204020204" charset="-122"/>
                <a:ea typeface="微软雅黑" panose="020B0503020204020204" charset="-122"/>
              </a:rPr>
              <a:t>H</a:t>
            </a:r>
            <a:r>
              <a:rPr lang="en-US" altLang="zh-CN" dirty="0" smtClean="0">
                <a:latin typeface="Calibri" panose="020F0502020204030204" charset="0"/>
                <a:ea typeface="微软雅黑" panose="020B0503020204020204" charset="-122"/>
                <a:sym typeface="+mn-ea"/>
              </a:rPr>
              <a:t>→</a:t>
            </a:r>
            <a:r>
              <a:rPr lang="en-US" altLang="zh-CN" dirty="0" smtClean="0">
                <a:latin typeface="微软雅黑" panose="020B0503020204020204" charset="-122"/>
                <a:ea typeface="微软雅黑" panose="020B0503020204020204" charset="-122"/>
              </a:rPr>
              <a:t>I</a:t>
            </a:r>
          </a:p>
        </p:txBody>
      </p:sp>
      <p:cxnSp>
        <p:nvCxnSpPr>
          <p:cNvPr id="13" name="直接连接符 12"/>
          <p:cNvCxnSpPr/>
          <p:nvPr/>
        </p:nvCxnSpPr>
        <p:spPr>
          <a:xfrm flipV="1">
            <a:off x="888796" y="1589844"/>
            <a:ext cx="5952178" cy="11005"/>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68479" y="4357255"/>
            <a:ext cx="5890379"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813658" y="247436"/>
            <a:ext cx="250444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charset="-122"/>
                <a:ea typeface="微软雅黑" panose="020B0503020204020204" charset="-122"/>
              </a:rPr>
              <a:t>2</a:t>
            </a:r>
            <a:r>
              <a:rPr lang="zh-CN" altLang="en-US" sz="2400" b="1" dirty="0" smtClean="0">
                <a:solidFill>
                  <a:schemeClr val="bg1"/>
                </a:solidFill>
                <a:latin typeface="微软雅黑" panose="020B0503020204020204" charset="-122"/>
                <a:ea typeface="微软雅黑" panose="020B0503020204020204" charset="-122"/>
              </a:rPr>
              <a:t>、大数据预处理</a:t>
            </a:r>
            <a:endParaRPr lang="zh-CN" altLang="en-US" sz="24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911230" y="1100987"/>
            <a:ext cx="10372079" cy="922020"/>
          </a:xfrm>
          <a:prstGeom prst="rect">
            <a:avLst/>
          </a:prstGeom>
        </p:spPr>
        <p:txBody>
          <a:bodyPr wrap="square">
            <a:spAutoFit/>
          </a:bodyPr>
          <a:lstStyle/>
          <a:p>
            <a:pPr>
              <a:lnSpc>
                <a:spcPct val="150000"/>
              </a:lnSpc>
            </a:pPr>
            <a:r>
              <a:rPr lang="zh-CN" altLang="en-US" dirty="0" smtClean="0">
                <a:latin typeface="华文中宋" panose="02010600040101010101" charset="-122"/>
                <a:ea typeface="华文中宋" panose="02010600040101010101" charset="-122"/>
              </a:rPr>
              <a:t>通过互联网采集的数据具体多样性，需要先将这些数据进行预处理，包括数据清洗</a:t>
            </a:r>
            <a:r>
              <a:rPr lang="zh-CN" altLang="en-US" dirty="0">
                <a:latin typeface="华文中宋" panose="02010600040101010101" charset="-122"/>
                <a:ea typeface="华文中宋" panose="02010600040101010101" charset="-122"/>
              </a:rPr>
              <a:t>、转换、</a:t>
            </a:r>
            <a:r>
              <a:rPr lang="zh-CN" altLang="en-US" dirty="0" smtClean="0">
                <a:latin typeface="华文中宋" panose="02010600040101010101" charset="-122"/>
                <a:ea typeface="华文中宋" panose="02010600040101010101" charset="-122"/>
              </a:rPr>
              <a:t>集成，使其成为有用的目标数据。</a:t>
            </a:r>
            <a:endParaRPr lang="zh-CN" altLang="en-US" dirty="0">
              <a:latin typeface="华文中宋" panose="02010600040101010101" charset="-122"/>
              <a:ea typeface="华文中宋" panose="02010600040101010101" charset="-122"/>
            </a:endParaRPr>
          </a:p>
        </p:txBody>
      </p:sp>
      <p:sp>
        <p:nvSpPr>
          <p:cNvPr id="7" name="矩形 6"/>
          <p:cNvSpPr/>
          <p:nvPr/>
        </p:nvSpPr>
        <p:spPr>
          <a:xfrm>
            <a:off x="912077" y="2122787"/>
            <a:ext cx="10370386" cy="1337945"/>
          </a:xfrm>
          <a:prstGeom prst="rect">
            <a:avLst/>
          </a:prstGeom>
        </p:spPr>
        <p:txBody>
          <a:bodyPr wrap="square">
            <a:spAutoFit/>
          </a:bodyPr>
          <a:lstStyle/>
          <a:p>
            <a:pPr>
              <a:lnSpc>
                <a:spcPct val="150000"/>
              </a:lnSpc>
            </a:pPr>
            <a:r>
              <a:rPr lang="zh-CN" altLang="en-US" dirty="0">
                <a:latin typeface="华文中宋" panose="02010600040101010101" charset="-122"/>
                <a:ea typeface="华文中宋" panose="02010600040101010101" charset="-122"/>
              </a:rPr>
              <a:t>（</a:t>
            </a:r>
            <a:r>
              <a:rPr lang="en-US" altLang="zh-CN" dirty="0">
                <a:latin typeface="华文中宋" panose="02010600040101010101" charset="-122"/>
                <a:ea typeface="华文中宋" panose="02010600040101010101" charset="-122"/>
              </a:rPr>
              <a:t>1</a:t>
            </a:r>
            <a:r>
              <a:rPr lang="zh-CN" altLang="en-US" dirty="0">
                <a:latin typeface="华文中宋" panose="02010600040101010101" charset="-122"/>
                <a:ea typeface="华文中宋" panose="02010600040101010101" charset="-122"/>
              </a:rPr>
              <a:t>）</a:t>
            </a:r>
            <a:r>
              <a:rPr lang="zh-CN" altLang="en-US" b="1" dirty="0">
                <a:latin typeface="华文中宋" panose="02010600040101010101" charset="-122"/>
                <a:ea typeface="华文中宋" panose="02010600040101010101" charset="-122"/>
              </a:rPr>
              <a:t>数据清洗</a:t>
            </a:r>
            <a:r>
              <a:rPr lang="zh-CN" altLang="en-US" dirty="0">
                <a:latin typeface="华文中宋" panose="02010600040101010101" charset="-122"/>
                <a:ea typeface="华文中宋" panose="02010600040101010101" charset="-122"/>
              </a:rPr>
              <a:t> </a:t>
            </a:r>
            <a:r>
              <a:rPr lang="en-US" altLang="zh-CN" dirty="0">
                <a:latin typeface="华文中宋" panose="02010600040101010101" charset="-122"/>
                <a:ea typeface="华文中宋" panose="02010600040101010101" charset="-122"/>
              </a:rPr>
              <a:t>—— </a:t>
            </a:r>
            <a:r>
              <a:rPr lang="zh-CN" altLang="en-US" dirty="0">
                <a:latin typeface="华文中宋" panose="02010600040101010101" charset="-122"/>
                <a:ea typeface="华文中宋" panose="02010600040101010101" charset="-122"/>
              </a:rPr>
              <a:t>去噪声和无关</a:t>
            </a:r>
            <a:r>
              <a:rPr lang="zh-CN" altLang="en-US" dirty="0" smtClean="0">
                <a:latin typeface="华文中宋" panose="02010600040101010101" charset="-122"/>
                <a:ea typeface="华文中宋" panose="02010600040101010101" charset="-122"/>
              </a:rPr>
              <a:t>数据</a:t>
            </a:r>
            <a:endParaRPr lang="en-US" altLang="zh-CN" dirty="0" smtClean="0">
              <a:latin typeface="华文中宋" panose="02010600040101010101" charset="-122"/>
              <a:ea typeface="华文中宋" panose="02010600040101010101" charset="-122"/>
            </a:endParaRPr>
          </a:p>
          <a:p>
            <a:pPr>
              <a:lnSpc>
                <a:spcPct val="150000"/>
              </a:lnSpc>
            </a:pPr>
            <a:r>
              <a:rPr lang="zh-CN" altLang="en-US" dirty="0" smtClean="0">
                <a:latin typeface="华文中宋" panose="02010600040101010101" charset="-122"/>
                <a:ea typeface="华文中宋" panose="02010600040101010101" charset="-122"/>
              </a:rPr>
              <a:t>（</a:t>
            </a:r>
            <a:r>
              <a:rPr lang="en-US" altLang="zh-CN" dirty="0" smtClean="0">
                <a:latin typeface="华文中宋" panose="02010600040101010101" charset="-122"/>
                <a:ea typeface="华文中宋" panose="02010600040101010101" charset="-122"/>
              </a:rPr>
              <a:t>2</a:t>
            </a:r>
            <a:r>
              <a:rPr lang="zh-CN" altLang="en-US" dirty="0" smtClean="0">
                <a:latin typeface="华文中宋" panose="02010600040101010101" charset="-122"/>
                <a:ea typeface="华文中宋" panose="02010600040101010101" charset="-122"/>
              </a:rPr>
              <a:t>）</a:t>
            </a:r>
            <a:r>
              <a:rPr lang="zh-CN" altLang="en-US" b="1" dirty="0" smtClean="0">
                <a:latin typeface="华文中宋" panose="02010600040101010101" charset="-122"/>
                <a:ea typeface="华文中宋" panose="02010600040101010101" charset="-122"/>
              </a:rPr>
              <a:t>数据</a:t>
            </a:r>
            <a:r>
              <a:rPr lang="zh-CN" altLang="en-US" b="1" dirty="0">
                <a:latin typeface="华文中宋" panose="02010600040101010101" charset="-122"/>
                <a:ea typeface="华文中宋" panose="02010600040101010101" charset="-122"/>
              </a:rPr>
              <a:t>转</a:t>
            </a:r>
            <a:r>
              <a:rPr lang="zh-CN" altLang="en-US" b="1" dirty="0" smtClean="0">
                <a:latin typeface="华文中宋" panose="02010600040101010101" charset="-122"/>
                <a:ea typeface="华文中宋" panose="02010600040101010101" charset="-122"/>
              </a:rPr>
              <a:t>换</a:t>
            </a:r>
            <a:r>
              <a:rPr lang="zh-CN" altLang="en-US" dirty="0" smtClean="0">
                <a:latin typeface="华文中宋" panose="02010600040101010101" charset="-122"/>
                <a:ea typeface="华文中宋" panose="02010600040101010101" charset="-122"/>
              </a:rPr>
              <a:t> </a:t>
            </a:r>
            <a:r>
              <a:rPr lang="en-US" altLang="zh-CN" dirty="0">
                <a:latin typeface="华文中宋" panose="02010600040101010101" charset="-122"/>
                <a:ea typeface="华文中宋" panose="02010600040101010101" charset="-122"/>
              </a:rPr>
              <a:t>—— </a:t>
            </a:r>
            <a:r>
              <a:rPr lang="zh-CN" altLang="en-US" dirty="0">
                <a:latin typeface="华文中宋" panose="02010600040101010101" charset="-122"/>
                <a:ea typeface="华文中宋" panose="02010600040101010101" charset="-122"/>
              </a:rPr>
              <a:t>把原始数据转换成为适合数据挖掘的形式</a:t>
            </a:r>
          </a:p>
          <a:p>
            <a:pPr>
              <a:lnSpc>
                <a:spcPct val="150000"/>
              </a:lnSpc>
            </a:pPr>
            <a:r>
              <a:rPr lang="zh-CN" altLang="en-US" dirty="0" smtClean="0">
                <a:latin typeface="华文中宋" panose="02010600040101010101" charset="-122"/>
                <a:ea typeface="华文中宋" panose="02010600040101010101" charset="-122"/>
              </a:rPr>
              <a:t>（</a:t>
            </a:r>
            <a:r>
              <a:rPr lang="en-US" altLang="zh-CN" dirty="0" smtClean="0">
                <a:latin typeface="华文中宋" panose="02010600040101010101" charset="-122"/>
                <a:ea typeface="华文中宋" panose="02010600040101010101" charset="-122"/>
              </a:rPr>
              <a:t>3</a:t>
            </a:r>
            <a:r>
              <a:rPr lang="zh-CN" altLang="en-US" dirty="0" smtClean="0">
                <a:latin typeface="华文中宋" panose="02010600040101010101" charset="-122"/>
                <a:ea typeface="华文中宋" panose="02010600040101010101" charset="-122"/>
              </a:rPr>
              <a:t>）</a:t>
            </a:r>
            <a:r>
              <a:rPr lang="zh-CN" altLang="en-US" b="1" dirty="0">
                <a:latin typeface="华文中宋" panose="02010600040101010101" charset="-122"/>
                <a:ea typeface="华文中宋" panose="02010600040101010101" charset="-122"/>
              </a:rPr>
              <a:t>数据集成</a:t>
            </a:r>
            <a:r>
              <a:rPr lang="zh-CN" altLang="en-US" dirty="0">
                <a:latin typeface="华文中宋" panose="02010600040101010101" charset="-122"/>
                <a:ea typeface="华文中宋" panose="02010600040101010101" charset="-122"/>
              </a:rPr>
              <a:t> </a:t>
            </a:r>
            <a:r>
              <a:rPr lang="en-US" altLang="zh-CN" dirty="0">
                <a:latin typeface="华文中宋" panose="02010600040101010101" charset="-122"/>
                <a:ea typeface="华文中宋" panose="02010600040101010101" charset="-122"/>
              </a:rPr>
              <a:t>—— </a:t>
            </a:r>
            <a:r>
              <a:rPr lang="zh-CN" altLang="en-US" dirty="0">
                <a:latin typeface="华文中宋" panose="02010600040101010101" charset="-122"/>
                <a:ea typeface="华文中宋" panose="02010600040101010101" charset="-122"/>
              </a:rPr>
              <a:t>将多个数据源中的数据结合</a:t>
            </a:r>
            <a:r>
              <a:rPr lang="zh-CN" altLang="en-US" dirty="0" smtClean="0">
                <a:latin typeface="华文中宋" panose="02010600040101010101" charset="-122"/>
                <a:ea typeface="华文中宋" panose="02010600040101010101" charset="-122"/>
              </a:rPr>
              <a:t>起来放在一个一致的数据存储中</a:t>
            </a:r>
            <a:endParaRPr lang="zh-CN" altLang="en-US" dirty="0">
              <a:latin typeface="华文中宋" panose="02010600040101010101" charset="-122"/>
              <a:ea typeface="华文中宋" panose="02010600040101010101" charset="-122"/>
            </a:endParaRPr>
          </a:p>
        </p:txBody>
      </p:sp>
      <p:grpSp>
        <p:nvGrpSpPr>
          <p:cNvPr id="2" name="组合 1"/>
          <p:cNvGrpSpPr/>
          <p:nvPr/>
        </p:nvGrpSpPr>
        <p:grpSpPr>
          <a:xfrm>
            <a:off x="2271557" y="3550264"/>
            <a:ext cx="7452360" cy="2838676"/>
            <a:chOff x="2682" y="4194"/>
            <a:chExt cx="8803" cy="3353"/>
          </a:xfrm>
        </p:grpSpPr>
        <p:sp>
          <p:nvSpPr>
            <p:cNvPr id="10" name="流程图: 磁盘 9"/>
            <p:cNvSpPr/>
            <p:nvPr/>
          </p:nvSpPr>
          <p:spPr>
            <a:xfrm>
              <a:off x="2682" y="4194"/>
              <a:ext cx="1080" cy="7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1" name="流程图: 磁盘 10"/>
            <p:cNvSpPr/>
            <p:nvPr/>
          </p:nvSpPr>
          <p:spPr>
            <a:xfrm>
              <a:off x="2682" y="5248"/>
              <a:ext cx="1080" cy="7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2" name="流程图: 磁盘 11"/>
            <p:cNvSpPr/>
            <p:nvPr/>
          </p:nvSpPr>
          <p:spPr>
            <a:xfrm>
              <a:off x="2682" y="6304"/>
              <a:ext cx="1080" cy="7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3" name="矩形 12"/>
            <p:cNvSpPr/>
            <p:nvPr/>
          </p:nvSpPr>
          <p:spPr>
            <a:xfrm>
              <a:off x="4920" y="5034"/>
              <a:ext cx="1157" cy="93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4" name="矩形 13"/>
            <p:cNvSpPr/>
            <p:nvPr/>
          </p:nvSpPr>
          <p:spPr>
            <a:xfrm>
              <a:off x="6656" y="5055"/>
              <a:ext cx="1157" cy="93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5" name="矩形 14"/>
            <p:cNvSpPr/>
            <p:nvPr/>
          </p:nvSpPr>
          <p:spPr>
            <a:xfrm>
              <a:off x="8392" y="5055"/>
              <a:ext cx="1157" cy="93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6" name="流程图: 磁盘 15"/>
            <p:cNvSpPr/>
            <p:nvPr/>
          </p:nvSpPr>
          <p:spPr>
            <a:xfrm>
              <a:off x="6295" y="6663"/>
              <a:ext cx="2055" cy="884"/>
            </a:xfrm>
            <a:prstGeom prst="flowChartMagneticDisk">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7" name="流程图: 磁盘 16"/>
            <p:cNvSpPr/>
            <p:nvPr/>
          </p:nvSpPr>
          <p:spPr>
            <a:xfrm>
              <a:off x="10405" y="4822"/>
              <a:ext cx="1080" cy="1354"/>
            </a:xfrm>
            <a:prstGeom prst="flowChartMagneticDisk">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8" name="矩形 17"/>
            <p:cNvSpPr/>
            <p:nvPr/>
          </p:nvSpPr>
          <p:spPr>
            <a:xfrm>
              <a:off x="4619" y="4731"/>
              <a:ext cx="5162" cy="1484"/>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9" name="文本框 18"/>
            <p:cNvSpPr txBox="1"/>
            <p:nvPr/>
          </p:nvSpPr>
          <p:spPr>
            <a:xfrm>
              <a:off x="2717" y="4419"/>
              <a:ext cx="1026" cy="435"/>
            </a:xfrm>
            <a:prstGeom prst="rect">
              <a:avLst/>
            </a:prstGeom>
            <a:noFill/>
          </p:spPr>
          <p:txBody>
            <a:bodyPr wrap="none" rtlCol="0">
              <a:spAutoFit/>
            </a:bodyPr>
            <a:lstStyle/>
            <a:p>
              <a:r>
                <a:rPr lang="zh-CN" altLang="en-US" dirty="0" smtClean="0">
                  <a:solidFill>
                    <a:schemeClr val="bg1"/>
                  </a:solidFill>
                  <a:latin typeface="宋体" panose="02010600030101010101" pitchFamily="2" charset="-122"/>
                  <a:ea typeface="宋体" panose="02010600030101010101" pitchFamily="2" charset="-122"/>
                </a:rPr>
                <a:t>数据源</a:t>
              </a:r>
            </a:p>
          </p:txBody>
        </p:sp>
        <p:sp>
          <p:nvSpPr>
            <p:cNvPr id="20" name="文本框 19"/>
            <p:cNvSpPr txBox="1"/>
            <p:nvPr/>
          </p:nvSpPr>
          <p:spPr>
            <a:xfrm>
              <a:off x="2836" y="5493"/>
              <a:ext cx="756" cy="435"/>
            </a:xfrm>
            <a:prstGeom prst="rect">
              <a:avLst/>
            </a:prstGeom>
            <a:noFill/>
          </p:spPr>
          <p:txBody>
            <a:bodyPr wrap="none" rtlCol="0">
              <a:spAutoFit/>
            </a:bodyPr>
            <a:lstStyle/>
            <a:p>
              <a:r>
                <a:rPr lang="zh-CN" altLang="en-US" dirty="0" smtClean="0">
                  <a:solidFill>
                    <a:schemeClr val="bg1"/>
                  </a:solidFill>
                  <a:latin typeface="宋体" panose="02010600030101010101" pitchFamily="2" charset="-122"/>
                  <a:ea typeface="宋体" panose="02010600030101010101" pitchFamily="2" charset="-122"/>
                </a:rPr>
                <a:t>文件</a:t>
              </a:r>
            </a:p>
          </p:txBody>
        </p:sp>
        <p:sp>
          <p:nvSpPr>
            <p:cNvPr id="21" name="文本框 20"/>
            <p:cNvSpPr txBox="1"/>
            <p:nvPr/>
          </p:nvSpPr>
          <p:spPr>
            <a:xfrm>
              <a:off x="2853" y="6550"/>
              <a:ext cx="756" cy="435"/>
            </a:xfrm>
            <a:prstGeom prst="rect">
              <a:avLst/>
            </a:prstGeom>
            <a:noFill/>
          </p:spPr>
          <p:txBody>
            <a:bodyPr wrap="none" rtlCol="0">
              <a:spAutoFit/>
            </a:bodyPr>
            <a:lstStyle/>
            <a:p>
              <a:r>
                <a:rPr lang="zh-CN" altLang="en-US" dirty="0" smtClean="0">
                  <a:solidFill>
                    <a:schemeClr val="bg1"/>
                  </a:solidFill>
                  <a:latin typeface="宋体" panose="02010600030101010101" pitchFamily="2" charset="-122"/>
                  <a:ea typeface="宋体" panose="02010600030101010101" pitchFamily="2" charset="-122"/>
                </a:rPr>
                <a:t>其他</a:t>
              </a:r>
            </a:p>
          </p:txBody>
        </p:sp>
        <p:sp>
          <p:nvSpPr>
            <p:cNvPr id="22" name="文本框 21"/>
            <p:cNvSpPr txBox="1"/>
            <p:nvPr/>
          </p:nvSpPr>
          <p:spPr>
            <a:xfrm>
              <a:off x="6706" y="7020"/>
              <a:ext cx="1296"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临时数据</a:t>
              </a:r>
            </a:p>
          </p:txBody>
        </p:sp>
        <p:sp>
          <p:nvSpPr>
            <p:cNvPr id="23" name="文本框 22"/>
            <p:cNvSpPr txBox="1"/>
            <p:nvPr/>
          </p:nvSpPr>
          <p:spPr>
            <a:xfrm>
              <a:off x="10484" y="5265"/>
              <a:ext cx="911" cy="762"/>
            </a:xfrm>
            <a:prstGeom prst="rect">
              <a:avLst/>
            </a:prstGeom>
            <a:noFill/>
          </p:spPr>
          <p:txBody>
            <a:bodyPr wrap="square" rtlCol="0">
              <a:spAutoFit/>
            </a:bodyPr>
            <a:lstStyle/>
            <a:p>
              <a:pPr algn="ctr"/>
              <a:r>
                <a:rPr lang="zh-CN" altLang="en-US" dirty="0" smtClean="0">
                  <a:latin typeface="宋体" panose="02010600030101010101" pitchFamily="2" charset="-122"/>
                  <a:ea typeface="宋体" panose="02010600030101010101" pitchFamily="2" charset="-122"/>
                </a:rPr>
                <a:t>目标</a:t>
              </a:r>
              <a:endParaRPr lang="en-US" altLang="zh-CN" dirty="0" smtClean="0">
                <a:latin typeface="宋体" panose="02010600030101010101" pitchFamily="2" charset="-122"/>
                <a:ea typeface="宋体" panose="02010600030101010101" pitchFamily="2" charset="-122"/>
              </a:endParaRPr>
            </a:p>
            <a:p>
              <a:pPr algn="ctr"/>
              <a:r>
                <a:rPr lang="zh-CN" altLang="en-US" dirty="0" smtClean="0">
                  <a:latin typeface="宋体" panose="02010600030101010101" pitchFamily="2" charset="-122"/>
                  <a:ea typeface="宋体" panose="02010600030101010101" pitchFamily="2" charset="-122"/>
                </a:rPr>
                <a:t>数据</a:t>
              </a:r>
              <a:endParaRPr lang="zh-CN" altLang="en-US" dirty="0">
                <a:latin typeface="宋体" panose="02010600030101010101" pitchFamily="2" charset="-122"/>
                <a:ea typeface="宋体" panose="02010600030101010101" pitchFamily="2" charset="-122"/>
              </a:endParaRPr>
            </a:p>
          </p:txBody>
        </p:sp>
        <p:cxnSp>
          <p:nvCxnSpPr>
            <p:cNvPr id="25" name="直接箭头连接符 24"/>
            <p:cNvCxnSpPr/>
            <p:nvPr/>
          </p:nvCxnSpPr>
          <p:spPr>
            <a:xfrm>
              <a:off x="3812" y="4552"/>
              <a:ext cx="720" cy="2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3871" y="6177"/>
              <a:ext cx="661" cy="3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V="1">
              <a:off x="3845" y="5519"/>
              <a:ext cx="650" cy="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a:off x="5805" y="6047"/>
              <a:ext cx="591" cy="59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5120" y="5268"/>
              <a:ext cx="756"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清洗</a:t>
              </a:r>
            </a:p>
          </p:txBody>
        </p:sp>
        <p:sp>
          <p:nvSpPr>
            <p:cNvPr id="34" name="文本框 33"/>
            <p:cNvSpPr txBox="1"/>
            <p:nvPr/>
          </p:nvSpPr>
          <p:spPr>
            <a:xfrm>
              <a:off x="6930" y="5268"/>
              <a:ext cx="756"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变换</a:t>
              </a:r>
            </a:p>
          </p:txBody>
        </p:sp>
        <p:sp>
          <p:nvSpPr>
            <p:cNvPr id="35" name="文本框 34"/>
            <p:cNvSpPr txBox="1"/>
            <p:nvPr/>
          </p:nvSpPr>
          <p:spPr>
            <a:xfrm>
              <a:off x="8613" y="5309"/>
              <a:ext cx="756"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集成</a:t>
              </a:r>
            </a:p>
          </p:txBody>
        </p:sp>
        <p:cxnSp>
          <p:nvCxnSpPr>
            <p:cNvPr id="36" name="直接箭头连接符 35"/>
            <p:cNvCxnSpPr/>
            <p:nvPr/>
          </p:nvCxnSpPr>
          <p:spPr>
            <a:xfrm>
              <a:off x="9620" y="5515"/>
              <a:ext cx="72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a:off x="6131" y="5502"/>
              <a:ext cx="52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7867" y="5528"/>
              <a:ext cx="52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7271" y="6022"/>
              <a:ext cx="0" cy="6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8129" y="6034"/>
              <a:ext cx="589" cy="6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663364" y="247436"/>
            <a:ext cx="280924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charset="-122"/>
                <a:ea typeface="微软雅黑" panose="020B0503020204020204" charset="-122"/>
              </a:rPr>
              <a:t>3</a:t>
            </a:r>
            <a:r>
              <a:rPr lang="zh-CN" altLang="en-US" sz="2400" b="1" dirty="0" smtClean="0">
                <a:solidFill>
                  <a:schemeClr val="bg1"/>
                </a:solidFill>
                <a:latin typeface="微软雅黑" panose="020B0503020204020204" charset="-122"/>
                <a:ea typeface="微软雅黑" panose="020B0503020204020204" charset="-122"/>
              </a:rPr>
              <a:t>、数据结构化处理</a:t>
            </a:r>
            <a:endParaRPr lang="zh-CN" altLang="en-US" sz="2400" b="1" dirty="0">
              <a:solidFill>
                <a:schemeClr val="bg1"/>
              </a:solidFill>
              <a:latin typeface="微软雅黑" panose="020B0503020204020204" charset="-122"/>
              <a:ea typeface="微软雅黑" panose="020B0503020204020204" charset="-122"/>
            </a:endParaRPr>
          </a:p>
        </p:txBody>
      </p:sp>
      <p:sp>
        <p:nvSpPr>
          <p:cNvPr id="6" name="矩形 5"/>
          <p:cNvSpPr/>
          <p:nvPr/>
        </p:nvSpPr>
        <p:spPr>
          <a:xfrm>
            <a:off x="961602" y="1248102"/>
            <a:ext cx="10627741" cy="922020"/>
          </a:xfrm>
          <a:prstGeom prst="rect">
            <a:avLst/>
          </a:prstGeom>
        </p:spPr>
        <p:txBody>
          <a:bodyPr wrap="square">
            <a:spAutoFit/>
          </a:bodyPr>
          <a:lstStyle/>
          <a:p>
            <a:pPr>
              <a:lnSpc>
                <a:spcPct val="150000"/>
              </a:lnSpc>
            </a:pPr>
            <a:r>
              <a:rPr lang="zh-CN" altLang="en-US" dirty="0" smtClean="0">
                <a:latin typeface="微软雅黑" panose="020B0503020204020204" charset="-122"/>
                <a:ea typeface="微软雅黑" panose="020B0503020204020204" charset="-122"/>
              </a:rPr>
              <a:t>通过预处理之后的目标数据，根据不同的数据结构类型进行</a:t>
            </a:r>
            <a:r>
              <a:rPr lang="zh-CN" altLang="en-US" dirty="0">
                <a:latin typeface="微软雅黑" panose="020B0503020204020204" charset="-122"/>
                <a:ea typeface="微软雅黑" panose="020B0503020204020204" charset="-122"/>
              </a:rPr>
              <a:t>结构化处理，才能较好的满足分析、汇总等使用</a:t>
            </a:r>
            <a:r>
              <a:rPr lang="zh-CN" altLang="en-US" dirty="0" smtClean="0">
                <a:latin typeface="微软雅黑" panose="020B0503020204020204" charset="-122"/>
                <a:ea typeface="微软雅黑" panose="020B0503020204020204" charset="-122"/>
              </a:rPr>
              <a:t>需求。</a:t>
            </a:r>
            <a:endParaRPr lang="zh-CN" altLang="en-US" dirty="0">
              <a:latin typeface="微软雅黑" panose="020B0503020204020204" charset="-122"/>
              <a:ea typeface="微软雅黑" panose="020B0503020204020204" charset="-122"/>
            </a:endParaRPr>
          </a:p>
        </p:txBody>
      </p:sp>
      <p:sp>
        <p:nvSpPr>
          <p:cNvPr id="7" name="矩形 6"/>
          <p:cNvSpPr/>
          <p:nvPr/>
        </p:nvSpPr>
        <p:spPr>
          <a:xfrm>
            <a:off x="961602" y="2293606"/>
            <a:ext cx="10569328" cy="922020"/>
          </a:xfrm>
          <a:prstGeom prst="rect">
            <a:avLst/>
          </a:prstGeom>
        </p:spPr>
        <p:txBody>
          <a:bodyPr wrap="square">
            <a:spAutoFit/>
          </a:bodyPr>
          <a:lstStyle/>
          <a:p>
            <a:pPr>
              <a:lnSpc>
                <a:spcPct val="150000"/>
              </a:lnSpc>
            </a:pPr>
            <a:r>
              <a:rPr lang="zh-CN" altLang="en-US" b="1" dirty="0" smtClean="0">
                <a:latin typeface="微软雅黑" panose="020B0503020204020204" charset="-122"/>
                <a:ea typeface="微软雅黑" panose="020B0503020204020204" charset="-122"/>
              </a:rPr>
              <a:t>结构化数据处理</a:t>
            </a:r>
          </a:p>
          <a:p>
            <a:pPr>
              <a:lnSpc>
                <a:spcPct val="150000"/>
              </a:lnSpc>
            </a:pPr>
            <a:r>
              <a:rPr lang="zh-CN" altLang="en-US" dirty="0">
                <a:latin typeface="微软雅黑" panose="020B0503020204020204" charset="-122"/>
                <a:ea typeface="微软雅黑" panose="020B0503020204020204" charset="-122"/>
              </a:rPr>
              <a:t>这种类别的数据最好处理，只要根据页面的内容格式，简单的建立一个对应的表就可以</a:t>
            </a:r>
            <a:r>
              <a:rPr lang="zh-CN" altLang="en-US" dirty="0" smtClean="0">
                <a:latin typeface="微软雅黑" panose="020B0503020204020204" charset="-122"/>
                <a:ea typeface="微软雅黑" panose="020B0503020204020204" charset="-122"/>
              </a:rPr>
              <a:t>了。</a:t>
            </a:r>
            <a:endParaRPr lang="zh-CN" altLang="en-US" dirty="0">
              <a:latin typeface="微软雅黑" panose="020B0503020204020204" charset="-122"/>
              <a:ea typeface="微软雅黑" panose="020B0503020204020204" charset="-122"/>
            </a:endParaRPr>
          </a:p>
        </p:txBody>
      </p:sp>
      <p:grpSp>
        <p:nvGrpSpPr>
          <p:cNvPr id="8" name="组合 7"/>
          <p:cNvGrpSpPr/>
          <p:nvPr/>
        </p:nvGrpSpPr>
        <p:grpSpPr>
          <a:xfrm>
            <a:off x="3604569" y="3537206"/>
            <a:ext cx="5270696" cy="788996"/>
            <a:chOff x="4245" y="3624"/>
            <a:chExt cx="6226" cy="932"/>
          </a:xfrm>
        </p:grpSpPr>
        <p:sp>
          <p:nvSpPr>
            <p:cNvPr id="52" name="流程图: 文档 51"/>
            <p:cNvSpPr/>
            <p:nvPr/>
          </p:nvSpPr>
          <p:spPr>
            <a:xfrm>
              <a:off x="6673" y="3697"/>
              <a:ext cx="3798" cy="799"/>
            </a:xfrm>
            <a:prstGeom prst="flowChartDocumen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2" name="矩形 11"/>
            <p:cNvSpPr/>
            <p:nvPr/>
          </p:nvSpPr>
          <p:spPr>
            <a:xfrm>
              <a:off x="4245" y="3624"/>
              <a:ext cx="1157" cy="93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7" name="文本框 26"/>
            <p:cNvSpPr txBox="1"/>
            <p:nvPr/>
          </p:nvSpPr>
          <p:spPr>
            <a:xfrm>
              <a:off x="4326" y="3728"/>
              <a:ext cx="1026" cy="762"/>
            </a:xfrm>
            <a:prstGeom prst="rect">
              <a:avLst/>
            </a:prstGeom>
            <a:noFill/>
          </p:spPr>
          <p:txBody>
            <a:bodyPr wrap="none" rtlCol="0">
              <a:spAutoFit/>
            </a:bodyPr>
            <a:lstStyle/>
            <a:p>
              <a:pPr algn="ctr"/>
              <a:r>
                <a:rPr lang="zh-CN" altLang="en-US" dirty="0" smtClean="0">
                  <a:latin typeface="宋体" panose="02010600030101010101" pitchFamily="2" charset="-122"/>
                  <a:ea typeface="宋体" panose="02010600030101010101" pitchFamily="2" charset="-122"/>
                </a:rPr>
                <a:t>结构化</a:t>
              </a:r>
              <a:endParaRPr lang="en-US" altLang="zh-CN" dirty="0" smtClean="0">
                <a:latin typeface="宋体" panose="02010600030101010101" pitchFamily="2" charset="-122"/>
                <a:ea typeface="宋体" panose="02010600030101010101" pitchFamily="2" charset="-122"/>
              </a:endParaRPr>
            </a:p>
            <a:p>
              <a:pPr algn="ctr"/>
              <a:r>
                <a:rPr lang="zh-CN" altLang="en-US" dirty="0" smtClean="0">
                  <a:latin typeface="宋体" panose="02010600030101010101" pitchFamily="2" charset="-122"/>
                  <a:ea typeface="宋体" panose="02010600030101010101" pitchFamily="2" charset="-122"/>
                </a:rPr>
                <a:t>数据</a:t>
              </a:r>
              <a:endParaRPr lang="zh-CN" altLang="en-US" dirty="0">
                <a:latin typeface="宋体" panose="02010600030101010101" pitchFamily="2" charset="-122"/>
                <a:ea typeface="宋体" panose="02010600030101010101" pitchFamily="2" charset="-122"/>
              </a:endParaRPr>
            </a:p>
          </p:txBody>
        </p:sp>
        <p:cxnSp>
          <p:nvCxnSpPr>
            <p:cNvPr id="31" name="直接箭头连接符 30"/>
            <p:cNvCxnSpPr/>
            <p:nvPr/>
          </p:nvCxnSpPr>
          <p:spPr>
            <a:xfrm>
              <a:off x="5389" y="4214"/>
              <a:ext cx="12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5399" y="3715"/>
              <a:ext cx="1296"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处理方式</a:t>
              </a:r>
            </a:p>
          </p:txBody>
        </p:sp>
        <p:sp>
          <p:nvSpPr>
            <p:cNvPr id="41" name="文本框 40"/>
            <p:cNvSpPr txBox="1"/>
            <p:nvPr/>
          </p:nvSpPr>
          <p:spPr>
            <a:xfrm>
              <a:off x="6709" y="3858"/>
              <a:ext cx="3726"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根据页面内容格式建立对应表</a:t>
              </a:r>
            </a:p>
          </p:txBody>
        </p:sp>
      </p:grpSp>
      <p:cxnSp>
        <p:nvCxnSpPr>
          <p:cNvPr id="2" name="直接连接符 1"/>
          <p:cNvCxnSpPr/>
          <p:nvPr/>
        </p:nvCxnSpPr>
        <p:spPr>
          <a:xfrm>
            <a:off x="1033560" y="2765988"/>
            <a:ext cx="5001489"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957368" y="4570589"/>
            <a:ext cx="10563403" cy="1753230"/>
            <a:chOff x="1130" y="4928"/>
            <a:chExt cx="12478" cy="2071"/>
          </a:xfrm>
        </p:grpSpPr>
        <p:sp>
          <p:nvSpPr>
            <p:cNvPr id="29" name="矩形 28"/>
            <p:cNvSpPr/>
            <p:nvPr/>
          </p:nvSpPr>
          <p:spPr>
            <a:xfrm>
              <a:off x="1130" y="4928"/>
              <a:ext cx="12478" cy="2071"/>
            </a:xfrm>
            <a:prstGeom prst="rect">
              <a:avLst/>
            </a:prstGeom>
          </p:spPr>
          <p:txBody>
            <a:bodyPr wrap="square">
              <a:spAutoFit/>
            </a:bodyPr>
            <a:lstStyle/>
            <a:p>
              <a:pPr>
                <a:lnSpc>
                  <a:spcPct val="150000"/>
                </a:lnSpc>
              </a:pPr>
              <a:r>
                <a:rPr lang="zh-CN" altLang="en-US" b="1" dirty="0" smtClean="0">
                  <a:latin typeface="微软雅黑" panose="020B0503020204020204" charset="-122"/>
                  <a:ea typeface="微软雅黑" panose="020B0503020204020204" charset="-122"/>
                </a:rPr>
                <a:t>半结构化数据处理</a:t>
              </a:r>
            </a:p>
            <a:p>
              <a:pPr>
                <a:lnSpc>
                  <a:spcPct val="150000"/>
                </a:lnSpc>
              </a:pPr>
              <a:r>
                <a:rPr lang="zh-CN" altLang="en-US" dirty="0" smtClean="0">
                  <a:latin typeface="微软雅黑" panose="020B0503020204020204" charset="-122"/>
                  <a:ea typeface="微软雅黑" panose="020B0503020204020204" charset="-122"/>
                </a:rPr>
                <a:t>方式</a:t>
              </a:r>
              <a:r>
                <a:rPr lang="en-US" altLang="zh-CN" dirty="0" smtClean="0">
                  <a:latin typeface="微软雅黑" panose="020B0503020204020204" charset="-122"/>
                  <a:ea typeface="微软雅黑" panose="020B0503020204020204" charset="-122"/>
                </a:rPr>
                <a:t>1</a:t>
              </a:r>
              <a:r>
                <a:rPr lang="zh-CN" altLang="en-US" dirty="0" smtClean="0">
                  <a:latin typeface="微软雅黑" panose="020B0503020204020204" charset="-122"/>
                  <a:ea typeface="微软雅黑" panose="020B0503020204020204" charset="-122"/>
                </a:rPr>
                <a:t>、化解</a:t>
              </a:r>
              <a:r>
                <a:rPr lang="zh-CN" altLang="en-US" dirty="0">
                  <a:latin typeface="微软雅黑" panose="020B0503020204020204" charset="-122"/>
                  <a:ea typeface="微软雅黑" panose="020B0503020204020204" charset="-122"/>
                </a:rPr>
                <a:t>为结构化</a:t>
              </a:r>
              <a:r>
                <a:rPr lang="zh-CN" altLang="en-US" dirty="0" smtClean="0">
                  <a:latin typeface="微软雅黑" panose="020B0503020204020204" charset="-122"/>
                  <a:ea typeface="微软雅黑" panose="020B0503020204020204" charset="-122"/>
                </a:rPr>
                <a:t>数据</a:t>
              </a:r>
              <a:endParaRPr lang="en-US" altLang="zh-CN" dirty="0">
                <a:latin typeface="微软雅黑" panose="020B0503020204020204" charset="-122"/>
                <a:ea typeface="微软雅黑" panose="020B0503020204020204" charset="-122"/>
              </a:endParaRPr>
            </a:p>
            <a:p>
              <a:pPr>
                <a:lnSpc>
                  <a:spcPct val="150000"/>
                </a:lnSpc>
              </a:pPr>
              <a:r>
                <a:rPr lang="zh-CN" altLang="en-US" dirty="0" smtClean="0">
                  <a:latin typeface="微软雅黑" panose="020B0503020204020204" charset="-122"/>
                  <a:ea typeface="微软雅黑" panose="020B0503020204020204" charset="-122"/>
                </a:rPr>
                <a:t>对</a:t>
              </a:r>
              <a:r>
                <a:rPr lang="zh-CN" altLang="en-US" dirty="0">
                  <a:latin typeface="微软雅黑" panose="020B0503020204020204" charset="-122"/>
                  <a:ea typeface="微软雅黑" panose="020B0503020204020204" charset="-122"/>
                </a:rPr>
                <a:t>每一类别建立一个子表</a:t>
              </a:r>
              <a:r>
                <a:rPr lang="zh-CN" altLang="en-US" dirty="0" smtClean="0">
                  <a:latin typeface="微软雅黑" panose="020B0503020204020204" charset="-122"/>
                  <a:ea typeface="微软雅黑" panose="020B0503020204020204" charset="-122"/>
                </a:rPr>
                <a:t>，并</a:t>
              </a:r>
              <a:r>
                <a:rPr lang="zh-CN" altLang="en-US" dirty="0">
                  <a:latin typeface="微软雅黑" panose="020B0503020204020204" charset="-122"/>
                  <a:ea typeface="微软雅黑" panose="020B0503020204020204" charset="-122"/>
                </a:rPr>
                <a:t>在主表中加入一个备注字段，将其它系统不关心的信息和一开始没有考虑到的信息保存在备注</a:t>
              </a:r>
              <a:r>
                <a:rPr lang="zh-CN" altLang="en-US" dirty="0" smtClean="0">
                  <a:latin typeface="微软雅黑" panose="020B0503020204020204" charset="-122"/>
                  <a:ea typeface="微软雅黑" panose="020B0503020204020204" charset="-122"/>
                </a:rPr>
                <a:t>中。</a:t>
              </a:r>
              <a:endParaRPr lang="en-US" altLang="zh-CN" dirty="0" smtClean="0">
                <a:latin typeface="微软雅黑" panose="020B0503020204020204" charset="-122"/>
                <a:ea typeface="微软雅黑" panose="020B0503020204020204" charset="-122"/>
              </a:endParaRPr>
            </a:p>
          </p:txBody>
        </p:sp>
        <p:cxnSp>
          <p:nvCxnSpPr>
            <p:cNvPr id="3" name="直接连接符 2"/>
            <p:cNvCxnSpPr/>
            <p:nvPr/>
          </p:nvCxnSpPr>
          <p:spPr>
            <a:xfrm>
              <a:off x="1208" y="5499"/>
              <a:ext cx="5908"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大数据</a:t>
            </a:r>
          </a:p>
        </p:txBody>
      </p:sp>
      <p:sp>
        <p:nvSpPr>
          <p:cNvPr id="13315" name="内容占位符 13314"/>
          <p:cNvSpPr>
            <a:spLocks noGrp="1" noRot="1"/>
          </p:cNvSpPr>
          <p:nvPr>
            <p:ph idx="1"/>
          </p:nvPr>
        </p:nvSpPr>
        <p:spPr/>
        <p:txBody>
          <a:bodyPr/>
          <a:lstStyle/>
          <a:p>
            <a:pPr>
              <a:buFont typeface="Wingdings" panose="05000000000000000000" charset="0"/>
              <a:buChar char="l"/>
            </a:pPr>
            <a:r>
              <a:rPr lang="en-US" altLang="zh-CN" dirty="0">
                <a:solidFill>
                  <a:srgbClr val="000000"/>
                </a:solidFill>
                <a:latin typeface="宋体" panose="02010600030101010101" pitchFamily="2" charset="-122"/>
                <a:ea typeface="宋体" panose="02010600030101010101" pitchFamily="2" charset="-122"/>
              </a:rPr>
              <a:t>《</a:t>
            </a:r>
            <a:r>
              <a:rPr lang="zh-CN" altLang="en-US" dirty="0">
                <a:solidFill>
                  <a:srgbClr val="000000"/>
                </a:solidFill>
                <a:latin typeface="宋体" panose="02010600030101010101" pitchFamily="2" charset="-122"/>
                <a:ea typeface="宋体" panose="02010600030101010101" pitchFamily="2" charset="-122"/>
              </a:rPr>
              <a:t>红楼梦</a:t>
            </a:r>
            <a:r>
              <a:rPr lang="en-US" altLang="zh-CN" dirty="0">
                <a:solidFill>
                  <a:srgbClr val="000000"/>
                </a:solidFill>
                <a:latin typeface="宋体" panose="02010600030101010101" pitchFamily="2" charset="-122"/>
                <a:ea typeface="宋体" panose="02010600030101010101" pitchFamily="2" charset="-122"/>
              </a:rPr>
              <a:t>》</a:t>
            </a:r>
            <a:r>
              <a:rPr lang="zh-CN" altLang="en-US" dirty="0">
                <a:solidFill>
                  <a:srgbClr val="000000"/>
                </a:solidFill>
                <a:latin typeface="宋体" panose="02010600030101010101" pitchFamily="2" charset="-122"/>
                <a:ea typeface="宋体" panose="02010600030101010101" pitchFamily="2" charset="-122"/>
              </a:rPr>
              <a:t>含标点</a:t>
            </a:r>
            <a:r>
              <a:rPr lang="en-US" altLang="zh-CN" dirty="0">
                <a:solidFill>
                  <a:srgbClr val="000000"/>
                </a:solidFill>
                <a:latin typeface="宋体" panose="02010600030101010101" pitchFamily="2" charset="-122"/>
                <a:ea typeface="宋体" panose="02010600030101010101" pitchFamily="2" charset="-122"/>
              </a:rPr>
              <a:t>87</a:t>
            </a:r>
            <a:r>
              <a:rPr lang="zh-CN" altLang="en-US" dirty="0">
                <a:solidFill>
                  <a:srgbClr val="000000"/>
                </a:solidFill>
                <a:latin typeface="宋体" panose="02010600030101010101" pitchFamily="2" charset="-122"/>
                <a:ea typeface="宋体" panose="02010600030101010101" pitchFamily="2" charset="-122"/>
              </a:rPr>
              <a:t>万字（不含标点</a:t>
            </a:r>
            <a:r>
              <a:rPr lang="en-US" altLang="zh-CN" dirty="0">
                <a:solidFill>
                  <a:srgbClr val="000000"/>
                </a:solidFill>
                <a:latin typeface="宋体" panose="02010600030101010101" pitchFamily="2" charset="-122"/>
                <a:ea typeface="宋体" panose="02010600030101010101" pitchFamily="2" charset="-122"/>
              </a:rPr>
              <a:t>853509</a:t>
            </a:r>
            <a:r>
              <a:rPr lang="zh-CN" altLang="en-US" dirty="0">
                <a:solidFill>
                  <a:srgbClr val="000000"/>
                </a:solidFill>
                <a:latin typeface="宋体" panose="02010600030101010101" pitchFamily="2" charset="-122"/>
                <a:ea typeface="宋体" panose="02010600030101010101" pitchFamily="2" charset="-122"/>
              </a:rPr>
              <a:t>字）</a:t>
            </a:r>
          </a:p>
          <a:p>
            <a:pPr>
              <a:buFont typeface="Wingdings" panose="05000000000000000000" charset="0"/>
              <a:buChar char="l"/>
            </a:pPr>
            <a:r>
              <a:rPr lang="zh-CN" altLang="en-US" dirty="0">
                <a:solidFill>
                  <a:srgbClr val="000000"/>
                </a:solidFill>
                <a:latin typeface="宋体" panose="02010600030101010101" pitchFamily="2" charset="-122"/>
                <a:ea typeface="宋体" panose="02010600030101010101" pitchFamily="2" charset="-122"/>
              </a:rPr>
              <a:t>每个汉字占两个字节：</a:t>
            </a:r>
            <a:r>
              <a:rPr lang="en-US" altLang="zh-CN" dirty="0">
                <a:solidFill>
                  <a:srgbClr val="000000"/>
                </a:solidFill>
                <a:latin typeface="宋体" panose="02010600030101010101" pitchFamily="2" charset="-122"/>
                <a:ea typeface="宋体" panose="02010600030101010101" pitchFamily="2" charset="-122"/>
              </a:rPr>
              <a:t>1</a:t>
            </a:r>
            <a:r>
              <a:rPr lang="zh-CN" altLang="en-US" dirty="0">
                <a:solidFill>
                  <a:srgbClr val="000000"/>
                </a:solidFill>
                <a:latin typeface="宋体" panose="02010600030101010101" pitchFamily="2" charset="-122"/>
                <a:ea typeface="宋体" panose="02010600030101010101" pitchFamily="2" charset="-122"/>
              </a:rPr>
              <a:t>汉字</a:t>
            </a:r>
            <a:r>
              <a:rPr lang="en-US" altLang="zh-CN" dirty="0">
                <a:solidFill>
                  <a:srgbClr val="000000"/>
                </a:solidFill>
                <a:latin typeface="宋体" panose="02010600030101010101" pitchFamily="2" charset="-122"/>
                <a:ea typeface="宋体" panose="02010600030101010101" pitchFamily="2" charset="-122"/>
              </a:rPr>
              <a:t>=16bit = 2*8</a:t>
            </a:r>
            <a:r>
              <a:rPr lang="zh-CN" altLang="en-US" dirty="0">
                <a:solidFill>
                  <a:srgbClr val="000000"/>
                </a:solidFill>
                <a:latin typeface="宋体" panose="02010600030101010101" pitchFamily="2" charset="-122"/>
                <a:ea typeface="宋体" panose="02010600030101010101" pitchFamily="2" charset="-122"/>
              </a:rPr>
              <a:t>位</a:t>
            </a:r>
            <a:r>
              <a:rPr lang="en-US" altLang="zh-CN">
                <a:solidFill>
                  <a:srgbClr val="000000"/>
                </a:solidFill>
                <a:latin typeface="宋体" panose="02010600030101010101" pitchFamily="2" charset="-122"/>
                <a:ea typeface="宋体" panose="02010600030101010101" pitchFamily="2" charset="-122"/>
              </a:rPr>
              <a:t>=2bytes</a:t>
            </a:r>
          </a:p>
          <a:p>
            <a:pPr>
              <a:buFont typeface="Wingdings" panose="05000000000000000000" charset="0"/>
              <a:buChar char="l"/>
            </a:pPr>
            <a:r>
              <a:rPr lang="en-US" altLang="zh-CN" dirty="0">
                <a:solidFill>
                  <a:srgbClr val="000000"/>
                </a:solidFill>
                <a:latin typeface="宋体" panose="02010600030101010101" pitchFamily="2" charset="-122"/>
                <a:ea typeface="宋体" panose="02010600030101010101" pitchFamily="2" charset="-122"/>
              </a:rPr>
              <a:t>1GB </a:t>
            </a:r>
            <a:r>
              <a:rPr lang="zh-CN" altLang="en-US" dirty="0">
                <a:solidFill>
                  <a:srgbClr val="000000"/>
                </a:solidFill>
                <a:latin typeface="宋体" panose="02010600030101010101" pitchFamily="2" charset="-122"/>
                <a:ea typeface="宋体" panose="02010600030101010101" pitchFamily="2" charset="-122"/>
              </a:rPr>
              <a:t>约等于</a:t>
            </a:r>
            <a:r>
              <a:rPr lang="en-US" altLang="zh-CN" dirty="0">
                <a:solidFill>
                  <a:srgbClr val="000000"/>
                </a:solidFill>
                <a:latin typeface="宋体" panose="02010600030101010101" pitchFamily="2" charset="-122"/>
                <a:ea typeface="宋体" panose="02010600030101010101" pitchFamily="2" charset="-122"/>
              </a:rPr>
              <a:t>671</a:t>
            </a:r>
            <a:r>
              <a:rPr lang="zh-CN" altLang="en-US" dirty="0">
                <a:solidFill>
                  <a:srgbClr val="000000"/>
                </a:solidFill>
                <a:latin typeface="宋体" panose="02010600030101010101" pitchFamily="2" charset="-122"/>
                <a:ea typeface="宋体" panose="02010600030101010101" pitchFamily="2" charset="-122"/>
              </a:rPr>
              <a:t>部红楼梦</a:t>
            </a:r>
          </a:p>
          <a:p>
            <a:pPr>
              <a:buFont typeface="Wingdings" panose="05000000000000000000" charset="0"/>
              <a:buChar char="l"/>
            </a:pPr>
            <a:r>
              <a:rPr lang="en-US" altLang="zh-CN" dirty="0">
                <a:solidFill>
                  <a:srgbClr val="000000"/>
                </a:solidFill>
                <a:latin typeface="宋体" panose="02010600030101010101" pitchFamily="2" charset="-122"/>
                <a:ea typeface="宋体" panose="02010600030101010101" pitchFamily="2" charset="-122"/>
              </a:rPr>
              <a:t>1TB </a:t>
            </a:r>
            <a:r>
              <a:rPr lang="zh-CN" altLang="en-US" dirty="0">
                <a:solidFill>
                  <a:srgbClr val="000000"/>
                </a:solidFill>
                <a:latin typeface="宋体" panose="02010600030101010101" pitchFamily="2" charset="-122"/>
                <a:ea typeface="宋体" panose="02010600030101010101" pitchFamily="2" charset="-122"/>
              </a:rPr>
              <a:t>约等于</a:t>
            </a:r>
            <a:r>
              <a:rPr lang="en-US" altLang="zh-CN" dirty="0">
                <a:solidFill>
                  <a:srgbClr val="000000"/>
                </a:solidFill>
                <a:latin typeface="宋体" panose="02010600030101010101" pitchFamily="2" charset="-122"/>
                <a:ea typeface="宋体" panose="02010600030101010101" pitchFamily="2" charset="-122"/>
              </a:rPr>
              <a:t>631,903 </a:t>
            </a:r>
            <a:r>
              <a:rPr lang="zh-CN" altLang="en-US" dirty="0">
                <a:solidFill>
                  <a:srgbClr val="000000"/>
                </a:solidFill>
                <a:latin typeface="宋体" panose="02010600030101010101" pitchFamily="2" charset="-122"/>
                <a:ea typeface="宋体" panose="02010600030101010101" pitchFamily="2" charset="-122"/>
              </a:rPr>
              <a:t>部</a:t>
            </a:r>
          </a:p>
          <a:p>
            <a:pPr>
              <a:buFont typeface="Wingdings" panose="05000000000000000000" charset="0"/>
              <a:buChar char="l"/>
            </a:pPr>
            <a:r>
              <a:rPr lang="en-US" altLang="zh-CN" dirty="0">
                <a:solidFill>
                  <a:srgbClr val="000000"/>
                </a:solidFill>
                <a:latin typeface="宋体" panose="02010600030101010101" pitchFamily="2" charset="-122"/>
                <a:ea typeface="宋体" panose="02010600030101010101" pitchFamily="2" charset="-122"/>
              </a:rPr>
              <a:t>1PB </a:t>
            </a:r>
            <a:r>
              <a:rPr lang="zh-CN" altLang="en-US" dirty="0">
                <a:solidFill>
                  <a:srgbClr val="000000"/>
                </a:solidFill>
                <a:latin typeface="宋体" panose="02010600030101010101" pitchFamily="2" charset="-122"/>
                <a:ea typeface="宋体" panose="02010600030101010101" pitchFamily="2" charset="-122"/>
              </a:rPr>
              <a:t>约等于</a:t>
            </a:r>
            <a:r>
              <a:rPr lang="en-US" altLang="zh-CN" dirty="0">
                <a:solidFill>
                  <a:srgbClr val="000000"/>
                </a:solidFill>
                <a:latin typeface="宋体" panose="02010600030101010101" pitchFamily="2" charset="-122"/>
                <a:ea typeface="宋体" panose="02010600030101010101" pitchFamily="2" charset="-122"/>
              </a:rPr>
              <a:t>647,068,911</a:t>
            </a:r>
            <a:r>
              <a:rPr lang="zh-CN" altLang="en-US" dirty="0">
                <a:solidFill>
                  <a:srgbClr val="000000"/>
                </a:solidFill>
                <a:latin typeface="宋体" panose="02010600030101010101" pitchFamily="2" charset="-122"/>
                <a:ea typeface="宋体" panose="02010600030101010101" pitchFamily="2" charset="-122"/>
              </a:rPr>
              <a:t>部</a:t>
            </a:r>
          </a:p>
          <a:p>
            <a:pPr>
              <a:buFont typeface="Wingdings" panose="05000000000000000000" charset="0"/>
              <a:buChar char="l"/>
            </a:pPr>
            <a:r>
              <a:rPr lang="zh-CN" altLang="en-US" dirty="0">
                <a:solidFill>
                  <a:srgbClr val="000000"/>
                </a:solidFill>
                <a:latin typeface="宋体" panose="02010600030101010101" pitchFamily="2" charset="-122"/>
                <a:ea typeface="宋体" panose="02010600030101010101" pitchFamily="2" charset="-122"/>
              </a:rPr>
              <a:t>美国国会图书馆藏书（</a:t>
            </a:r>
            <a:r>
              <a:rPr lang="en-US" altLang="zh-CN" dirty="0">
                <a:solidFill>
                  <a:srgbClr val="000000"/>
                </a:solidFill>
                <a:latin typeface="宋体" panose="02010600030101010101" pitchFamily="2" charset="-122"/>
                <a:ea typeface="宋体" panose="02010600030101010101" pitchFamily="2" charset="-122"/>
              </a:rPr>
              <a:t>151,785,778</a:t>
            </a:r>
            <a:r>
              <a:rPr lang="zh-CN" altLang="en-US" dirty="0">
                <a:solidFill>
                  <a:srgbClr val="000000"/>
                </a:solidFill>
                <a:latin typeface="宋体" panose="02010600030101010101" pitchFamily="2" charset="-122"/>
                <a:ea typeface="宋体" panose="02010600030101010101" pitchFamily="2" charset="-122"/>
              </a:rPr>
              <a:t>册）（</a:t>
            </a:r>
            <a:r>
              <a:rPr lang="en-US" altLang="zh-CN" dirty="0">
                <a:solidFill>
                  <a:srgbClr val="000000"/>
                </a:solidFill>
                <a:latin typeface="宋体" panose="02010600030101010101" pitchFamily="2" charset="-122"/>
                <a:ea typeface="宋体" panose="02010600030101010101" pitchFamily="2" charset="-122"/>
              </a:rPr>
              <a:t>2011</a:t>
            </a:r>
            <a:r>
              <a:rPr lang="zh-CN" altLang="en-US" dirty="0">
                <a:solidFill>
                  <a:srgbClr val="000000"/>
                </a:solidFill>
                <a:latin typeface="宋体" panose="02010600030101010101" pitchFamily="2" charset="-122"/>
                <a:ea typeface="宋体" panose="02010600030101010101" pitchFamily="2" charset="-122"/>
              </a:rPr>
              <a:t>年</a:t>
            </a:r>
            <a:r>
              <a:rPr lang="en-US" altLang="zh-CN" dirty="0">
                <a:solidFill>
                  <a:srgbClr val="000000"/>
                </a:solidFill>
                <a:latin typeface="宋体" panose="02010600030101010101" pitchFamily="2" charset="-122"/>
                <a:ea typeface="宋体" panose="02010600030101010101" pitchFamily="2" charset="-122"/>
              </a:rPr>
              <a:t>4</a:t>
            </a:r>
            <a:r>
              <a:rPr lang="zh-CN" altLang="en-US" dirty="0">
                <a:solidFill>
                  <a:srgbClr val="000000"/>
                </a:solidFill>
                <a:latin typeface="宋体" panose="02010600030101010101" pitchFamily="2" charset="-122"/>
                <a:ea typeface="宋体" panose="02010600030101010101" pitchFamily="2" charset="-122"/>
              </a:rPr>
              <a:t>月：收录数据</a:t>
            </a:r>
            <a:r>
              <a:rPr lang="en-US" altLang="zh-CN" dirty="0">
                <a:solidFill>
                  <a:srgbClr val="000000"/>
                </a:solidFill>
                <a:latin typeface="宋体" panose="02010600030101010101" pitchFamily="2" charset="-122"/>
                <a:ea typeface="宋体" panose="02010600030101010101" pitchFamily="2" charset="-122"/>
              </a:rPr>
              <a:t>235TB </a:t>
            </a:r>
            <a:r>
              <a:rPr lang="zh-CN" altLang="en-US" dirty="0">
                <a:solidFill>
                  <a:srgbClr val="000000"/>
                </a:solidFill>
                <a:latin typeface="宋体" panose="02010600030101010101" pitchFamily="2" charset="-122"/>
                <a:ea typeface="宋体" panose="02010600030101010101" pitchFamily="2" charset="-122"/>
              </a:rPr>
              <a:t>）</a:t>
            </a:r>
          </a:p>
          <a:p>
            <a:pPr>
              <a:buFont typeface="Wingdings" panose="05000000000000000000" charset="0"/>
              <a:buChar char="l"/>
            </a:pPr>
            <a:r>
              <a:rPr lang="en-US" altLang="zh-CN" dirty="0">
                <a:solidFill>
                  <a:srgbClr val="000000"/>
                </a:solidFill>
                <a:latin typeface="宋体" panose="02010600030101010101" pitchFamily="2" charset="-122"/>
                <a:ea typeface="宋体" panose="02010600030101010101" pitchFamily="2" charset="-122"/>
              </a:rPr>
              <a:t>1EB = 4000</a:t>
            </a:r>
            <a:r>
              <a:rPr lang="zh-CN" altLang="en-US" dirty="0">
                <a:solidFill>
                  <a:srgbClr val="000000"/>
                </a:solidFill>
                <a:latin typeface="宋体" panose="02010600030101010101" pitchFamily="2" charset="-122"/>
                <a:ea typeface="宋体" panose="02010600030101010101" pitchFamily="2" charset="-122"/>
              </a:rPr>
              <a:t>倍美国国会图书馆存储的信息量</a:t>
            </a:r>
          </a:p>
        </p:txBody>
      </p:sp>
    </p:spTree>
    <p:custDataLst>
      <p:tags r:id="rId1"/>
    </p:custData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21177" y="4013551"/>
            <a:ext cx="10973139" cy="1337945"/>
          </a:xfrm>
          <a:prstGeom prst="rect">
            <a:avLst/>
          </a:prstGeom>
        </p:spPr>
        <p:txBody>
          <a:bodyPr wrap="square">
            <a:spAutoFit/>
          </a:bodyPr>
          <a:lstStyle/>
          <a:p>
            <a:pPr>
              <a:lnSpc>
                <a:spcPct val="150000"/>
              </a:lnSpc>
            </a:pPr>
            <a:r>
              <a:rPr lang="zh-CN" altLang="en-US" b="1" dirty="0">
                <a:latin typeface="华文中宋" panose="02010600040101010101" charset="-122"/>
                <a:ea typeface="华文中宋" panose="02010600040101010101" charset="-122"/>
              </a:rPr>
              <a:t>非结构化</a:t>
            </a:r>
            <a:r>
              <a:rPr lang="zh-CN" altLang="en-US" b="1" dirty="0" smtClean="0">
                <a:latin typeface="华文中宋" panose="02010600040101010101" charset="-122"/>
                <a:ea typeface="华文中宋" panose="02010600040101010101" charset="-122"/>
              </a:rPr>
              <a:t>数据处理</a:t>
            </a:r>
          </a:p>
          <a:p>
            <a:pPr>
              <a:lnSpc>
                <a:spcPct val="150000"/>
              </a:lnSpc>
            </a:pPr>
            <a:r>
              <a:rPr lang="zh-CN" altLang="en-US" dirty="0">
                <a:latin typeface="华文中宋" panose="02010600040101010101" charset="-122"/>
                <a:ea typeface="华文中宋" panose="02010600040101010101" charset="-122"/>
              </a:rPr>
              <a:t>像图片、声音、视频</a:t>
            </a:r>
            <a:r>
              <a:rPr lang="zh-CN" altLang="en-US" dirty="0" smtClean="0">
                <a:latin typeface="华文中宋" panose="02010600040101010101" charset="-122"/>
                <a:ea typeface="华文中宋" panose="02010600040101010101" charset="-122"/>
              </a:rPr>
              <a:t>等这</a:t>
            </a:r>
            <a:r>
              <a:rPr lang="zh-CN" altLang="en-US" dirty="0">
                <a:latin typeface="华文中宋" panose="02010600040101010101" charset="-122"/>
                <a:ea typeface="华文中宋" panose="02010600040101010101" charset="-122"/>
              </a:rPr>
              <a:t>类信息我们通常无法直接知道他的</a:t>
            </a:r>
            <a:r>
              <a:rPr lang="zh-CN" altLang="en-US" dirty="0" smtClean="0">
                <a:latin typeface="华文中宋" panose="02010600040101010101" charset="-122"/>
                <a:ea typeface="华文中宋" panose="02010600040101010101" charset="-122"/>
              </a:rPr>
              <a:t>内容，一般的做法是，建立</a:t>
            </a:r>
            <a:r>
              <a:rPr lang="zh-CN" altLang="en-US" dirty="0">
                <a:latin typeface="华文中宋" panose="02010600040101010101" charset="-122"/>
                <a:ea typeface="华文中宋" panose="02010600040101010101" charset="-122"/>
              </a:rPr>
              <a:t>一个包含三个字段的表</a:t>
            </a:r>
            <a:r>
              <a:rPr lang="zh-CN" altLang="en-US" dirty="0" smtClean="0">
                <a:latin typeface="华文中宋" panose="02010600040101010101" charset="-122"/>
                <a:ea typeface="华文中宋" panose="02010600040101010101" charset="-122"/>
              </a:rPr>
              <a:t>（编号、</a:t>
            </a:r>
            <a:r>
              <a:rPr lang="zh-CN" altLang="en-US" dirty="0">
                <a:latin typeface="华文中宋" panose="02010600040101010101" charset="-122"/>
                <a:ea typeface="华文中宋" panose="02010600040101010101" charset="-122"/>
              </a:rPr>
              <a:t>内容</a:t>
            </a:r>
            <a:r>
              <a:rPr lang="zh-CN" altLang="en-US" dirty="0" smtClean="0">
                <a:latin typeface="华文中宋" panose="02010600040101010101" charset="-122"/>
                <a:ea typeface="华文中宋" panose="02010600040101010101" charset="-122"/>
              </a:rPr>
              <a:t>描述、内容）</a:t>
            </a:r>
            <a:r>
              <a:rPr lang="zh-CN" altLang="en-US" dirty="0">
                <a:latin typeface="华文中宋" panose="02010600040101010101" charset="-122"/>
                <a:ea typeface="华文中宋" panose="02010600040101010101" charset="-122"/>
              </a:rPr>
              <a:t>。引用通过</a:t>
            </a:r>
            <a:r>
              <a:rPr lang="zh-CN" altLang="en-US" dirty="0" smtClean="0">
                <a:latin typeface="华文中宋" panose="02010600040101010101" charset="-122"/>
                <a:ea typeface="华文中宋" panose="02010600040101010101" charset="-122"/>
              </a:rPr>
              <a:t>编号来实现，</a:t>
            </a:r>
            <a:r>
              <a:rPr lang="zh-CN" altLang="en-US" dirty="0">
                <a:latin typeface="华文中宋" panose="02010600040101010101" charset="-122"/>
                <a:ea typeface="华文中宋" panose="02010600040101010101" charset="-122"/>
              </a:rPr>
              <a:t>检索通过内容</a:t>
            </a:r>
            <a:r>
              <a:rPr lang="zh-CN" altLang="en-US" dirty="0" smtClean="0">
                <a:latin typeface="华文中宋" panose="02010600040101010101" charset="-122"/>
                <a:ea typeface="华文中宋" panose="02010600040101010101" charset="-122"/>
              </a:rPr>
              <a:t>描述来实现。 </a:t>
            </a:r>
            <a:endParaRPr lang="zh-CN" altLang="en-US" dirty="0">
              <a:latin typeface="华文中宋" panose="02010600040101010101" charset="-122"/>
              <a:ea typeface="华文中宋" panose="02010600040101010101" charset="-122"/>
            </a:endParaRPr>
          </a:p>
        </p:txBody>
      </p:sp>
      <p:grpSp>
        <p:nvGrpSpPr>
          <p:cNvPr id="2" name="组合 1"/>
          <p:cNvGrpSpPr/>
          <p:nvPr/>
        </p:nvGrpSpPr>
        <p:grpSpPr>
          <a:xfrm>
            <a:off x="3209434" y="2214021"/>
            <a:ext cx="4993870" cy="1662648"/>
            <a:chOff x="3994" y="2567"/>
            <a:chExt cx="5899" cy="1964"/>
          </a:xfrm>
        </p:grpSpPr>
        <p:sp>
          <p:nvSpPr>
            <p:cNvPr id="6" name="剪去对角的矩形 5"/>
            <p:cNvSpPr/>
            <p:nvPr/>
          </p:nvSpPr>
          <p:spPr>
            <a:xfrm>
              <a:off x="6384" y="3814"/>
              <a:ext cx="3457" cy="717"/>
            </a:xfrm>
            <a:prstGeom prst="snip2Diag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7" name="流程图: 文档 6"/>
            <p:cNvSpPr/>
            <p:nvPr/>
          </p:nvSpPr>
          <p:spPr>
            <a:xfrm>
              <a:off x="6373" y="2567"/>
              <a:ext cx="3520" cy="746"/>
            </a:xfrm>
            <a:prstGeom prst="flowChartDocumen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8" name="矩形 7"/>
            <p:cNvSpPr/>
            <p:nvPr/>
          </p:nvSpPr>
          <p:spPr>
            <a:xfrm>
              <a:off x="3994" y="2979"/>
              <a:ext cx="1157" cy="93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cxnSp>
          <p:nvCxnSpPr>
            <p:cNvPr id="9" name="直接箭头连接符 8"/>
            <p:cNvCxnSpPr/>
            <p:nvPr/>
          </p:nvCxnSpPr>
          <p:spPr>
            <a:xfrm>
              <a:off x="5218" y="3700"/>
              <a:ext cx="1085" cy="4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070" y="3068"/>
              <a:ext cx="1026" cy="762"/>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半结构</a:t>
              </a:r>
              <a:endParaRPr lang="en-US" altLang="zh-CN" dirty="0" smtClean="0">
                <a:latin typeface="宋体" panose="02010600030101010101" pitchFamily="2" charset="-122"/>
                <a:ea typeface="宋体" panose="02010600030101010101" pitchFamily="2" charset="-122"/>
              </a:endParaRPr>
            </a:p>
            <a:p>
              <a:r>
                <a:rPr lang="zh-CN" altLang="en-US" dirty="0" smtClean="0">
                  <a:latin typeface="宋体" panose="02010600030101010101" pitchFamily="2" charset="-122"/>
                  <a:ea typeface="宋体" panose="02010600030101010101" pitchFamily="2" charset="-122"/>
                </a:rPr>
                <a:t>化数据</a:t>
              </a:r>
              <a:endParaRPr lang="zh-CN" altLang="en-US" dirty="0">
                <a:latin typeface="宋体" panose="02010600030101010101" pitchFamily="2" charset="-122"/>
                <a:ea typeface="宋体" panose="02010600030101010101" pitchFamily="2" charset="-122"/>
              </a:endParaRPr>
            </a:p>
          </p:txBody>
        </p:sp>
        <p:cxnSp>
          <p:nvCxnSpPr>
            <p:cNvPr id="11" name="直接箭头连接符 10"/>
            <p:cNvCxnSpPr/>
            <p:nvPr/>
          </p:nvCxnSpPr>
          <p:spPr>
            <a:xfrm flipV="1">
              <a:off x="5227" y="2872"/>
              <a:ext cx="981" cy="3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6402" y="2712"/>
              <a:ext cx="2376"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化解为结构化</a:t>
              </a:r>
              <a:r>
                <a:rPr lang="zh-CN" altLang="en-US" dirty="0">
                  <a:latin typeface="宋体" panose="02010600030101010101" pitchFamily="2" charset="-122"/>
                  <a:ea typeface="宋体" panose="02010600030101010101" pitchFamily="2" charset="-122"/>
                </a:rPr>
                <a:t>数据</a:t>
              </a:r>
            </a:p>
          </p:txBody>
        </p:sp>
        <p:sp>
          <p:nvSpPr>
            <p:cNvPr id="13" name="文本框 12"/>
            <p:cNvSpPr txBox="1"/>
            <p:nvPr/>
          </p:nvSpPr>
          <p:spPr>
            <a:xfrm>
              <a:off x="6413" y="3956"/>
              <a:ext cx="3051"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用</a:t>
              </a:r>
              <a:r>
                <a:rPr lang="en-US" altLang="zh-CN" dirty="0" smtClean="0">
                  <a:latin typeface="宋体" panose="02010600030101010101" pitchFamily="2" charset="-122"/>
                  <a:ea typeface="宋体" panose="02010600030101010101" pitchFamily="2" charset="-122"/>
                </a:rPr>
                <a:t>XML</a:t>
              </a:r>
              <a:r>
                <a:rPr lang="zh-CN" altLang="en-US" dirty="0" smtClean="0">
                  <a:latin typeface="宋体" panose="02010600030101010101" pitchFamily="2" charset="-122"/>
                  <a:ea typeface="宋体" panose="02010600030101010101" pitchFamily="2" charset="-122"/>
                </a:rPr>
                <a:t>格式来组织并保存</a:t>
              </a:r>
              <a:endParaRPr lang="zh-CN" altLang="en-US" dirty="0">
                <a:latin typeface="宋体" panose="02010600030101010101" pitchFamily="2" charset="-122"/>
                <a:ea typeface="宋体" panose="02010600030101010101" pitchFamily="2" charset="-122"/>
              </a:endParaRPr>
            </a:p>
          </p:txBody>
        </p:sp>
        <p:sp>
          <p:nvSpPr>
            <p:cNvPr id="14" name="文本框 13"/>
            <p:cNvSpPr txBox="1"/>
            <p:nvPr/>
          </p:nvSpPr>
          <p:spPr>
            <a:xfrm>
              <a:off x="5167" y="3263"/>
              <a:ext cx="1296" cy="435"/>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处理方式</a:t>
              </a:r>
            </a:p>
          </p:txBody>
        </p:sp>
      </p:grpSp>
      <p:sp>
        <p:nvSpPr>
          <p:cNvPr id="15" name="矩形 14"/>
          <p:cNvSpPr/>
          <p:nvPr/>
        </p:nvSpPr>
        <p:spPr>
          <a:xfrm>
            <a:off x="3209294" y="5554209"/>
            <a:ext cx="979766" cy="78865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6" name="文本框 15"/>
          <p:cNvSpPr txBox="1"/>
          <p:nvPr/>
        </p:nvSpPr>
        <p:spPr>
          <a:xfrm>
            <a:off x="3273556" y="5625354"/>
            <a:ext cx="868680" cy="645160"/>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非结构</a:t>
            </a:r>
            <a:endParaRPr lang="en-US" altLang="zh-CN" dirty="0" smtClean="0">
              <a:latin typeface="宋体" panose="02010600030101010101" pitchFamily="2" charset="-122"/>
              <a:ea typeface="宋体" panose="02010600030101010101" pitchFamily="2" charset="-122"/>
            </a:endParaRPr>
          </a:p>
          <a:p>
            <a:r>
              <a:rPr lang="zh-CN" altLang="en-US" dirty="0" smtClean="0">
                <a:latin typeface="宋体" panose="02010600030101010101" pitchFamily="2" charset="-122"/>
                <a:ea typeface="宋体" panose="02010600030101010101" pitchFamily="2" charset="-122"/>
              </a:rPr>
              <a:t>化数据</a:t>
            </a:r>
            <a:endParaRPr lang="zh-CN" altLang="en-US" dirty="0">
              <a:latin typeface="宋体" panose="02010600030101010101" pitchFamily="2" charset="-122"/>
              <a:ea typeface="宋体" panose="02010600030101010101" pitchFamily="2" charset="-122"/>
            </a:endParaRPr>
          </a:p>
        </p:txBody>
      </p:sp>
      <p:sp>
        <p:nvSpPr>
          <p:cNvPr id="17" name="流程图: 多文档 16"/>
          <p:cNvSpPr/>
          <p:nvPr/>
        </p:nvSpPr>
        <p:spPr>
          <a:xfrm>
            <a:off x="5512280" y="5470071"/>
            <a:ext cx="3046781" cy="1083922"/>
          </a:xfrm>
          <a:prstGeom prst="flowChartMultidocumen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19" name="文本框 18"/>
          <p:cNvSpPr txBox="1"/>
          <p:nvPr/>
        </p:nvSpPr>
        <p:spPr>
          <a:xfrm>
            <a:off x="5512207" y="5734573"/>
            <a:ext cx="2697480" cy="645160"/>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 建立包含</a:t>
            </a:r>
            <a:r>
              <a:rPr lang="zh-CN" altLang="en-US" dirty="0">
                <a:latin typeface="宋体" panose="02010600030101010101" pitchFamily="2" charset="-122"/>
                <a:ea typeface="宋体" panose="02010600030101010101" pitchFamily="2" charset="-122"/>
              </a:rPr>
              <a:t>三个字段的</a:t>
            </a:r>
            <a:r>
              <a:rPr lang="zh-CN" altLang="en-US" dirty="0" smtClean="0">
                <a:latin typeface="宋体" panose="02010600030101010101" pitchFamily="2" charset="-122"/>
                <a:ea typeface="宋体" panose="02010600030101010101" pitchFamily="2" charset="-122"/>
              </a:rPr>
              <a:t>表</a:t>
            </a:r>
            <a:endParaRPr lang="en-US" altLang="zh-CN" dirty="0" smtClean="0">
              <a:latin typeface="宋体" panose="02010600030101010101" pitchFamily="2" charset="-122"/>
              <a:ea typeface="宋体" panose="02010600030101010101" pitchFamily="2" charset="-122"/>
            </a:endParaRPr>
          </a:p>
          <a:p>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编号</a:t>
            </a:r>
            <a:r>
              <a:rPr lang="zh-CN" altLang="en-US" dirty="0">
                <a:latin typeface="宋体" panose="02010600030101010101" pitchFamily="2" charset="-122"/>
                <a:ea typeface="宋体" panose="02010600030101010101" pitchFamily="2" charset="-122"/>
              </a:rPr>
              <a:t>、内容描述、</a:t>
            </a:r>
            <a:r>
              <a:rPr lang="zh-CN" altLang="en-US" dirty="0" smtClean="0">
                <a:latin typeface="宋体" panose="02010600030101010101" pitchFamily="2" charset="-122"/>
                <a:ea typeface="宋体" panose="02010600030101010101" pitchFamily="2" charset="-122"/>
              </a:rPr>
              <a:t>内容</a:t>
            </a:r>
            <a:r>
              <a:rPr lang="en-US" altLang="zh-CN" dirty="0" smtClean="0">
                <a:latin typeface="宋体" panose="02010600030101010101" pitchFamily="2" charset="-122"/>
                <a:ea typeface="宋体" panose="02010600030101010101" pitchFamily="2" charset="-122"/>
              </a:rPr>
              <a:t>)</a:t>
            </a:r>
            <a:endParaRPr lang="zh-CN" altLang="en-US" dirty="0">
              <a:latin typeface="宋体" panose="02010600030101010101" pitchFamily="2" charset="-122"/>
              <a:ea typeface="宋体" panose="02010600030101010101" pitchFamily="2" charset="-122"/>
            </a:endParaRPr>
          </a:p>
        </p:txBody>
      </p:sp>
      <p:cxnSp>
        <p:nvCxnSpPr>
          <p:cNvPr id="21" name="直接箭头连接符 20"/>
          <p:cNvCxnSpPr/>
          <p:nvPr/>
        </p:nvCxnSpPr>
        <p:spPr>
          <a:xfrm>
            <a:off x="4245530" y="6012032"/>
            <a:ext cx="10761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4253322" y="5589839"/>
            <a:ext cx="1097280" cy="368300"/>
          </a:xfrm>
          <a:prstGeom prst="rect">
            <a:avLst/>
          </a:prstGeom>
          <a:noFill/>
        </p:spPr>
        <p:txBody>
          <a:bodyPr wrap="none" rtlCol="0">
            <a:spAutoFit/>
          </a:bodyPr>
          <a:lstStyle/>
          <a:p>
            <a:r>
              <a:rPr lang="zh-CN" altLang="en-US" dirty="0" smtClean="0">
                <a:latin typeface="宋体" panose="02010600030101010101" pitchFamily="2" charset="-122"/>
                <a:ea typeface="宋体" panose="02010600030101010101" pitchFamily="2" charset="-122"/>
              </a:rPr>
              <a:t>处理方式</a:t>
            </a:r>
          </a:p>
        </p:txBody>
      </p:sp>
      <p:sp>
        <p:nvSpPr>
          <p:cNvPr id="24" name="矩形 23"/>
          <p:cNvSpPr/>
          <p:nvPr/>
        </p:nvSpPr>
        <p:spPr>
          <a:xfrm>
            <a:off x="718002" y="1182908"/>
            <a:ext cx="10639593" cy="922020"/>
          </a:xfrm>
          <a:prstGeom prst="rect">
            <a:avLst/>
          </a:prstGeom>
        </p:spPr>
        <p:txBody>
          <a:bodyPr wrap="square">
            <a:spAutoFit/>
          </a:bodyPr>
          <a:lstStyle/>
          <a:p>
            <a:pPr>
              <a:lnSpc>
                <a:spcPct val="150000"/>
              </a:lnSpc>
            </a:pPr>
            <a:r>
              <a:rPr lang="zh-CN" altLang="en-US" dirty="0" smtClean="0">
                <a:latin typeface="华文中宋" panose="02010600040101010101" charset="-122"/>
                <a:ea typeface="华文中宋" panose="02010600040101010101" charset="-122"/>
              </a:rPr>
              <a:t>方式</a:t>
            </a:r>
            <a:r>
              <a:rPr lang="en-US" altLang="zh-CN" dirty="0" smtClean="0">
                <a:latin typeface="华文中宋" panose="02010600040101010101" charset="-122"/>
                <a:ea typeface="华文中宋" panose="02010600040101010101" charset="-122"/>
              </a:rPr>
              <a:t>2</a:t>
            </a:r>
            <a:r>
              <a:rPr lang="zh-CN" altLang="en-US" dirty="0">
                <a:latin typeface="华文中宋" panose="02010600040101010101" charset="-122"/>
                <a:ea typeface="华文中宋" panose="02010600040101010101" charset="-122"/>
              </a:rPr>
              <a:t>、用</a:t>
            </a:r>
            <a:r>
              <a:rPr lang="en-US" altLang="zh-CN" dirty="0">
                <a:latin typeface="华文中宋" panose="02010600040101010101" charset="-122"/>
                <a:ea typeface="华文中宋" panose="02010600040101010101" charset="-122"/>
              </a:rPr>
              <a:t>XML</a:t>
            </a:r>
            <a:r>
              <a:rPr lang="zh-CN" altLang="en-US" dirty="0">
                <a:latin typeface="华文中宋" panose="02010600040101010101" charset="-122"/>
                <a:ea typeface="华文中宋" panose="02010600040101010101" charset="-122"/>
              </a:rPr>
              <a:t>格式来组织并保存</a:t>
            </a:r>
            <a:endParaRPr lang="en-US" altLang="zh-CN" dirty="0">
              <a:latin typeface="华文中宋" panose="02010600040101010101" charset="-122"/>
              <a:ea typeface="华文中宋" panose="02010600040101010101" charset="-122"/>
            </a:endParaRPr>
          </a:p>
          <a:p>
            <a:pPr>
              <a:lnSpc>
                <a:spcPct val="150000"/>
              </a:lnSpc>
            </a:pPr>
            <a:r>
              <a:rPr lang="en-US" altLang="zh-CN" dirty="0">
                <a:latin typeface="华文中宋" panose="02010600040101010101" charset="-122"/>
                <a:ea typeface="华文中宋" panose="02010600040101010101" charset="-122"/>
              </a:rPr>
              <a:t>XML</a:t>
            </a:r>
            <a:r>
              <a:rPr lang="zh-CN" altLang="en-US" dirty="0">
                <a:latin typeface="华文中宋" panose="02010600040101010101" charset="-122"/>
                <a:ea typeface="华文中宋" panose="02010600040101010101" charset="-122"/>
              </a:rPr>
              <a:t>可能是最适合存储半结构化的数据了，将不同类别的信息保存在</a:t>
            </a:r>
            <a:r>
              <a:rPr lang="en-US" altLang="zh-CN" dirty="0">
                <a:latin typeface="华文中宋" panose="02010600040101010101" charset="-122"/>
                <a:ea typeface="华文中宋" panose="02010600040101010101" charset="-122"/>
              </a:rPr>
              <a:t>XML</a:t>
            </a:r>
            <a:r>
              <a:rPr lang="zh-CN" altLang="en-US" dirty="0">
                <a:latin typeface="华文中宋" panose="02010600040101010101" charset="-122"/>
                <a:ea typeface="华文中宋" panose="02010600040101010101" charset="-122"/>
              </a:rPr>
              <a:t>的不同的节点中就可以了。</a:t>
            </a:r>
          </a:p>
        </p:txBody>
      </p:sp>
      <p:cxnSp>
        <p:nvCxnSpPr>
          <p:cNvPr id="3" name="直接连接符 2"/>
          <p:cNvCxnSpPr/>
          <p:nvPr/>
        </p:nvCxnSpPr>
        <p:spPr>
          <a:xfrm>
            <a:off x="858320" y="4530801"/>
            <a:ext cx="3664768"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127760" y="247436"/>
            <a:ext cx="2510790" cy="460375"/>
          </a:xfrm>
          <a:prstGeom prst="rect">
            <a:avLst/>
          </a:prstGeom>
          <a:noFill/>
        </p:spPr>
        <p:txBody>
          <a:bodyPr wrap="none" rtlCol="0">
            <a:spAutoFit/>
          </a:bodyPr>
          <a:lstStyle/>
          <a:p>
            <a:r>
              <a:rPr lang="en-US" altLang="zh-CN" sz="2400" b="1" dirty="0">
                <a:solidFill>
                  <a:schemeClr val="bg1"/>
                </a:solidFill>
                <a:latin typeface="华文中宋" panose="02010600040101010101" charset="-122"/>
                <a:ea typeface="华文中宋" panose="02010600040101010101" charset="-122"/>
              </a:rPr>
              <a:t>4</a:t>
            </a:r>
            <a:r>
              <a:rPr lang="zh-CN" altLang="en-US" sz="2400" b="1" dirty="0" smtClean="0">
                <a:solidFill>
                  <a:schemeClr val="bg1"/>
                </a:solidFill>
                <a:latin typeface="华文中宋" panose="02010600040101010101" charset="-122"/>
                <a:ea typeface="华文中宋" panose="02010600040101010101" charset="-122"/>
              </a:rPr>
              <a:t>、大数据云存储</a:t>
            </a:r>
            <a:endParaRPr lang="zh-CN" altLang="en-US" sz="2400" b="1" dirty="0">
              <a:solidFill>
                <a:schemeClr val="bg1"/>
              </a:solidFill>
              <a:latin typeface="华文中宋" panose="02010600040101010101" charset="-122"/>
              <a:ea typeface="华文中宋" panose="02010600040101010101" charset="-122"/>
            </a:endParaRPr>
          </a:p>
        </p:txBody>
      </p:sp>
      <p:sp>
        <p:nvSpPr>
          <p:cNvPr id="5" name="矩形 4"/>
          <p:cNvSpPr/>
          <p:nvPr/>
        </p:nvSpPr>
        <p:spPr>
          <a:xfrm>
            <a:off x="540013" y="1357886"/>
            <a:ext cx="11377795" cy="937895"/>
          </a:xfrm>
          <a:prstGeom prst="rect">
            <a:avLst/>
          </a:prstGeom>
        </p:spPr>
        <p:txBody>
          <a:bodyPr wrap="square">
            <a:spAutoFit/>
          </a:bodyPr>
          <a:lstStyle/>
          <a:p>
            <a:pPr>
              <a:lnSpc>
                <a:spcPct val="150000"/>
              </a:lnSpc>
            </a:pPr>
            <a:r>
              <a:rPr lang="zh-CN" altLang="en-US" dirty="0">
                <a:latin typeface="华文中宋" panose="02010600040101010101" charset="-122"/>
                <a:ea typeface="华文中宋" panose="02010600040101010101" charset="-122"/>
              </a:rPr>
              <a:t>大数据存储的首要</a:t>
            </a:r>
            <a:r>
              <a:rPr lang="zh-CN" altLang="en-US" dirty="0" smtClean="0">
                <a:latin typeface="华文中宋" panose="02010600040101010101" charset="-122"/>
                <a:ea typeface="华文中宋" panose="02010600040101010101" charset="-122"/>
              </a:rPr>
              <a:t>需求是存储</a:t>
            </a:r>
            <a:r>
              <a:rPr lang="zh-CN" altLang="en-US" sz="1865" b="1" dirty="0" smtClean="0">
                <a:latin typeface="华文中宋" panose="02010600040101010101" charset="-122"/>
                <a:ea typeface="华文中宋" panose="02010600040101010101" charset="-122"/>
              </a:rPr>
              <a:t>容量</a:t>
            </a:r>
            <a:r>
              <a:rPr lang="zh-CN" altLang="en-US" sz="1865" b="1" dirty="0">
                <a:latin typeface="华文中宋" panose="02010600040101010101" charset="-122"/>
                <a:ea typeface="华文中宋" panose="02010600040101010101" charset="-122"/>
              </a:rPr>
              <a:t>可扩展</a:t>
            </a:r>
            <a:r>
              <a:rPr lang="zh-CN" altLang="en-US" dirty="0">
                <a:latin typeface="华文中宋" panose="02010600040101010101" charset="-122"/>
                <a:ea typeface="华文中宋" panose="02010600040101010101" charset="-122"/>
              </a:rPr>
              <a:t>。大数据对存储容量的需求已经超出目前用户现有的存储</a:t>
            </a:r>
            <a:r>
              <a:rPr lang="zh-CN" altLang="en-US" dirty="0" smtClean="0">
                <a:latin typeface="华文中宋" panose="02010600040101010101" charset="-122"/>
                <a:ea typeface="华文中宋" panose="02010600040101010101" charset="-122"/>
              </a:rPr>
              <a:t>能力，云存储为传统存储提供了新的解决方案。</a:t>
            </a:r>
            <a:endParaRPr lang="zh-CN" altLang="en-US" dirty="0">
              <a:latin typeface="华文中宋" panose="02010600040101010101" charset="-122"/>
              <a:ea typeface="华文中宋" panose="02010600040101010101" charset="-122"/>
            </a:endParaRPr>
          </a:p>
        </p:txBody>
      </p:sp>
      <p:sp>
        <p:nvSpPr>
          <p:cNvPr id="2" name="矩形 1"/>
          <p:cNvSpPr/>
          <p:nvPr/>
        </p:nvSpPr>
        <p:spPr>
          <a:xfrm>
            <a:off x="540013" y="2915560"/>
            <a:ext cx="7940753" cy="1337945"/>
          </a:xfrm>
          <a:prstGeom prst="rect">
            <a:avLst/>
          </a:prstGeom>
        </p:spPr>
        <p:txBody>
          <a:bodyPr wrap="square">
            <a:spAutoFit/>
          </a:bodyPr>
          <a:lstStyle/>
          <a:p>
            <a:pPr>
              <a:lnSpc>
                <a:spcPct val="150000"/>
              </a:lnSpc>
            </a:pPr>
            <a:r>
              <a:rPr lang="zh-CN" altLang="en-US" b="1" dirty="0">
                <a:latin typeface="华文中宋" panose="02010600040101010101" charset="-122"/>
                <a:ea typeface="华文中宋" panose="02010600040101010101" charset="-122"/>
              </a:rPr>
              <a:t>大</a:t>
            </a:r>
            <a:r>
              <a:rPr lang="zh-CN" altLang="en-US" b="1" dirty="0" smtClean="0">
                <a:latin typeface="华文中宋" panose="02010600040101010101" charset="-122"/>
                <a:ea typeface="华文中宋" panose="02010600040101010101" charset="-122"/>
              </a:rPr>
              <a:t>数据</a:t>
            </a:r>
            <a:r>
              <a:rPr lang="zh-CN" altLang="en-US" b="1" dirty="0">
                <a:latin typeface="华文中宋" panose="02010600040101010101" charset="-122"/>
                <a:ea typeface="华文中宋" panose="02010600040101010101" charset="-122"/>
              </a:rPr>
              <a:t>云</a:t>
            </a:r>
            <a:r>
              <a:rPr lang="zh-CN" altLang="en-US" b="1" dirty="0" smtClean="0">
                <a:latin typeface="华文中宋" panose="02010600040101010101" charset="-122"/>
                <a:ea typeface="华文中宋" panose="02010600040101010101" charset="-122"/>
              </a:rPr>
              <a:t>存储</a:t>
            </a:r>
            <a:r>
              <a:rPr lang="zh-CN" altLang="en-US" dirty="0" smtClean="0">
                <a:latin typeface="华文中宋" panose="02010600040101010101" charset="-122"/>
                <a:ea typeface="华文中宋" panose="02010600040101010101" charset="-122"/>
              </a:rPr>
              <a:t>通过集群应用、网格技术或分布式文件系统或类似网格计算等功能联合起来协同工作，并通过一定的应用软件或应用接口，对用户提供一定类型的存储服务和访问服务。</a:t>
            </a:r>
            <a:endParaRPr lang="zh-CN" altLang="en-US" dirty="0">
              <a:latin typeface="华文中宋" panose="02010600040101010101" charset="-122"/>
              <a:ea typeface="华文中宋" panose="02010600040101010101" charset="-122"/>
            </a:endParaRPr>
          </a:p>
        </p:txBody>
      </p:sp>
      <p:pic>
        <p:nvPicPr>
          <p:cNvPr id="7" name="图片 6"/>
          <p:cNvPicPr>
            <a:picLocks noChangeAspect="1"/>
          </p:cNvPicPr>
          <p:nvPr/>
        </p:nvPicPr>
        <p:blipFill>
          <a:blip r:embed="rId2"/>
          <a:stretch>
            <a:fillRect/>
          </a:stretch>
        </p:blipFill>
        <p:spPr>
          <a:xfrm>
            <a:off x="8479919" y="2626882"/>
            <a:ext cx="3437889" cy="3358312"/>
          </a:xfrm>
          <a:prstGeom prst="rect">
            <a:avLst/>
          </a:prstGeom>
        </p:spPr>
      </p:pic>
      <p:sp>
        <p:nvSpPr>
          <p:cNvPr id="8" name="矩形 7"/>
          <p:cNvSpPr/>
          <p:nvPr/>
        </p:nvSpPr>
        <p:spPr>
          <a:xfrm>
            <a:off x="468901" y="5335035"/>
            <a:ext cx="10885096" cy="368300"/>
          </a:xfrm>
          <a:prstGeom prst="rect">
            <a:avLst/>
          </a:prstGeom>
        </p:spPr>
        <p:txBody>
          <a:bodyPr wrap="square">
            <a:spAutoFit/>
          </a:bodyPr>
          <a:lstStyle/>
          <a:p>
            <a:r>
              <a:rPr lang="zh-CN" altLang="en-US" dirty="0" smtClean="0">
                <a:latin typeface="华文中宋" panose="02010600040101010101" charset="-122"/>
                <a:ea typeface="华文中宋" panose="02010600040101010101" charset="-122"/>
              </a:rPr>
              <a:t>云存储的优势：存储容量大、成本低、易扩展、可靠安全、高效便捷。</a:t>
            </a:r>
          </a:p>
        </p:txBody>
      </p:sp>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524774" y="1024150"/>
            <a:ext cx="11142451" cy="922020"/>
          </a:xfrm>
          <a:prstGeom prst="rect">
            <a:avLst/>
          </a:prstGeom>
        </p:spPr>
        <p:txBody>
          <a:bodyPr wrap="square">
            <a:spAutoFit/>
          </a:bodyPr>
          <a:lstStyle/>
          <a:p>
            <a:pPr>
              <a:lnSpc>
                <a:spcPct val="150000"/>
              </a:lnSpc>
            </a:pPr>
            <a:r>
              <a:rPr lang="zh-CN" altLang="en-US" dirty="0">
                <a:latin typeface="华文中宋" panose="02010600040101010101" charset="-122"/>
                <a:ea typeface="华文中宋" panose="02010600040101010101" charset="-122"/>
              </a:rPr>
              <a:t>云</a:t>
            </a:r>
            <a:r>
              <a:rPr lang="zh-CN" altLang="en-US" dirty="0" smtClean="0">
                <a:latin typeface="华文中宋" panose="02010600040101010101" charset="-122"/>
                <a:ea typeface="华文中宋" panose="02010600040101010101" charset="-122"/>
              </a:rPr>
              <a:t>存储系统的结构模型由</a:t>
            </a:r>
            <a:r>
              <a:rPr lang="en-US" altLang="zh-CN" dirty="0" smtClean="0">
                <a:latin typeface="华文中宋" panose="02010600040101010101" charset="-122"/>
                <a:ea typeface="华文中宋" panose="02010600040101010101" charset="-122"/>
              </a:rPr>
              <a:t>4</a:t>
            </a:r>
            <a:r>
              <a:rPr lang="zh-CN" altLang="en-US" dirty="0" smtClean="0">
                <a:latin typeface="华文中宋" panose="02010600040101010101" charset="-122"/>
                <a:ea typeface="华文中宋" panose="02010600040101010101" charset="-122"/>
              </a:rPr>
              <a:t>层组成，存储层、基础管理层、应用接口层、访问层。存储层是基础；基础管理层是核心；应用接口层是连接渠道，开发不同的接口；访问层是最终目的，为用户提供访问服务。</a:t>
            </a:r>
            <a:endParaRPr lang="zh-CN" altLang="en-US" dirty="0">
              <a:latin typeface="华文中宋" panose="02010600040101010101" charset="-122"/>
              <a:ea typeface="华文中宋" panose="02010600040101010101" charset="-122"/>
            </a:endParaRPr>
          </a:p>
        </p:txBody>
      </p:sp>
      <p:grpSp>
        <p:nvGrpSpPr>
          <p:cNvPr id="2" name="组合 1"/>
          <p:cNvGrpSpPr/>
          <p:nvPr/>
        </p:nvGrpSpPr>
        <p:grpSpPr>
          <a:xfrm>
            <a:off x="2453243" y="2150268"/>
            <a:ext cx="7331228" cy="4282758"/>
            <a:chOff x="2861" y="2781"/>
            <a:chExt cx="8660" cy="5059"/>
          </a:xfrm>
        </p:grpSpPr>
        <p:sp>
          <p:nvSpPr>
            <p:cNvPr id="16" name="矩形 15"/>
            <p:cNvSpPr/>
            <p:nvPr/>
          </p:nvSpPr>
          <p:spPr>
            <a:xfrm>
              <a:off x="2877" y="6852"/>
              <a:ext cx="1493" cy="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latin typeface="宋体" panose="02010600030101010101" pitchFamily="2" charset="-122"/>
                  <a:ea typeface="宋体" panose="02010600030101010101" pitchFamily="2" charset="-122"/>
                </a:rPr>
                <a:t>存储层</a:t>
              </a:r>
            </a:p>
          </p:txBody>
        </p:sp>
        <p:sp>
          <p:nvSpPr>
            <p:cNvPr id="17" name="矩形 16"/>
            <p:cNvSpPr/>
            <p:nvPr/>
          </p:nvSpPr>
          <p:spPr>
            <a:xfrm>
              <a:off x="2877" y="5472"/>
              <a:ext cx="1493" cy="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latin typeface="宋体" panose="02010600030101010101" pitchFamily="2" charset="-122"/>
                  <a:ea typeface="宋体" panose="02010600030101010101" pitchFamily="2" charset="-122"/>
                </a:rPr>
                <a:t>基础管理层</a:t>
              </a:r>
            </a:p>
          </p:txBody>
        </p:sp>
        <p:sp>
          <p:nvSpPr>
            <p:cNvPr id="18" name="矩形 17"/>
            <p:cNvSpPr/>
            <p:nvPr/>
          </p:nvSpPr>
          <p:spPr>
            <a:xfrm>
              <a:off x="2877" y="4068"/>
              <a:ext cx="1493" cy="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tx1"/>
                  </a:solidFill>
                  <a:latin typeface="宋体" panose="02010600030101010101" pitchFamily="2" charset="-122"/>
                  <a:ea typeface="宋体" panose="02010600030101010101" pitchFamily="2" charset="-122"/>
                </a:rPr>
                <a:t>应用接口层</a:t>
              </a:r>
            </a:p>
          </p:txBody>
        </p:sp>
        <p:sp>
          <p:nvSpPr>
            <p:cNvPr id="19" name="矩形 18"/>
            <p:cNvSpPr/>
            <p:nvPr/>
          </p:nvSpPr>
          <p:spPr>
            <a:xfrm>
              <a:off x="2877" y="2781"/>
              <a:ext cx="1493" cy="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宋体" panose="02010600030101010101" pitchFamily="2" charset="-122"/>
                  <a:ea typeface="宋体" panose="02010600030101010101" pitchFamily="2" charset="-122"/>
                </a:rPr>
                <a:t>访问</a:t>
              </a:r>
              <a:r>
                <a:rPr lang="zh-CN" altLang="en-US" sz="1600" dirty="0" smtClean="0">
                  <a:solidFill>
                    <a:schemeClr val="tx1"/>
                  </a:solidFill>
                  <a:latin typeface="宋体" panose="02010600030101010101" pitchFamily="2" charset="-122"/>
                  <a:ea typeface="宋体" panose="02010600030101010101" pitchFamily="2" charset="-122"/>
                </a:rPr>
                <a:t>层</a:t>
              </a:r>
              <a:endParaRPr lang="zh-CN" altLang="en-US" sz="1600" dirty="0">
                <a:solidFill>
                  <a:schemeClr val="tx1"/>
                </a:solidFill>
                <a:latin typeface="宋体" panose="02010600030101010101" pitchFamily="2" charset="-122"/>
                <a:ea typeface="宋体" panose="02010600030101010101" pitchFamily="2" charset="-122"/>
              </a:endParaRPr>
            </a:p>
          </p:txBody>
        </p:sp>
        <p:sp>
          <p:nvSpPr>
            <p:cNvPr id="21" name="矩形 20"/>
            <p:cNvSpPr/>
            <p:nvPr/>
          </p:nvSpPr>
          <p:spPr>
            <a:xfrm>
              <a:off x="4757" y="7275"/>
              <a:ext cx="6764" cy="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2" name="文本框 21"/>
            <p:cNvSpPr txBox="1"/>
            <p:nvPr/>
          </p:nvSpPr>
          <p:spPr>
            <a:xfrm>
              <a:off x="6083" y="7382"/>
              <a:ext cx="3336" cy="398"/>
            </a:xfrm>
            <a:prstGeom prst="rect">
              <a:avLst/>
            </a:prstGeom>
            <a:noFill/>
          </p:spPr>
          <p:txBody>
            <a:bodyPr wrap="none" rtlCol="0">
              <a:spAutoFit/>
            </a:bodyPr>
            <a:lstStyle/>
            <a:p>
              <a:r>
                <a:rPr lang="zh-CN" altLang="en-US" sz="1600" dirty="0" smtClean="0">
                  <a:latin typeface="宋体" panose="02010600030101010101" pitchFamily="2" charset="-122"/>
                  <a:ea typeface="宋体" panose="02010600030101010101" pitchFamily="2" charset="-122"/>
                </a:rPr>
                <a:t>存储设备（</a:t>
              </a:r>
              <a:r>
                <a:rPr lang="en-US" altLang="zh-CN" sz="1600" dirty="0" smtClean="0">
                  <a:latin typeface="宋体" panose="02010600030101010101" pitchFamily="2" charset="-122"/>
                  <a:ea typeface="宋体" panose="02010600030101010101" pitchFamily="2" charset="-122"/>
                </a:rPr>
                <a:t>NAS,FC,ISCSI</a:t>
              </a:r>
              <a:r>
                <a:rPr lang="zh-CN" altLang="en-US" sz="1600" dirty="0" smtClean="0">
                  <a:latin typeface="宋体" panose="02010600030101010101" pitchFamily="2" charset="-122"/>
                  <a:ea typeface="宋体" panose="02010600030101010101" pitchFamily="2" charset="-122"/>
                </a:rPr>
                <a:t>等）</a:t>
              </a:r>
              <a:endParaRPr lang="zh-CN" altLang="en-US" sz="1600" dirty="0">
                <a:latin typeface="宋体" panose="02010600030101010101" pitchFamily="2" charset="-122"/>
                <a:ea typeface="宋体" panose="02010600030101010101" pitchFamily="2" charset="-122"/>
              </a:endParaRPr>
            </a:p>
          </p:txBody>
        </p:sp>
        <p:sp>
          <p:nvSpPr>
            <p:cNvPr id="23" name="矩形 22"/>
            <p:cNvSpPr/>
            <p:nvPr/>
          </p:nvSpPr>
          <p:spPr>
            <a:xfrm>
              <a:off x="4757" y="6609"/>
              <a:ext cx="6764" cy="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4" name="文本框 23"/>
            <p:cNvSpPr txBox="1"/>
            <p:nvPr/>
          </p:nvSpPr>
          <p:spPr>
            <a:xfrm>
              <a:off x="7371" y="6711"/>
              <a:ext cx="936" cy="398"/>
            </a:xfrm>
            <a:prstGeom prst="rect">
              <a:avLst/>
            </a:prstGeom>
            <a:noFill/>
          </p:spPr>
          <p:txBody>
            <a:bodyPr wrap="none" rtlCol="0">
              <a:spAutoFit/>
            </a:bodyPr>
            <a:lstStyle/>
            <a:p>
              <a:r>
                <a:rPr lang="zh-CN" altLang="en-US" sz="1600" dirty="0" smtClean="0">
                  <a:latin typeface="宋体" panose="02010600030101010101" pitchFamily="2" charset="-122"/>
                  <a:ea typeface="宋体" panose="02010600030101010101" pitchFamily="2" charset="-122"/>
                </a:rPr>
                <a:t>虚拟化</a:t>
              </a:r>
            </a:p>
          </p:txBody>
        </p:sp>
        <p:sp>
          <p:nvSpPr>
            <p:cNvPr id="25" name="矩形 24"/>
            <p:cNvSpPr/>
            <p:nvPr/>
          </p:nvSpPr>
          <p:spPr>
            <a:xfrm>
              <a:off x="4757" y="5250"/>
              <a:ext cx="2187" cy="1093"/>
            </a:xfrm>
            <a:prstGeom prst="rect">
              <a:avLst/>
            </a:prstGeom>
            <a:solidFill>
              <a:srgbClr val="97C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6" name="文本框 25"/>
            <p:cNvSpPr txBox="1"/>
            <p:nvPr/>
          </p:nvSpPr>
          <p:spPr>
            <a:xfrm>
              <a:off x="4871" y="5307"/>
              <a:ext cx="2083" cy="980"/>
            </a:xfrm>
            <a:prstGeom prst="rect">
              <a:avLst/>
            </a:prstGeom>
            <a:noFill/>
          </p:spPr>
          <p:txBody>
            <a:bodyPr wrap="square" rtlCol="0">
              <a:spAutoFit/>
            </a:bodyPr>
            <a:lstStyle/>
            <a:p>
              <a:r>
                <a:rPr lang="zh-CN" altLang="en-US" sz="1600" dirty="0" smtClean="0">
                  <a:latin typeface="宋体" panose="02010600030101010101" pitchFamily="2" charset="-122"/>
                  <a:ea typeface="宋体" panose="02010600030101010101" pitchFamily="2" charset="-122"/>
                </a:rPr>
                <a:t>集群系统</a:t>
              </a:r>
              <a:endParaRPr lang="en-US" altLang="zh-CN" sz="1600" dirty="0" smtClean="0">
                <a:latin typeface="宋体" panose="02010600030101010101" pitchFamily="2" charset="-122"/>
                <a:ea typeface="宋体" panose="02010600030101010101" pitchFamily="2" charset="-122"/>
              </a:endParaRPr>
            </a:p>
            <a:p>
              <a:r>
                <a:rPr lang="zh-CN" altLang="en-US" sz="1600" dirty="0" smtClean="0">
                  <a:latin typeface="宋体" panose="02010600030101010101" pitchFamily="2" charset="-122"/>
                  <a:ea typeface="宋体" panose="02010600030101010101" pitchFamily="2" charset="-122"/>
                </a:rPr>
                <a:t>分布式文件系统</a:t>
              </a:r>
              <a:endParaRPr lang="en-US" altLang="zh-CN" sz="1600" dirty="0" smtClean="0">
                <a:latin typeface="宋体" panose="02010600030101010101" pitchFamily="2" charset="-122"/>
                <a:ea typeface="宋体" panose="02010600030101010101" pitchFamily="2" charset="-122"/>
              </a:endParaRPr>
            </a:p>
            <a:p>
              <a:r>
                <a:rPr lang="zh-CN" altLang="en-US" sz="1600" dirty="0" smtClean="0">
                  <a:latin typeface="宋体" panose="02010600030101010101" pitchFamily="2" charset="-122"/>
                  <a:ea typeface="宋体" panose="02010600030101010101" pitchFamily="2" charset="-122"/>
                </a:rPr>
                <a:t>网格计算</a:t>
              </a:r>
              <a:endParaRPr lang="zh-CN" altLang="en-US" sz="1600" dirty="0">
                <a:latin typeface="宋体" panose="02010600030101010101" pitchFamily="2" charset="-122"/>
                <a:ea typeface="宋体" panose="02010600030101010101" pitchFamily="2" charset="-122"/>
              </a:endParaRPr>
            </a:p>
          </p:txBody>
        </p:sp>
        <p:sp>
          <p:nvSpPr>
            <p:cNvPr id="27" name="矩形 26"/>
            <p:cNvSpPr/>
            <p:nvPr/>
          </p:nvSpPr>
          <p:spPr>
            <a:xfrm>
              <a:off x="7060" y="5261"/>
              <a:ext cx="2014" cy="1093"/>
            </a:xfrm>
            <a:prstGeom prst="rect">
              <a:avLst/>
            </a:prstGeom>
            <a:solidFill>
              <a:srgbClr val="97C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8" name="文本框 27"/>
            <p:cNvSpPr txBox="1"/>
            <p:nvPr/>
          </p:nvSpPr>
          <p:spPr>
            <a:xfrm>
              <a:off x="7188" y="5305"/>
              <a:ext cx="1807" cy="980"/>
            </a:xfrm>
            <a:prstGeom prst="rect">
              <a:avLst/>
            </a:prstGeom>
            <a:noFill/>
          </p:spPr>
          <p:txBody>
            <a:bodyPr wrap="square" rtlCol="0">
              <a:spAutoFit/>
            </a:bodyPr>
            <a:lstStyle/>
            <a:p>
              <a:r>
                <a:rPr lang="zh-CN" altLang="en-US" sz="1600" dirty="0" smtClean="0">
                  <a:latin typeface="宋体" panose="02010600030101010101" pitchFamily="2" charset="-122"/>
                  <a:ea typeface="宋体" panose="02010600030101010101" pitchFamily="2" charset="-122"/>
                </a:rPr>
                <a:t>内容分发</a:t>
              </a:r>
              <a:endParaRPr lang="en-US" altLang="zh-CN" sz="1600" dirty="0" smtClean="0">
                <a:latin typeface="宋体" panose="02010600030101010101" pitchFamily="2" charset="-122"/>
                <a:ea typeface="宋体" panose="02010600030101010101" pitchFamily="2" charset="-122"/>
              </a:endParaRPr>
            </a:p>
            <a:p>
              <a:r>
                <a:rPr lang="zh-CN" altLang="en-US" sz="1600" dirty="0" smtClean="0">
                  <a:latin typeface="宋体" panose="02010600030101010101" pitchFamily="2" charset="-122"/>
                  <a:ea typeface="宋体" panose="02010600030101010101" pitchFamily="2" charset="-122"/>
                </a:rPr>
                <a:t>重复数据删除</a:t>
              </a:r>
              <a:endParaRPr lang="en-US" altLang="zh-CN" sz="1600" dirty="0" smtClean="0">
                <a:latin typeface="宋体" panose="02010600030101010101" pitchFamily="2" charset="-122"/>
                <a:ea typeface="宋体" panose="02010600030101010101" pitchFamily="2" charset="-122"/>
              </a:endParaRPr>
            </a:p>
            <a:p>
              <a:r>
                <a:rPr lang="zh-CN" altLang="en-US" sz="1600" dirty="0" smtClean="0">
                  <a:latin typeface="宋体" panose="02010600030101010101" pitchFamily="2" charset="-122"/>
                  <a:ea typeface="宋体" panose="02010600030101010101" pitchFamily="2" charset="-122"/>
                </a:rPr>
                <a:t>数据压缩</a:t>
              </a:r>
              <a:endParaRPr lang="zh-CN" altLang="en-US" sz="1600" dirty="0">
                <a:latin typeface="宋体" panose="02010600030101010101" pitchFamily="2" charset="-122"/>
                <a:ea typeface="宋体" panose="02010600030101010101" pitchFamily="2" charset="-122"/>
              </a:endParaRPr>
            </a:p>
          </p:txBody>
        </p:sp>
        <p:sp>
          <p:nvSpPr>
            <p:cNvPr id="29" name="矩形 28"/>
            <p:cNvSpPr/>
            <p:nvPr/>
          </p:nvSpPr>
          <p:spPr>
            <a:xfrm>
              <a:off x="9257" y="5239"/>
              <a:ext cx="2264" cy="1093"/>
            </a:xfrm>
            <a:prstGeom prst="rect">
              <a:avLst/>
            </a:prstGeom>
            <a:solidFill>
              <a:srgbClr val="97CA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0" name="文本框 29"/>
            <p:cNvSpPr txBox="1"/>
            <p:nvPr/>
          </p:nvSpPr>
          <p:spPr>
            <a:xfrm>
              <a:off x="9360" y="5324"/>
              <a:ext cx="1509" cy="980"/>
            </a:xfrm>
            <a:prstGeom prst="rect">
              <a:avLst/>
            </a:prstGeom>
            <a:noFill/>
          </p:spPr>
          <p:txBody>
            <a:bodyPr wrap="square" rtlCol="0">
              <a:spAutoFit/>
            </a:bodyPr>
            <a:lstStyle/>
            <a:p>
              <a:r>
                <a:rPr lang="zh-CN" altLang="en-US" sz="1600" dirty="0" smtClean="0">
                  <a:latin typeface="宋体" panose="02010600030101010101" pitchFamily="2" charset="-122"/>
                  <a:ea typeface="宋体" panose="02010600030101010101" pitchFamily="2" charset="-122"/>
                </a:rPr>
                <a:t>数据加密</a:t>
              </a:r>
              <a:endParaRPr lang="en-US" altLang="zh-CN" sz="1600" dirty="0" smtClean="0">
                <a:latin typeface="宋体" panose="02010600030101010101" pitchFamily="2" charset="-122"/>
                <a:ea typeface="宋体" panose="02010600030101010101" pitchFamily="2" charset="-122"/>
              </a:endParaRPr>
            </a:p>
            <a:p>
              <a:r>
                <a:rPr lang="zh-CN" altLang="en-US" sz="1600" dirty="0" smtClean="0">
                  <a:latin typeface="宋体" panose="02010600030101010101" pitchFamily="2" charset="-122"/>
                  <a:ea typeface="宋体" panose="02010600030101010101" pitchFamily="2" charset="-122"/>
                </a:rPr>
                <a:t>数据备份</a:t>
              </a:r>
              <a:endParaRPr lang="en-US" altLang="zh-CN" sz="1600" dirty="0" smtClean="0">
                <a:latin typeface="宋体" panose="02010600030101010101" pitchFamily="2" charset="-122"/>
                <a:ea typeface="宋体" panose="02010600030101010101" pitchFamily="2" charset="-122"/>
              </a:endParaRPr>
            </a:p>
            <a:p>
              <a:r>
                <a:rPr lang="zh-CN" altLang="en-US" sz="1600" dirty="0" smtClean="0">
                  <a:latin typeface="宋体" panose="02010600030101010101" pitchFamily="2" charset="-122"/>
                  <a:ea typeface="宋体" panose="02010600030101010101" pitchFamily="2" charset="-122"/>
                </a:rPr>
                <a:t>数据容灾</a:t>
              </a:r>
              <a:endParaRPr lang="zh-CN" altLang="en-US" sz="1600" dirty="0">
                <a:latin typeface="宋体" panose="02010600030101010101" pitchFamily="2" charset="-122"/>
                <a:ea typeface="宋体" panose="02010600030101010101" pitchFamily="2" charset="-122"/>
              </a:endParaRPr>
            </a:p>
          </p:txBody>
        </p:sp>
        <p:sp>
          <p:nvSpPr>
            <p:cNvPr id="31" name="矩形 30"/>
            <p:cNvSpPr/>
            <p:nvPr/>
          </p:nvSpPr>
          <p:spPr>
            <a:xfrm>
              <a:off x="4757" y="4431"/>
              <a:ext cx="6764" cy="565"/>
            </a:xfrm>
            <a:prstGeom prst="rect">
              <a:avLst/>
            </a:prstGeom>
            <a:solidFill>
              <a:srgbClr val="FFC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2" name="文本框 31"/>
            <p:cNvSpPr txBox="1"/>
            <p:nvPr/>
          </p:nvSpPr>
          <p:spPr>
            <a:xfrm>
              <a:off x="5325" y="4514"/>
              <a:ext cx="5518" cy="398"/>
            </a:xfrm>
            <a:prstGeom prst="rect">
              <a:avLst/>
            </a:prstGeom>
            <a:noFill/>
          </p:spPr>
          <p:txBody>
            <a:bodyPr wrap="square" rtlCol="0">
              <a:spAutoFit/>
            </a:bodyPr>
            <a:lstStyle/>
            <a:p>
              <a:pPr algn="ctr"/>
              <a:r>
                <a:rPr lang="zh-CN" altLang="en-US" sz="1600" dirty="0" smtClean="0">
                  <a:latin typeface="宋体" panose="02010600030101010101" pitchFamily="2" charset="-122"/>
                  <a:ea typeface="宋体" panose="02010600030101010101" pitchFamily="2" charset="-122"/>
                </a:rPr>
                <a:t>公用</a:t>
              </a:r>
              <a:r>
                <a:rPr lang="en-US" altLang="zh-CN" sz="1600" dirty="0" smtClean="0">
                  <a:latin typeface="宋体" panose="02010600030101010101" pitchFamily="2" charset="-122"/>
                  <a:ea typeface="宋体" panose="02010600030101010101" pitchFamily="2" charset="-122"/>
                </a:rPr>
                <a:t>API</a:t>
              </a:r>
              <a:r>
                <a:rPr lang="zh-CN" altLang="en-US" sz="1600" dirty="0" smtClean="0">
                  <a:latin typeface="宋体" panose="02010600030101010101" pitchFamily="2" charset="-122"/>
                  <a:ea typeface="宋体" panose="02010600030101010101" pitchFamily="2" charset="-122"/>
                </a:rPr>
                <a:t>接口，应用软件，</a:t>
              </a:r>
              <a:r>
                <a:rPr lang="en-US" altLang="zh-CN" sz="1600" dirty="0" err="1" smtClean="0">
                  <a:latin typeface="宋体" panose="02010600030101010101" pitchFamily="2" charset="-122"/>
                  <a:ea typeface="宋体" panose="02010600030101010101" pitchFamily="2" charset="-122"/>
                </a:rPr>
                <a:t>WebService</a:t>
              </a:r>
              <a:r>
                <a:rPr lang="zh-CN" altLang="en-US" sz="1600" dirty="0" smtClean="0">
                  <a:latin typeface="宋体" panose="02010600030101010101" pitchFamily="2" charset="-122"/>
                  <a:ea typeface="宋体" panose="02010600030101010101" pitchFamily="2" charset="-122"/>
                </a:rPr>
                <a:t>等</a:t>
              </a:r>
              <a:endParaRPr lang="zh-CN" altLang="en-US" sz="1600" dirty="0">
                <a:latin typeface="宋体" panose="02010600030101010101" pitchFamily="2" charset="-122"/>
                <a:ea typeface="宋体" panose="02010600030101010101" pitchFamily="2" charset="-122"/>
              </a:endParaRPr>
            </a:p>
          </p:txBody>
        </p:sp>
        <p:sp>
          <p:nvSpPr>
            <p:cNvPr id="33" name="矩形 32"/>
            <p:cNvSpPr/>
            <p:nvPr/>
          </p:nvSpPr>
          <p:spPr>
            <a:xfrm>
              <a:off x="4757" y="3764"/>
              <a:ext cx="6764" cy="565"/>
            </a:xfrm>
            <a:prstGeom prst="rect">
              <a:avLst/>
            </a:prstGeom>
            <a:solidFill>
              <a:srgbClr val="FFC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4" name="文本框 33"/>
            <p:cNvSpPr txBox="1"/>
            <p:nvPr/>
          </p:nvSpPr>
          <p:spPr>
            <a:xfrm>
              <a:off x="5382" y="3861"/>
              <a:ext cx="5592" cy="398"/>
            </a:xfrm>
            <a:prstGeom prst="rect">
              <a:avLst/>
            </a:prstGeom>
            <a:noFill/>
          </p:spPr>
          <p:txBody>
            <a:bodyPr wrap="square" rtlCol="0">
              <a:spAutoFit/>
            </a:bodyPr>
            <a:lstStyle/>
            <a:p>
              <a:pPr algn="ctr"/>
              <a:r>
                <a:rPr lang="zh-CN" altLang="en-US" sz="1600" dirty="0" smtClean="0">
                  <a:latin typeface="宋体" panose="02010600030101010101" pitchFamily="2" charset="-122"/>
                  <a:ea typeface="宋体" panose="02010600030101010101" pitchFamily="2" charset="-122"/>
                </a:rPr>
                <a:t>网络接入，用户认证，权限管理</a:t>
              </a:r>
            </a:p>
          </p:txBody>
        </p:sp>
        <p:sp>
          <p:nvSpPr>
            <p:cNvPr id="35" name="矩形 34"/>
            <p:cNvSpPr/>
            <p:nvPr/>
          </p:nvSpPr>
          <p:spPr>
            <a:xfrm>
              <a:off x="4757" y="2787"/>
              <a:ext cx="6764" cy="565"/>
            </a:xfrm>
            <a:prstGeom prst="rect">
              <a:avLst/>
            </a:prstGeom>
            <a:solidFill>
              <a:srgbClr val="FBCC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36" name="文本框 35"/>
            <p:cNvSpPr txBox="1"/>
            <p:nvPr/>
          </p:nvSpPr>
          <p:spPr>
            <a:xfrm>
              <a:off x="5153" y="2895"/>
              <a:ext cx="6053" cy="398"/>
            </a:xfrm>
            <a:prstGeom prst="rect">
              <a:avLst/>
            </a:prstGeom>
            <a:noFill/>
          </p:spPr>
          <p:txBody>
            <a:bodyPr wrap="square" rtlCol="0">
              <a:spAutoFit/>
            </a:bodyPr>
            <a:lstStyle/>
            <a:p>
              <a:r>
                <a:rPr lang="zh-CN" altLang="en-US" sz="1600" dirty="0" smtClean="0">
                  <a:latin typeface="宋体" panose="02010600030101010101" pitchFamily="2" charset="-122"/>
                  <a:ea typeface="宋体" panose="02010600030101010101" pitchFamily="2" charset="-122"/>
                </a:rPr>
                <a:t>数据存储服务、公共资源服务、多用户数据共享服务等</a:t>
              </a:r>
            </a:p>
          </p:txBody>
        </p:sp>
        <p:cxnSp>
          <p:nvCxnSpPr>
            <p:cNvPr id="40" name="直接连接符 39"/>
            <p:cNvCxnSpPr/>
            <p:nvPr/>
          </p:nvCxnSpPr>
          <p:spPr>
            <a:xfrm>
              <a:off x="2861" y="5143"/>
              <a:ext cx="864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2877" y="6464"/>
              <a:ext cx="864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2877" y="3618"/>
              <a:ext cx="864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78535" y="1442085"/>
            <a:ext cx="5058410" cy="2999740"/>
          </a:xfrm>
          <a:prstGeom prst="rect">
            <a:avLst/>
          </a:prstGeom>
        </p:spPr>
        <p:txBody>
          <a:bodyPr wrap="square">
            <a:spAutoFit/>
          </a:bodyPr>
          <a:lstStyle/>
          <a:p>
            <a:pPr>
              <a:lnSpc>
                <a:spcPct val="150000"/>
              </a:lnSpc>
            </a:pPr>
            <a:r>
              <a:rPr lang="zh-CN" altLang="en-US" dirty="0">
                <a:latin typeface="宋体" panose="02010600030101010101" pitchFamily="2" charset="-122"/>
                <a:ea typeface="宋体" panose="02010600030101010101" pitchFamily="2" charset="-122"/>
              </a:rPr>
              <a:t>云存储管理可以实现自动化和智能化，所有的存储资源被整合到一起</a:t>
            </a:r>
            <a:r>
              <a:rPr lang="zh-CN" altLang="en-US" dirty="0" smtClean="0">
                <a:latin typeface="宋体" panose="02010600030101010101" pitchFamily="2" charset="-122"/>
                <a:ea typeface="宋体" panose="02010600030101010101" pitchFamily="2" charset="-122"/>
              </a:rPr>
              <a:t>，用户</a:t>
            </a:r>
            <a:r>
              <a:rPr lang="zh-CN" altLang="en-US" dirty="0">
                <a:latin typeface="宋体" panose="02010600030101010101" pitchFamily="2" charset="-122"/>
                <a:ea typeface="宋体" panose="02010600030101010101" pitchFamily="2" charset="-122"/>
              </a:rPr>
              <a:t>看到的是单一</a:t>
            </a:r>
            <a:r>
              <a:rPr lang="zh-CN" altLang="en-US" dirty="0" smtClean="0">
                <a:latin typeface="宋体" panose="02010600030101010101" pitchFamily="2" charset="-122"/>
                <a:ea typeface="宋体" panose="02010600030101010101" pitchFamily="2" charset="-122"/>
              </a:rPr>
              <a:t>存储空间</a:t>
            </a:r>
            <a:r>
              <a:rPr lang="zh-CN" altLang="en-US" dirty="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提高</a:t>
            </a:r>
            <a:r>
              <a:rPr lang="zh-CN" altLang="en-US" dirty="0">
                <a:latin typeface="宋体" panose="02010600030101010101" pitchFamily="2" charset="-122"/>
                <a:ea typeface="宋体" panose="02010600030101010101" pitchFamily="2" charset="-122"/>
              </a:rPr>
              <a:t>了存储</a:t>
            </a:r>
            <a:r>
              <a:rPr lang="zh-CN" altLang="en-US" dirty="0" smtClean="0">
                <a:latin typeface="宋体" panose="02010600030101010101" pitchFamily="2" charset="-122"/>
                <a:ea typeface="宋体" panose="02010600030101010101" pitchFamily="2" charset="-122"/>
              </a:rPr>
              <a:t>效率；</a:t>
            </a:r>
          </a:p>
          <a:p>
            <a:pPr>
              <a:lnSpc>
                <a:spcPct val="150000"/>
              </a:lnSpc>
            </a:pPr>
            <a:endParaRPr lang="zh-CN" altLang="en-US" dirty="0" smtClean="0">
              <a:latin typeface="宋体" panose="02010600030101010101" pitchFamily="2" charset="-122"/>
              <a:ea typeface="宋体" panose="02010600030101010101" pitchFamily="2" charset="-122"/>
            </a:endParaRPr>
          </a:p>
          <a:p>
            <a:pPr>
              <a:lnSpc>
                <a:spcPct val="150000"/>
              </a:lnSpc>
            </a:pPr>
            <a:r>
              <a:rPr lang="zh-CN" altLang="en-US" dirty="0" smtClean="0">
                <a:latin typeface="宋体" panose="02010600030101010101" pitchFamily="2" charset="-122"/>
                <a:ea typeface="宋体" panose="02010600030101010101" pitchFamily="2" charset="-122"/>
              </a:rPr>
              <a:t>通过</a:t>
            </a:r>
            <a:r>
              <a:rPr lang="zh-CN" altLang="en-US" dirty="0">
                <a:latin typeface="宋体" panose="02010600030101010101" pitchFamily="2" charset="-122"/>
                <a:ea typeface="宋体" panose="02010600030101010101" pitchFamily="2" charset="-122"/>
              </a:rPr>
              <a:t>虚拟化技术解决了存储空间的浪费，可以自动重新分配数据，提高了存储空间的利用率，同时具备负载均衡、故障冗余功能</a:t>
            </a:r>
            <a:r>
              <a:rPr lang="zh-CN" altLang="en-US" dirty="0" smtClean="0">
                <a:latin typeface="宋体" panose="02010600030101010101" pitchFamily="2" charset="-122"/>
                <a:ea typeface="宋体" panose="02010600030101010101" pitchFamily="2" charset="-122"/>
              </a:rPr>
              <a:t>。</a:t>
            </a:r>
            <a:endParaRPr lang="zh-CN" altLang="en-US" dirty="0">
              <a:latin typeface="宋体" panose="02010600030101010101" pitchFamily="2" charset="-122"/>
              <a:ea typeface="宋体" panose="02010600030101010101" pitchFamily="2" charset="-122"/>
            </a:endParaRPr>
          </a:p>
        </p:txBody>
      </p:sp>
      <p:grpSp>
        <p:nvGrpSpPr>
          <p:cNvPr id="2" name="组合 1"/>
          <p:cNvGrpSpPr/>
          <p:nvPr/>
        </p:nvGrpSpPr>
        <p:grpSpPr>
          <a:xfrm>
            <a:off x="6037134" y="1123991"/>
            <a:ext cx="5778633" cy="3636831"/>
            <a:chOff x="3993" y="3312"/>
            <a:chExt cx="6826" cy="4296"/>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 y="3312"/>
              <a:ext cx="6826" cy="4296"/>
            </a:xfrm>
            <a:prstGeom prst="rect">
              <a:avLst/>
            </a:prstGeom>
          </p:spPr>
        </p:pic>
        <p:sp>
          <p:nvSpPr>
            <p:cNvPr id="12" name="文本框 11"/>
            <p:cNvSpPr txBox="1"/>
            <p:nvPr/>
          </p:nvSpPr>
          <p:spPr>
            <a:xfrm>
              <a:off x="4488" y="5270"/>
              <a:ext cx="936" cy="326"/>
            </a:xfrm>
            <a:prstGeom prst="rect">
              <a:avLst/>
            </a:prstGeom>
            <a:noFill/>
          </p:spPr>
          <p:txBody>
            <a:bodyPr wrap="none" rtlCol="0">
              <a:spAutoFit/>
            </a:bodyPr>
            <a:lstStyle/>
            <a:p>
              <a:r>
                <a:rPr lang="zh-CN" altLang="en-US" sz="1200" b="1" dirty="0" smtClean="0"/>
                <a:t>个人用户</a:t>
              </a:r>
              <a:endParaRPr lang="zh-CN" altLang="en-US" sz="1200" b="1" dirty="0"/>
            </a:p>
          </p:txBody>
        </p:sp>
        <p:sp>
          <p:nvSpPr>
            <p:cNvPr id="13" name="文本框 12"/>
            <p:cNvSpPr txBox="1"/>
            <p:nvPr/>
          </p:nvSpPr>
          <p:spPr>
            <a:xfrm>
              <a:off x="8482" y="5288"/>
              <a:ext cx="936" cy="326"/>
            </a:xfrm>
            <a:prstGeom prst="rect">
              <a:avLst/>
            </a:prstGeom>
            <a:noFill/>
          </p:spPr>
          <p:txBody>
            <a:bodyPr wrap="none" rtlCol="0">
              <a:spAutoFit/>
            </a:bodyPr>
            <a:lstStyle/>
            <a:p>
              <a:r>
                <a:rPr lang="zh-CN" altLang="en-US" sz="1200" b="1" dirty="0" smtClean="0"/>
                <a:t>集团用户</a:t>
              </a:r>
              <a:endParaRPr lang="zh-CN" altLang="en-US" sz="1200" b="1" dirty="0"/>
            </a:p>
          </p:txBody>
        </p:sp>
        <p:sp>
          <p:nvSpPr>
            <p:cNvPr id="14" name="文本框 13"/>
            <p:cNvSpPr txBox="1"/>
            <p:nvPr/>
          </p:nvSpPr>
          <p:spPr>
            <a:xfrm>
              <a:off x="5668" y="7157"/>
              <a:ext cx="1036" cy="326"/>
            </a:xfrm>
            <a:prstGeom prst="rect">
              <a:avLst/>
            </a:prstGeom>
            <a:noFill/>
          </p:spPr>
          <p:txBody>
            <a:bodyPr wrap="none" rtlCol="0">
              <a:spAutoFit/>
            </a:bodyPr>
            <a:lstStyle/>
            <a:p>
              <a:r>
                <a:rPr lang="zh-CN" altLang="en-US" sz="1200" b="1" dirty="0"/>
                <a:t>单位</a:t>
              </a:r>
              <a:r>
                <a:rPr lang="zh-CN" altLang="en-US" sz="1200" b="1" dirty="0" smtClean="0"/>
                <a:t>用户</a:t>
              </a:r>
              <a:r>
                <a:rPr lang="en-US" altLang="zh-CN" sz="1200" b="1" dirty="0" smtClean="0"/>
                <a:t>1</a:t>
              </a:r>
              <a:endParaRPr lang="zh-CN" altLang="en-US" sz="1200" b="1" dirty="0"/>
            </a:p>
          </p:txBody>
        </p:sp>
        <p:sp>
          <p:nvSpPr>
            <p:cNvPr id="15" name="文本框 14"/>
            <p:cNvSpPr txBox="1"/>
            <p:nvPr/>
          </p:nvSpPr>
          <p:spPr>
            <a:xfrm>
              <a:off x="8243" y="7157"/>
              <a:ext cx="1041" cy="326"/>
            </a:xfrm>
            <a:prstGeom prst="rect">
              <a:avLst/>
            </a:prstGeom>
            <a:noFill/>
          </p:spPr>
          <p:txBody>
            <a:bodyPr wrap="none" rtlCol="0">
              <a:spAutoFit/>
            </a:bodyPr>
            <a:lstStyle/>
            <a:p>
              <a:r>
                <a:rPr lang="zh-CN" altLang="en-US" sz="1200" b="1" dirty="0"/>
                <a:t>单位</a:t>
              </a:r>
              <a:r>
                <a:rPr lang="zh-CN" altLang="en-US" sz="1200" b="1" dirty="0" smtClean="0"/>
                <a:t>用户</a:t>
              </a:r>
              <a:r>
                <a:rPr lang="en-US" altLang="zh-CN" sz="1200" b="1" dirty="0" smtClean="0"/>
                <a:t>n</a:t>
              </a:r>
              <a:endParaRPr lang="zh-CN" altLang="en-US" sz="1200" b="1" dirty="0"/>
            </a:p>
          </p:txBody>
        </p:sp>
        <p:sp>
          <p:nvSpPr>
            <p:cNvPr id="16" name="文本框 15"/>
            <p:cNvSpPr txBox="1"/>
            <p:nvPr/>
          </p:nvSpPr>
          <p:spPr>
            <a:xfrm>
              <a:off x="6604" y="5296"/>
              <a:ext cx="1116" cy="326"/>
            </a:xfrm>
            <a:prstGeom prst="rect">
              <a:avLst/>
            </a:prstGeom>
            <a:noFill/>
          </p:spPr>
          <p:txBody>
            <a:bodyPr wrap="none" rtlCol="0">
              <a:spAutoFit/>
            </a:bodyPr>
            <a:lstStyle/>
            <a:p>
              <a:r>
                <a:rPr lang="zh-CN" altLang="en-US" sz="1200" b="1" dirty="0" smtClean="0"/>
                <a:t>云存储系统</a:t>
              </a:r>
              <a:endParaRPr lang="zh-CN" altLang="en-US" sz="1200" b="1" dirty="0"/>
            </a:p>
          </p:txBody>
        </p:sp>
      </p:grpSp>
    </p:spTree>
  </p:cSld>
  <p:clrMapOvr>
    <a:masterClrMapping/>
  </p:clrMapOvr>
  <p:transition>
    <p:rand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66066" y="247436"/>
            <a:ext cx="219964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charset="-122"/>
                <a:ea typeface="微软雅黑" panose="020B0503020204020204" charset="-122"/>
              </a:rPr>
              <a:t>5</a:t>
            </a:r>
            <a:r>
              <a:rPr lang="zh-CN" altLang="en-US" sz="2400" b="1" dirty="0" smtClean="0">
                <a:solidFill>
                  <a:schemeClr val="bg1"/>
                </a:solidFill>
                <a:latin typeface="微软雅黑" panose="020B0503020204020204" charset="-122"/>
                <a:ea typeface="微软雅黑" panose="020B0503020204020204" charset="-122"/>
              </a:rPr>
              <a:t>、大数据传输</a:t>
            </a:r>
            <a:endParaRPr lang="zh-CN" altLang="en-US" sz="24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341917" y="1137387"/>
            <a:ext cx="7822234" cy="1924050"/>
          </a:xfrm>
          <a:prstGeom prst="rect">
            <a:avLst/>
          </a:prstGeom>
        </p:spPr>
        <p:txBody>
          <a:bodyPr wrap="square">
            <a:spAutoFit/>
          </a:bodyPr>
          <a:lstStyle/>
          <a:p>
            <a:pPr>
              <a:lnSpc>
                <a:spcPct val="150000"/>
              </a:lnSpc>
            </a:pPr>
            <a:r>
              <a:rPr lang="zh-CN" altLang="en-US" sz="2400" b="1" dirty="0" smtClean="0">
                <a:latin typeface="华文中宋" panose="02010600040101010101" charset="-122"/>
                <a:ea typeface="华文中宋" panose="02010600040101010101" charset="-122"/>
              </a:rPr>
              <a:t>传输要求高</a:t>
            </a:r>
          </a:p>
          <a:p>
            <a:pPr>
              <a:lnSpc>
                <a:spcPct val="150000"/>
              </a:lnSpc>
            </a:pPr>
            <a:r>
              <a:rPr lang="zh-CN" altLang="en-US" dirty="0" smtClean="0">
                <a:latin typeface="宋体" panose="02010600030101010101" pitchFamily="2" charset="-122"/>
                <a:ea typeface="宋体" panose="02010600030101010101" pitchFamily="2" charset="-122"/>
              </a:rPr>
              <a:t>大数据时代，以数据为中心的数据密集型成为常态，产生了巨大的数据量，传统的数据传输无法满足</a:t>
            </a:r>
            <a:r>
              <a:rPr lang="zh-CN" altLang="en-US" dirty="0">
                <a:latin typeface="宋体" panose="02010600030101010101" pitchFamily="2" charset="-122"/>
                <a:ea typeface="宋体" panose="02010600030101010101" pitchFamily="2" charset="-122"/>
              </a:rPr>
              <a:t>大数据传输</a:t>
            </a:r>
            <a:r>
              <a:rPr lang="zh-CN" altLang="en-US" dirty="0" smtClean="0">
                <a:latin typeface="宋体" panose="02010600030101010101" pitchFamily="2" charset="-122"/>
                <a:ea typeface="宋体" panose="02010600030101010101" pitchFamily="2" charset="-122"/>
              </a:rPr>
              <a:t>时的</a:t>
            </a:r>
            <a:r>
              <a:rPr lang="zh-CN" altLang="en-US" sz="1865" b="1" dirty="0" smtClean="0">
                <a:latin typeface="华文中宋" panose="02010600040101010101" charset="-122"/>
                <a:ea typeface="华文中宋" panose="02010600040101010101" charset="-122"/>
              </a:rPr>
              <a:t>粒度大、长时间、长距离、大比例占用宽带</a:t>
            </a:r>
            <a:r>
              <a:rPr lang="zh-CN" altLang="en-US" dirty="0" smtClean="0">
                <a:latin typeface="宋体" panose="02010600030101010101" pitchFamily="2" charset="-122"/>
                <a:ea typeface="宋体" panose="02010600030101010101" pitchFamily="2" charset="-122"/>
              </a:rPr>
              <a:t>等需求。</a:t>
            </a:r>
            <a:endParaRPr lang="zh-CN" altLang="en-US" dirty="0">
              <a:latin typeface="宋体" panose="02010600030101010101" pitchFamily="2" charset="-122"/>
              <a:ea typeface="宋体" panose="02010600030101010101" pitchFamily="2" charset="-122"/>
            </a:endParaRPr>
          </a:p>
        </p:txBody>
      </p:sp>
      <p:sp>
        <p:nvSpPr>
          <p:cNvPr id="6" name="矩形 5"/>
          <p:cNvSpPr/>
          <p:nvPr/>
        </p:nvSpPr>
        <p:spPr>
          <a:xfrm>
            <a:off x="341917" y="3137359"/>
            <a:ext cx="7822234" cy="3077845"/>
          </a:xfrm>
          <a:prstGeom prst="rect">
            <a:avLst/>
          </a:prstGeom>
        </p:spPr>
        <p:txBody>
          <a:bodyPr wrap="square">
            <a:spAutoFit/>
          </a:bodyPr>
          <a:lstStyle/>
          <a:p>
            <a:pPr>
              <a:lnSpc>
                <a:spcPct val="150000"/>
              </a:lnSpc>
            </a:pPr>
            <a:r>
              <a:rPr lang="zh-CN" altLang="en-US" sz="2135" b="1" dirty="0">
                <a:latin typeface="华文中宋" panose="02010600040101010101" charset="-122"/>
                <a:ea typeface="华文中宋" panose="02010600040101010101" charset="-122"/>
                <a:sym typeface="+mn-ea"/>
              </a:rPr>
              <a:t>内容分发网络</a:t>
            </a:r>
          </a:p>
          <a:p>
            <a:pPr>
              <a:lnSpc>
                <a:spcPct val="150000"/>
              </a:lnSpc>
            </a:pPr>
            <a:r>
              <a:rPr lang="zh-CN" altLang="en-US" dirty="0">
                <a:latin typeface="宋体" panose="02010600030101010101" pitchFamily="2" charset="-122"/>
                <a:ea typeface="宋体" panose="02010600030101010101" pitchFamily="2" charset="-122"/>
              </a:rPr>
              <a:t>数据传输加速技术</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“内容分发网络”，为海量数据大范围</a:t>
            </a:r>
            <a:r>
              <a:rPr lang="zh-CN" altLang="en-US" dirty="0" smtClean="0">
                <a:latin typeface="宋体" panose="02010600030101010101" pitchFamily="2" charset="-122"/>
                <a:ea typeface="宋体" panose="02010600030101010101" pitchFamily="2" charset="-122"/>
              </a:rPr>
              <a:t>传输与发布</a:t>
            </a:r>
            <a:r>
              <a:rPr lang="zh-CN" altLang="en-US" dirty="0">
                <a:latin typeface="宋体" panose="02010600030101010101" pitchFamily="2" charset="-122"/>
                <a:ea typeface="宋体" panose="02010600030101010101" pitchFamily="2" charset="-122"/>
              </a:rPr>
              <a:t>提供了一种智能化的解决</a:t>
            </a:r>
            <a:r>
              <a:rPr lang="zh-CN" altLang="en-US" dirty="0" smtClean="0">
                <a:latin typeface="宋体" panose="02010600030101010101" pitchFamily="2" charset="-122"/>
                <a:ea typeface="宋体" panose="02010600030101010101" pitchFamily="2" charset="-122"/>
              </a:rPr>
              <a:t>方案。</a:t>
            </a:r>
            <a:r>
              <a:rPr lang="zh-CN" altLang="en-US" dirty="0" smtClean="0">
                <a:latin typeface="宋体" panose="02010600030101010101" pitchFamily="2" charset="-122"/>
                <a:ea typeface="宋体" panose="02010600030101010101" pitchFamily="2" charset="-122"/>
                <a:sym typeface="+mn-ea"/>
              </a:rPr>
              <a:t>主要包括分布式存储、负载均衡、网络请求的重定向和内容管理等部分。内容全局的网络流量管理是内容分发网络的核心，通过对用户访问行为、网络资源、流量负载等因素的分析，实现分布式存储以及传输存储策略的动态配置，预先将大文件或大量的热点内容分发到距离用户最近的边缘节点，保证用户就近访问，提高传输效率。</a:t>
            </a:r>
            <a:endParaRPr lang="zh-CN" altLang="en-US" dirty="0">
              <a:latin typeface="宋体" panose="02010600030101010101" pitchFamily="2" charset="-122"/>
              <a:ea typeface="宋体" panose="02010600030101010101" pitchFamily="2" charset="-122"/>
            </a:endParaRPr>
          </a:p>
        </p:txBody>
      </p:sp>
      <p:pic>
        <p:nvPicPr>
          <p:cNvPr id="7" name="图片 6"/>
          <p:cNvPicPr>
            <a:picLocks noChangeAspect="1"/>
          </p:cNvPicPr>
          <p:nvPr/>
        </p:nvPicPr>
        <p:blipFill>
          <a:blip r:embed="rId2"/>
          <a:stretch>
            <a:fillRect/>
          </a:stretch>
        </p:blipFill>
        <p:spPr>
          <a:xfrm>
            <a:off x="8450289" y="862647"/>
            <a:ext cx="3378630" cy="1995347"/>
          </a:xfrm>
          <a:prstGeom prst="rect">
            <a:avLst/>
          </a:prstGeom>
        </p:spPr>
      </p:pic>
      <p:pic>
        <p:nvPicPr>
          <p:cNvPr id="2" name="图片 1"/>
          <p:cNvPicPr>
            <a:picLocks noChangeAspect="1"/>
          </p:cNvPicPr>
          <p:nvPr/>
        </p:nvPicPr>
        <p:blipFill>
          <a:blip r:embed="rId3"/>
          <a:stretch>
            <a:fillRect/>
          </a:stretch>
        </p:blipFill>
        <p:spPr>
          <a:xfrm>
            <a:off x="8540871" y="3354079"/>
            <a:ext cx="3527624" cy="2157040"/>
          </a:xfrm>
          <a:prstGeom prst="rect">
            <a:avLst/>
          </a:prstGeom>
        </p:spPr>
      </p:pic>
      <p:cxnSp>
        <p:nvCxnSpPr>
          <p:cNvPr id="3" name="直接连接符 2"/>
          <p:cNvCxnSpPr/>
          <p:nvPr/>
        </p:nvCxnSpPr>
        <p:spPr>
          <a:xfrm>
            <a:off x="469748" y="3713868"/>
            <a:ext cx="4012705"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69748" y="1774005"/>
            <a:ext cx="3961911"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508923" y="247436"/>
            <a:ext cx="311404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charset="-122"/>
                <a:ea typeface="微软雅黑" panose="020B0503020204020204" charset="-122"/>
              </a:rPr>
              <a:t>6</a:t>
            </a:r>
            <a:r>
              <a:rPr lang="zh-CN" altLang="en-US" sz="2400" b="1" dirty="0" smtClean="0">
                <a:solidFill>
                  <a:schemeClr val="bg1"/>
                </a:solidFill>
                <a:latin typeface="微软雅黑" panose="020B0503020204020204" charset="-122"/>
                <a:ea typeface="微软雅黑" panose="020B0503020204020204" charset="-122"/>
              </a:rPr>
              <a:t>、大数据管理与分析</a:t>
            </a:r>
          </a:p>
        </p:txBody>
      </p:sp>
      <p:sp>
        <p:nvSpPr>
          <p:cNvPr id="3" name="矩形 2"/>
          <p:cNvSpPr/>
          <p:nvPr/>
        </p:nvSpPr>
        <p:spPr>
          <a:xfrm>
            <a:off x="464669" y="1761696"/>
            <a:ext cx="11014620" cy="1261110"/>
          </a:xfrm>
          <a:prstGeom prst="rect">
            <a:avLst/>
          </a:prstGeom>
        </p:spPr>
        <p:txBody>
          <a:bodyPr wrap="square">
            <a:spAutoFit/>
          </a:bodyPr>
          <a:lstStyle/>
          <a:p>
            <a:pPr>
              <a:lnSpc>
                <a:spcPct val="150000"/>
              </a:lnSpc>
            </a:pPr>
            <a:r>
              <a:rPr lang="zh-CN" altLang="en-US" sz="1865" b="1" dirty="0" smtClean="0">
                <a:latin typeface="华文中宋" panose="02010600040101010101" charset="-122"/>
                <a:ea typeface="华文中宋" panose="02010600040101010101" charset="-122"/>
              </a:rPr>
              <a:t>大数据挖掘</a:t>
            </a:r>
          </a:p>
          <a:p>
            <a:pPr>
              <a:lnSpc>
                <a:spcPct val="150000"/>
              </a:lnSpc>
            </a:pPr>
            <a:r>
              <a:rPr lang="zh-CN" altLang="en-US" sz="1600" dirty="0" smtClean="0">
                <a:latin typeface="宋体" panose="02010600030101010101" pitchFamily="2" charset="-122"/>
                <a:ea typeface="宋体" panose="02010600030101010101" pitchFamily="2" charset="-122"/>
              </a:rPr>
              <a:t>是通过从海量的数据中找到新颖的、有价值的、隐藏的知识，其目标</a:t>
            </a:r>
            <a:r>
              <a:rPr lang="zh-CN" altLang="en-US" sz="1600" dirty="0">
                <a:latin typeface="宋体" panose="02010600030101010101" pitchFamily="2" charset="-122"/>
                <a:ea typeface="宋体" panose="02010600030101010101" pitchFamily="2" charset="-122"/>
              </a:rPr>
              <a:t>就是挖掘出数据集中经常同时出现的项集及其相互关系。</a:t>
            </a:r>
          </a:p>
        </p:txBody>
      </p:sp>
      <p:sp>
        <p:nvSpPr>
          <p:cNvPr id="5" name="矩形 4"/>
          <p:cNvSpPr/>
          <p:nvPr/>
        </p:nvSpPr>
        <p:spPr>
          <a:xfrm>
            <a:off x="465515" y="2945190"/>
            <a:ext cx="11013774" cy="1261110"/>
          </a:xfrm>
          <a:prstGeom prst="rect">
            <a:avLst/>
          </a:prstGeom>
        </p:spPr>
        <p:txBody>
          <a:bodyPr wrap="square">
            <a:spAutoFit/>
          </a:bodyPr>
          <a:lstStyle/>
          <a:p>
            <a:pPr>
              <a:lnSpc>
                <a:spcPct val="150000"/>
              </a:lnSpc>
            </a:pPr>
            <a:r>
              <a:rPr lang="zh-CN" altLang="en-US" sz="1865" b="1" dirty="0" smtClean="0">
                <a:latin typeface="华文中宋" panose="02010600040101010101" charset="-122"/>
                <a:ea typeface="华文中宋" panose="02010600040101010101" charset="-122"/>
              </a:rPr>
              <a:t>关联规则挖掘</a:t>
            </a:r>
          </a:p>
          <a:p>
            <a:pPr>
              <a:lnSpc>
                <a:spcPct val="150000"/>
              </a:lnSpc>
            </a:pPr>
            <a:r>
              <a:rPr lang="zh-CN" altLang="en-US" sz="1600" dirty="0" smtClean="0">
                <a:latin typeface="宋体" panose="02010600030101010101" pitchFamily="2" charset="-122"/>
                <a:ea typeface="宋体" panose="02010600030101010101" pitchFamily="2" charset="-122"/>
              </a:rPr>
              <a:t>是数据挖掘中最常用的技术之一。通过创建和发布关于各类数据对象及其与各类数据对象之间关系的规范化描述信息，建立基于内容的检索和基于关系的分析关联机制，就可以支持对数据的关联发现。</a:t>
            </a:r>
          </a:p>
        </p:txBody>
      </p:sp>
      <p:grpSp>
        <p:nvGrpSpPr>
          <p:cNvPr id="9" name="组合 8"/>
          <p:cNvGrpSpPr/>
          <p:nvPr/>
        </p:nvGrpSpPr>
        <p:grpSpPr>
          <a:xfrm>
            <a:off x="2427000" y="4683182"/>
            <a:ext cx="7359165" cy="1948786"/>
            <a:chOff x="2803" y="5448"/>
            <a:chExt cx="8693" cy="2302"/>
          </a:xfrm>
        </p:grpSpPr>
        <p:sp>
          <p:nvSpPr>
            <p:cNvPr id="4" name="流程图: 磁盘 3"/>
            <p:cNvSpPr/>
            <p:nvPr/>
          </p:nvSpPr>
          <p:spPr>
            <a:xfrm>
              <a:off x="2803" y="6354"/>
              <a:ext cx="521" cy="483"/>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流程图: 磁盘 5"/>
            <p:cNvSpPr/>
            <p:nvPr/>
          </p:nvSpPr>
          <p:spPr>
            <a:xfrm>
              <a:off x="3288" y="6509"/>
              <a:ext cx="521" cy="483"/>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流程图: 磁盘 6"/>
            <p:cNvSpPr/>
            <p:nvPr/>
          </p:nvSpPr>
          <p:spPr>
            <a:xfrm>
              <a:off x="3028" y="6750"/>
              <a:ext cx="521" cy="483"/>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967" y="7388"/>
              <a:ext cx="636" cy="362"/>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数据</a:t>
              </a:r>
              <a:endParaRPr lang="zh-CN" altLang="en-US" sz="1400" dirty="0">
                <a:latin typeface="微软雅黑" panose="020B0503020204020204" charset="-122"/>
                <a:ea typeface="微软雅黑" panose="020B0503020204020204" charset="-122"/>
              </a:endParaRPr>
            </a:p>
          </p:txBody>
        </p:sp>
        <p:cxnSp>
          <p:nvCxnSpPr>
            <p:cNvPr id="10" name="直接箭头连接符 9"/>
            <p:cNvCxnSpPr/>
            <p:nvPr/>
          </p:nvCxnSpPr>
          <p:spPr>
            <a:xfrm>
              <a:off x="4150" y="6750"/>
              <a:ext cx="928"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69" y="5874"/>
              <a:ext cx="0" cy="87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流程图: 磁盘 14"/>
            <p:cNvSpPr/>
            <p:nvPr/>
          </p:nvSpPr>
          <p:spPr>
            <a:xfrm>
              <a:off x="5330" y="6289"/>
              <a:ext cx="396" cy="39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磁盘 15"/>
            <p:cNvSpPr/>
            <p:nvPr/>
          </p:nvSpPr>
          <p:spPr>
            <a:xfrm>
              <a:off x="5790" y="6369"/>
              <a:ext cx="396" cy="39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磁盘 16"/>
            <p:cNvSpPr/>
            <p:nvPr/>
          </p:nvSpPr>
          <p:spPr>
            <a:xfrm>
              <a:off x="5471" y="6750"/>
              <a:ext cx="396" cy="396"/>
            </a:xfrm>
            <a:prstGeom prst="flowChartMagneticDisk">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257" y="7388"/>
              <a:ext cx="1056" cy="362"/>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目标数据</a:t>
              </a:r>
              <a:endParaRPr lang="zh-CN" altLang="en-US" sz="1400" dirty="0">
                <a:latin typeface="微软雅黑" panose="020B0503020204020204" charset="-122"/>
                <a:ea typeface="微软雅黑" panose="020B0503020204020204" charset="-122"/>
              </a:endParaRPr>
            </a:p>
          </p:txBody>
        </p:sp>
        <p:cxnSp>
          <p:nvCxnSpPr>
            <p:cNvPr id="19" name="直接箭头连接符 18"/>
            <p:cNvCxnSpPr/>
            <p:nvPr/>
          </p:nvCxnSpPr>
          <p:spPr>
            <a:xfrm>
              <a:off x="6541" y="6752"/>
              <a:ext cx="928"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961" y="5876"/>
              <a:ext cx="0" cy="87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流程图: 多文档 21"/>
            <p:cNvSpPr/>
            <p:nvPr/>
          </p:nvSpPr>
          <p:spPr>
            <a:xfrm>
              <a:off x="7670" y="6407"/>
              <a:ext cx="888" cy="609"/>
            </a:xfrm>
            <a:prstGeom prst="flowChartMultidocumen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箭头连接符 22"/>
            <p:cNvCxnSpPr/>
            <p:nvPr/>
          </p:nvCxnSpPr>
          <p:spPr>
            <a:xfrm>
              <a:off x="8858" y="6750"/>
              <a:ext cx="928" cy="0"/>
            </a:xfrm>
            <a:prstGeom prst="straightConnector1">
              <a:avLst/>
            </a:prstGeom>
            <a:ln w="190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277" y="5874"/>
              <a:ext cx="0" cy="876"/>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6" name="等腰三角形 25"/>
            <p:cNvSpPr/>
            <p:nvPr/>
          </p:nvSpPr>
          <p:spPr>
            <a:xfrm>
              <a:off x="9996" y="6289"/>
              <a:ext cx="1500" cy="703"/>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10212" y="7388"/>
              <a:ext cx="1056" cy="362"/>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关联数据</a:t>
              </a:r>
              <a:endParaRPr lang="zh-CN" altLang="en-US" sz="1400" dirty="0">
                <a:latin typeface="微软雅黑" panose="020B0503020204020204" charset="-122"/>
                <a:ea typeface="微软雅黑" panose="020B0503020204020204" charset="-122"/>
              </a:endParaRPr>
            </a:p>
          </p:txBody>
        </p:sp>
        <p:sp>
          <p:nvSpPr>
            <p:cNvPr id="28" name="文本框 27"/>
            <p:cNvSpPr txBox="1"/>
            <p:nvPr/>
          </p:nvSpPr>
          <p:spPr>
            <a:xfrm>
              <a:off x="7378" y="7388"/>
              <a:ext cx="1266" cy="362"/>
            </a:xfrm>
            <a:prstGeom prst="rect">
              <a:avLst/>
            </a:prstGeom>
            <a:noFill/>
          </p:spPr>
          <p:txBody>
            <a:bodyPr wrap="none" rtlCol="0">
              <a:spAutoFit/>
            </a:bodyPr>
            <a:lstStyle/>
            <a:p>
              <a:r>
                <a:rPr lang="zh-CN" altLang="en-US" sz="1400" dirty="0" smtClean="0">
                  <a:latin typeface="微软雅黑" panose="020B0503020204020204" charset="-122"/>
                  <a:ea typeface="微软雅黑" panose="020B0503020204020204" charset="-122"/>
                </a:rPr>
                <a:t>预处理数据</a:t>
              </a:r>
              <a:endParaRPr lang="zh-CN" altLang="en-US" sz="1400" dirty="0">
                <a:latin typeface="微软雅黑" panose="020B0503020204020204" charset="-122"/>
                <a:ea typeface="微软雅黑" panose="020B0503020204020204" charset="-122"/>
              </a:endParaRPr>
            </a:p>
          </p:txBody>
        </p:sp>
        <p:sp>
          <p:nvSpPr>
            <p:cNvPr id="29" name="圆角矩形 28"/>
            <p:cNvSpPr/>
            <p:nvPr/>
          </p:nvSpPr>
          <p:spPr>
            <a:xfrm>
              <a:off x="4120" y="5448"/>
              <a:ext cx="944" cy="4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0070C0"/>
                  </a:solidFill>
                  <a:latin typeface="微软雅黑" panose="020B0503020204020204" charset="-122"/>
                  <a:ea typeface="微软雅黑" panose="020B0503020204020204" charset="-122"/>
                </a:rPr>
                <a:t>选择</a:t>
              </a:r>
              <a:endParaRPr lang="zh-CN" altLang="en-US" sz="1400" dirty="0">
                <a:solidFill>
                  <a:srgbClr val="0070C0"/>
                </a:solidFill>
              </a:endParaRPr>
            </a:p>
          </p:txBody>
        </p:sp>
        <p:sp>
          <p:nvSpPr>
            <p:cNvPr id="31" name="圆角矩形 30"/>
            <p:cNvSpPr/>
            <p:nvPr/>
          </p:nvSpPr>
          <p:spPr>
            <a:xfrm>
              <a:off x="6436" y="5448"/>
              <a:ext cx="1033" cy="4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0070C0"/>
                  </a:solidFill>
                  <a:latin typeface="微软雅黑" panose="020B0503020204020204" charset="-122"/>
                  <a:ea typeface="微软雅黑" panose="020B0503020204020204" charset="-122"/>
                </a:rPr>
                <a:t>预处理</a:t>
              </a:r>
              <a:endParaRPr lang="zh-CN" altLang="en-US" sz="1400" dirty="0">
                <a:solidFill>
                  <a:srgbClr val="0070C0"/>
                </a:solidFill>
              </a:endParaRPr>
            </a:p>
          </p:txBody>
        </p:sp>
        <p:sp>
          <p:nvSpPr>
            <p:cNvPr id="32" name="圆角矩形 31"/>
            <p:cNvSpPr/>
            <p:nvPr/>
          </p:nvSpPr>
          <p:spPr>
            <a:xfrm>
              <a:off x="8504" y="5448"/>
              <a:ext cx="1556" cy="4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C00000"/>
                  </a:solidFill>
                  <a:latin typeface="微软雅黑" panose="020B0503020204020204" charset="-122"/>
                  <a:ea typeface="微软雅黑" panose="020B0503020204020204" charset="-122"/>
                </a:rPr>
                <a:t>关联规则挖掘</a:t>
              </a:r>
            </a:p>
          </p:txBody>
        </p:sp>
      </p:grpSp>
      <p:sp>
        <p:nvSpPr>
          <p:cNvPr id="30" name="矩形 29"/>
          <p:cNvSpPr/>
          <p:nvPr/>
        </p:nvSpPr>
        <p:spPr>
          <a:xfrm>
            <a:off x="465515" y="760213"/>
            <a:ext cx="11340547" cy="892175"/>
          </a:xfrm>
          <a:prstGeom prst="rect">
            <a:avLst/>
          </a:prstGeom>
        </p:spPr>
        <p:txBody>
          <a:bodyPr wrap="square">
            <a:spAutoFit/>
          </a:bodyPr>
          <a:lstStyle/>
          <a:p>
            <a:pPr>
              <a:lnSpc>
                <a:spcPct val="150000"/>
              </a:lnSpc>
            </a:pPr>
            <a:r>
              <a:rPr lang="zh-CN" altLang="en-US" sz="1865" b="1" dirty="0" smtClean="0">
                <a:latin typeface="华文中宋" panose="02010600040101010101" charset="-122"/>
                <a:ea typeface="华文中宋" panose="02010600040101010101" charset="-122"/>
              </a:rPr>
              <a:t>大数据管理</a:t>
            </a:r>
          </a:p>
          <a:p>
            <a:pPr>
              <a:lnSpc>
                <a:spcPct val="150000"/>
              </a:lnSpc>
            </a:pPr>
            <a:r>
              <a:rPr lang="zh-CN" altLang="en-US" sz="1600" dirty="0" smtClean="0">
                <a:latin typeface="宋体" panose="02010600030101010101" pitchFamily="2" charset="-122"/>
                <a:ea typeface="宋体" panose="02010600030101010101" pitchFamily="2" charset="-122"/>
              </a:rPr>
              <a:t>作为数据产生到数据利用之间的一个关键环节，涉及多种技术和工具。其中，大数据挖掘是大数据管理的重要活动之一。</a:t>
            </a:r>
          </a:p>
        </p:txBody>
      </p:sp>
      <p:cxnSp>
        <p:nvCxnSpPr>
          <p:cNvPr id="11" name="直接连接符 10"/>
          <p:cNvCxnSpPr/>
          <p:nvPr/>
        </p:nvCxnSpPr>
        <p:spPr>
          <a:xfrm>
            <a:off x="582341" y="1253759"/>
            <a:ext cx="2614184"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83187" y="2289104"/>
            <a:ext cx="2614184"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82341" y="3448894"/>
            <a:ext cx="2614184"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0C9%}MTEX2K~SD)6ESE1~6N"/>
          <p:cNvPicPr>
            <a:picLocks noChangeAspect="1"/>
          </p:cNvPicPr>
          <p:nvPr/>
        </p:nvPicPr>
        <p:blipFill>
          <a:blip r:embed="rId2"/>
          <a:stretch>
            <a:fillRect/>
          </a:stretch>
        </p:blipFill>
        <p:spPr>
          <a:xfrm>
            <a:off x="-8560" y="62646"/>
            <a:ext cx="12209966" cy="6733555"/>
          </a:xfrm>
          <a:prstGeom prst="rect">
            <a:avLst/>
          </a:prstGeom>
        </p:spPr>
      </p:pic>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1099" y="82117"/>
            <a:ext cx="12191342" cy="6695460"/>
          </a:xfrm>
          <a:prstGeom prst="rect">
            <a:avLst/>
          </a:prstGeom>
        </p:spPr>
      </p:pic>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5144" y="130371"/>
            <a:ext cx="12161712" cy="6596412"/>
          </a:xfrm>
          <a:prstGeom prst="rect">
            <a:avLst/>
          </a:prstGeom>
        </p:spPr>
      </p:pic>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1283" y="822012"/>
            <a:ext cx="10091021" cy="1831340"/>
          </a:xfrm>
          <a:prstGeom prst="rect">
            <a:avLst/>
          </a:prstGeom>
        </p:spPr>
        <p:txBody>
          <a:bodyPr wrap="square">
            <a:spAutoFit/>
          </a:bodyPr>
          <a:lstStyle/>
          <a:p>
            <a:pPr>
              <a:lnSpc>
                <a:spcPct val="150000"/>
              </a:lnSpc>
            </a:pPr>
            <a:r>
              <a:rPr lang="zh-CN" altLang="en-US" sz="2135" b="1" dirty="0" smtClean="0">
                <a:latin typeface="宋体" panose="02010600030101010101" pitchFamily="2" charset="-122"/>
                <a:ea typeface="宋体" panose="02010600030101010101" pitchFamily="2" charset="-122"/>
              </a:rPr>
              <a:t>聚类</a:t>
            </a:r>
          </a:p>
          <a:p>
            <a:pPr>
              <a:lnSpc>
                <a:spcPct val="150000"/>
              </a:lnSpc>
            </a:pPr>
            <a:r>
              <a:rPr lang="zh-CN" altLang="en-US" dirty="0" smtClean="0">
                <a:latin typeface="宋体" panose="02010600030101010101" pitchFamily="2" charset="-122"/>
                <a:ea typeface="宋体" panose="02010600030101010101" pitchFamily="2" charset="-122"/>
              </a:rPr>
              <a:t>是数据挖掘中另一种常用的技术，它将一个给定的数据集划分为几个不相交的簇，簇内各个元素间的相似性很大，而不同簇元素之间的相似性很小。在划分不同簇时，在技术上采用聚类算法，将同簇元素自动地分为一簇。</a:t>
            </a:r>
            <a:endParaRPr lang="zh-CN" altLang="en-US" dirty="0">
              <a:latin typeface="宋体" panose="02010600030101010101" pitchFamily="2" charset="-122"/>
              <a:ea typeface="宋体" panose="0201060003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3619" y="2528177"/>
            <a:ext cx="5701843" cy="4276383"/>
          </a:xfrm>
          <a:prstGeom prst="rect">
            <a:avLst/>
          </a:prstGeom>
        </p:spPr>
      </p:pic>
      <p:sp>
        <p:nvSpPr>
          <p:cNvPr id="7" name="椭圆 6"/>
          <p:cNvSpPr/>
          <p:nvPr/>
        </p:nvSpPr>
        <p:spPr>
          <a:xfrm rot="20529996">
            <a:off x="3659615" y="4736146"/>
            <a:ext cx="1647802" cy="19618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rot="15158929">
            <a:off x="6431607" y="2296900"/>
            <a:ext cx="1454588" cy="22621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rot="20546191">
            <a:off x="3707680" y="2535800"/>
            <a:ext cx="1893442" cy="2151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rot="1733815">
            <a:off x="6830525" y="4135663"/>
            <a:ext cx="2047855" cy="16782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rot="19203808">
            <a:off x="5358747" y="4564563"/>
            <a:ext cx="1576151" cy="20036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800270" y="3517026"/>
            <a:ext cx="545465" cy="368300"/>
          </a:xfrm>
          <a:prstGeom prst="rect">
            <a:avLst/>
          </a:prstGeom>
        </p:spPr>
        <p:txBody>
          <a:bodyPr wrap="none">
            <a:spAutoFit/>
          </a:bodyPr>
          <a:lstStyle/>
          <a:p>
            <a:r>
              <a:rPr lang="zh-CN" altLang="en-US" dirty="0" smtClean="0">
                <a:latin typeface="微软雅黑" panose="020B0503020204020204" charset="-122"/>
                <a:ea typeface="微软雅黑" panose="020B0503020204020204" charset="-122"/>
              </a:rPr>
              <a:t>簇</a:t>
            </a:r>
            <a:r>
              <a:rPr lang="en-US" altLang="zh-CN" dirty="0" smtClean="0">
                <a:latin typeface="微软雅黑" panose="020B0503020204020204" charset="-122"/>
                <a:ea typeface="微软雅黑" panose="020B0503020204020204" charset="-122"/>
              </a:rPr>
              <a:t>1</a:t>
            </a:r>
            <a:endParaRPr lang="zh-CN" altLang="en-US" dirty="0"/>
          </a:p>
        </p:txBody>
      </p:sp>
      <p:sp>
        <p:nvSpPr>
          <p:cNvPr id="13" name="矩形 12"/>
          <p:cNvSpPr/>
          <p:nvPr/>
        </p:nvSpPr>
        <p:spPr>
          <a:xfrm>
            <a:off x="8300934" y="3142341"/>
            <a:ext cx="545465" cy="368300"/>
          </a:xfrm>
          <a:prstGeom prst="rect">
            <a:avLst/>
          </a:prstGeom>
        </p:spPr>
        <p:txBody>
          <a:bodyPr wrap="none">
            <a:spAutoFit/>
          </a:bodyPr>
          <a:lstStyle/>
          <a:p>
            <a:r>
              <a:rPr lang="zh-CN" altLang="en-US" dirty="0" smtClean="0">
                <a:latin typeface="微软雅黑" panose="020B0503020204020204" charset="-122"/>
                <a:ea typeface="微软雅黑" panose="020B0503020204020204" charset="-122"/>
              </a:rPr>
              <a:t>簇</a:t>
            </a:r>
            <a:r>
              <a:rPr lang="en-US" altLang="zh-CN" dirty="0" smtClean="0">
                <a:latin typeface="微软雅黑" panose="020B0503020204020204" charset="-122"/>
                <a:ea typeface="微软雅黑" panose="020B0503020204020204" charset="-122"/>
              </a:rPr>
              <a:t>2</a:t>
            </a:r>
            <a:endParaRPr lang="zh-CN" altLang="en-US" dirty="0"/>
          </a:p>
        </p:txBody>
      </p:sp>
      <p:sp>
        <p:nvSpPr>
          <p:cNvPr id="14" name="矩形 13"/>
          <p:cNvSpPr/>
          <p:nvPr/>
        </p:nvSpPr>
        <p:spPr>
          <a:xfrm>
            <a:off x="3049505" y="5937407"/>
            <a:ext cx="545465" cy="368300"/>
          </a:xfrm>
          <a:prstGeom prst="rect">
            <a:avLst/>
          </a:prstGeom>
        </p:spPr>
        <p:txBody>
          <a:bodyPr wrap="none">
            <a:spAutoFit/>
          </a:bodyPr>
          <a:lstStyle/>
          <a:p>
            <a:r>
              <a:rPr lang="zh-CN" altLang="en-US" dirty="0" smtClean="0">
                <a:latin typeface="微软雅黑" panose="020B0503020204020204" charset="-122"/>
                <a:ea typeface="微软雅黑" panose="020B0503020204020204" charset="-122"/>
              </a:rPr>
              <a:t>簇</a:t>
            </a:r>
            <a:r>
              <a:rPr lang="en-US" altLang="zh-CN" dirty="0" smtClean="0">
                <a:latin typeface="微软雅黑" panose="020B0503020204020204" charset="-122"/>
                <a:ea typeface="微软雅黑" panose="020B0503020204020204" charset="-122"/>
              </a:rPr>
              <a:t>3</a:t>
            </a:r>
            <a:endParaRPr lang="zh-CN" altLang="en-US" dirty="0"/>
          </a:p>
        </p:txBody>
      </p:sp>
      <p:sp>
        <p:nvSpPr>
          <p:cNvPr id="15" name="矩形 14"/>
          <p:cNvSpPr/>
          <p:nvPr/>
        </p:nvSpPr>
        <p:spPr>
          <a:xfrm>
            <a:off x="6535908" y="6411011"/>
            <a:ext cx="545465" cy="368300"/>
          </a:xfrm>
          <a:prstGeom prst="rect">
            <a:avLst/>
          </a:prstGeom>
        </p:spPr>
        <p:txBody>
          <a:bodyPr wrap="none">
            <a:spAutoFit/>
          </a:bodyPr>
          <a:lstStyle/>
          <a:p>
            <a:r>
              <a:rPr lang="zh-CN" altLang="en-US" dirty="0" smtClean="0">
                <a:latin typeface="微软雅黑" panose="020B0503020204020204" charset="-122"/>
                <a:ea typeface="微软雅黑" panose="020B0503020204020204" charset="-122"/>
              </a:rPr>
              <a:t>簇</a:t>
            </a:r>
            <a:r>
              <a:rPr lang="en-US" altLang="zh-CN" dirty="0" smtClean="0">
                <a:latin typeface="微软雅黑" panose="020B0503020204020204" charset="-122"/>
                <a:ea typeface="微软雅黑" panose="020B0503020204020204" charset="-122"/>
              </a:rPr>
              <a:t>4</a:t>
            </a:r>
            <a:endParaRPr lang="zh-CN" altLang="en-US" dirty="0"/>
          </a:p>
        </p:txBody>
      </p:sp>
      <p:sp>
        <p:nvSpPr>
          <p:cNvPr id="16" name="矩形 15"/>
          <p:cNvSpPr/>
          <p:nvPr/>
        </p:nvSpPr>
        <p:spPr>
          <a:xfrm>
            <a:off x="8848310" y="5403346"/>
            <a:ext cx="597535" cy="368300"/>
          </a:xfrm>
          <a:prstGeom prst="rect">
            <a:avLst/>
          </a:prstGeom>
        </p:spPr>
        <p:txBody>
          <a:bodyPr wrap="none">
            <a:spAutoFit/>
          </a:bodyPr>
          <a:lstStyle/>
          <a:p>
            <a:r>
              <a:rPr lang="zh-CN" altLang="en-US" dirty="0" smtClean="0">
                <a:latin typeface="微软雅黑" panose="020B0503020204020204" charset="-122"/>
                <a:ea typeface="微软雅黑" panose="020B0503020204020204" charset="-122"/>
              </a:rPr>
              <a:t>簇</a:t>
            </a:r>
            <a:r>
              <a:rPr lang="en-US" altLang="zh-CN" dirty="0">
                <a:latin typeface="微软雅黑" panose="020B0503020204020204" charset="-122"/>
                <a:ea typeface="微软雅黑" panose="020B0503020204020204" charset="-122"/>
              </a:rPr>
              <a:t>N</a:t>
            </a:r>
            <a:endParaRPr lang="zh-CN" altLang="en-US" dirty="0"/>
          </a:p>
        </p:txBody>
      </p:sp>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大数据的诞生</a:t>
            </a:r>
          </a:p>
        </p:txBody>
      </p:sp>
      <p:sp>
        <p:nvSpPr>
          <p:cNvPr id="3" name="内容占位符 2"/>
          <p:cNvSpPr>
            <a:spLocks noGrp="1"/>
          </p:cNvSpPr>
          <p:nvPr>
            <p:ph idx="1"/>
          </p:nvPr>
        </p:nvSpPr>
        <p:spPr/>
        <p:txBody>
          <a:bodyPr/>
          <a:lstStyle/>
          <a:p>
            <a:pPr lvl="0" algn="l">
              <a:lnSpc>
                <a:spcPct val="150000"/>
              </a:lnSpc>
            </a:pPr>
            <a:r>
              <a:rPr lang="zh-CN" altLang="en-US" sz="1800" dirty="0">
                <a:solidFill>
                  <a:schemeClr val="tx1"/>
                </a:solidFill>
                <a:latin typeface="宋体" panose="02010600030101010101" pitchFamily="2" charset="-122"/>
                <a:ea typeface="宋体" panose="02010600030101010101" pitchFamily="2" charset="-122"/>
                <a:sym typeface="+mn-ea"/>
              </a:rPr>
              <a:t>最早提出“大数据”时代到来的是全球知名咨询公司</a:t>
            </a:r>
            <a:r>
              <a:rPr lang="zh-CN" altLang="en-US" sz="1800" b="1" i="1" dirty="0">
                <a:solidFill>
                  <a:schemeClr val="tx1"/>
                </a:solidFill>
                <a:latin typeface="宋体" panose="02010600030101010101" pitchFamily="2" charset="-122"/>
                <a:ea typeface="宋体" panose="02010600030101010101" pitchFamily="2" charset="-122"/>
                <a:sym typeface="+mn-ea"/>
              </a:rPr>
              <a:t>麦肯锡</a:t>
            </a:r>
            <a:r>
              <a:rPr lang="zh-CN" altLang="en-US" sz="1800" dirty="0">
                <a:solidFill>
                  <a:schemeClr val="tx1"/>
                </a:solidFill>
                <a:latin typeface="宋体" panose="02010600030101010101" pitchFamily="2" charset="-122"/>
                <a:ea typeface="宋体" panose="02010600030101010101" pitchFamily="2" charset="-122"/>
                <a:sym typeface="+mn-ea"/>
              </a:rPr>
              <a:t>。麦肯锡称：“</a:t>
            </a:r>
            <a:r>
              <a:rPr lang="zh-CN" altLang="en-US" sz="1800" b="1" dirty="0">
                <a:solidFill>
                  <a:schemeClr val="tx1"/>
                </a:solidFill>
                <a:latin typeface="宋体" panose="02010600030101010101" pitchFamily="2" charset="-122"/>
                <a:ea typeface="宋体" panose="02010600030101010101" pitchFamily="2" charset="-122"/>
                <a:sym typeface="+mn-ea"/>
              </a:rPr>
              <a:t>数据，已经渗透到当今每一个行业和业务职能领域，成为重要的生产因素。人们对于海量数据的挖掘和运用，预示着新一波生产率增长和消费者盈余浪潮的到来。”</a:t>
            </a:r>
          </a:p>
          <a:p>
            <a:pPr lvl="0" algn="l">
              <a:lnSpc>
                <a:spcPct val="150000"/>
              </a:lnSpc>
            </a:pPr>
            <a:endParaRPr lang="zh-CN" altLang="en-US" sz="1800" b="1" dirty="0">
              <a:solidFill>
                <a:schemeClr val="tx1"/>
              </a:solidFill>
              <a:latin typeface="宋体" panose="02010600030101010101" pitchFamily="2" charset="-122"/>
              <a:ea typeface="宋体" panose="02010600030101010101" pitchFamily="2" charset="-122"/>
              <a:sym typeface="+mn-ea"/>
            </a:endParaRPr>
          </a:p>
          <a:p>
            <a:pPr lvl="0" algn="l">
              <a:lnSpc>
                <a:spcPct val="150000"/>
              </a:lnSpc>
            </a:pPr>
            <a:r>
              <a:rPr lang="en-US" altLang="zh-CN" sz="1800">
                <a:solidFill>
                  <a:schemeClr val="tx1"/>
                </a:solidFill>
                <a:latin typeface="宋体" panose="02010600030101010101" pitchFamily="2" charset="-122"/>
                <a:ea typeface="宋体" panose="02010600030101010101" pitchFamily="2" charset="-122"/>
                <a:sym typeface="+mn-ea"/>
              </a:rPr>
              <a:t>《</a:t>
            </a:r>
            <a:r>
              <a:rPr lang="zh-CN" altLang="en-US" sz="1800" dirty="0">
                <a:solidFill>
                  <a:schemeClr val="tx1"/>
                </a:solidFill>
                <a:latin typeface="宋体" panose="02010600030101010101" pitchFamily="2" charset="-122"/>
                <a:ea typeface="宋体" panose="02010600030101010101" pitchFamily="2" charset="-122"/>
                <a:sym typeface="+mn-ea"/>
              </a:rPr>
              <a:t>纽约时报</a:t>
            </a:r>
            <a:r>
              <a:rPr lang="en-US" altLang="zh-CN" sz="1800">
                <a:solidFill>
                  <a:schemeClr val="tx1"/>
                </a:solidFill>
                <a:latin typeface="宋体" panose="02010600030101010101" pitchFamily="2" charset="-122"/>
                <a:ea typeface="宋体" panose="02010600030101010101" pitchFamily="2" charset="-122"/>
                <a:sym typeface="+mn-ea"/>
              </a:rPr>
              <a:t>》2012</a:t>
            </a:r>
            <a:r>
              <a:rPr lang="zh-CN" altLang="en-US" sz="1800" dirty="0">
                <a:solidFill>
                  <a:schemeClr val="tx1"/>
                </a:solidFill>
                <a:latin typeface="宋体" panose="02010600030101010101" pitchFamily="2" charset="-122"/>
                <a:ea typeface="宋体" panose="02010600030101010101" pitchFamily="2" charset="-122"/>
                <a:sym typeface="+mn-ea"/>
              </a:rPr>
              <a:t>年</a:t>
            </a:r>
            <a:r>
              <a:rPr lang="en-US" altLang="zh-CN" sz="1800">
                <a:solidFill>
                  <a:schemeClr val="tx1"/>
                </a:solidFill>
                <a:latin typeface="宋体" panose="02010600030101010101" pitchFamily="2" charset="-122"/>
                <a:ea typeface="宋体" panose="02010600030101010101" pitchFamily="2" charset="-122"/>
                <a:sym typeface="+mn-ea"/>
              </a:rPr>
              <a:t>2</a:t>
            </a:r>
            <a:r>
              <a:rPr lang="zh-CN" altLang="en-US" sz="1800" dirty="0">
                <a:solidFill>
                  <a:schemeClr val="tx1"/>
                </a:solidFill>
                <a:latin typeface="宋体" panose="02010600030101010101" pitchFamily="2" charset="-122"/>
                <a:ea typeface="宋体" panose="02010600030101010101" pitchFamily="2" charset="-122"/>
                <a:sym typeface="+mn-ea"/>
              </a:rPr>
              <a:t>月的一篇专栏中所称 ，</a:t>
            </a:r>
            <a:r>
              <a:rPr lang="en-US" altLang="zh-CN" sz="1800">
                <a:solidFill>
                  <a:schemeClr val="tx1"/>
                </a:solidFill>
                <a:latin typeface="宋体" panose="02010600030101010101" pitchFamily="2" charset="-122"/>
                <a:ea typeface="宋体" panose="02010600030101010101" pitchFamily="2" charset="-122"/>
                <a:sym typeface="+mn-ea"/>
              </a:rPr>
              <a:t>“</a:t>
            </a:r>
            <a:r>
              <a:rPr lang="zh-CN" altLang="en-US" sz="1800" dirty="0">
                <a:solidFill>
                  <a:schemeClr val="tx1"/>
                </a:solidFill>
                <a:latin typeface="宋体" panose="02010600030101010101" pitchFamily="2" charset="-122"/>
                <a:ea typeface="宋体" panose="02010600030101010101" pitchFamily="2" charset="-122"/>
                <a:sym typeface="+mn-ea"/>
              </a:rPr>
              <a:t>大数据”时代已经降临，在商业、经济及其他领域中，</a:t>
            </a:r>
            <a:r>
              <a:rPr lang="zh-CN" altLang="en-US" sz="1800" b="1" dirty="0">
                <a:solidFill>
                  <a:schemeClr val="tx1"/>
                </a:solidFill>
                <a:latin typeface="宋体" panose="02010600030101010101" pitchFamily="2" charset="-122"/>
                <a:ea typeface="宋体" panose="02010600030101010101" pitchFamily="2" charset="-122"/>
                <a:sym typeface="+mn-ea"/>
              </a:rPr>
              <a:t>决策将日益基于数据和分析而作出，而并非基于经验和直觉。</a:t>
            </a:r>
          </a:p>
          <a:p>
            <a:pPr lvl="0" algn="l">
              <a:lnSpc>
                <a:spcPct val="150000"/>
              </a:lnSpc>
            </a:pPr>
            <a:endParaRPr lang="zh-CN" altLang="en-US" sz="1800" b="1" dirty="0">
              <a:solidFill>
                <a:schemeClr val="tx1"/>
              </a:solidFill>
              <a:latin typeface="宋体" panose="02010600030101010101" pitchFamily="2" charset="-122"/>
              <a:ea typeface="宋体" panose="02010600030101010101" pitchFamily="2" charset="-122"/>
              <a:sym typeface="+mn-ea"/>
            </a:endParaRPr>
          </a:p>
          <a:p>
            <a:pPr lvl="0" algn="l">
              <a:lnSpc>
                <a:spcPct val="150000"/>
              </a:lnSpc>
            </a:pPr>
            <a:r>
              <a:rPr lang="zh-CN" altLang="en-US" sz="1800" dirty="0">
                <a:solidFill>
                  <a:schemeClr val="tx1"/>
                </a:solidFill>
                <a:latin typeface="宋体" panose="02010600030101010101" pitchFamily="2" charset="-122"/>
                <a:ea typeface="宋体" panose="02010600030101010101" pitchFamily="2" charset="-122"/>
                <a:sym typeface="+mn-ea"/>
              </a:rPr>
              <a:t>亚马逊前任首席科学家</a:t>
            </a:r>
            <a:r>
              <a:rPr lang="en-US" altLang="zh-CN" sz="1800">
                <a:solidFill>
                  <a:schemeClr val="tx1"/>
                </a:solidFill>
                <a:latin typeface="宋体" panose="02010600030101010101" pitchFamily="2" charset="-122"/>
                <a:ea typeface="宋体" panose="02010600030101010101" pitchFamily="2" charset="-122"/>
                <a:sym typeface="+mn-ea"/>
              </a:rPr>
              <a:t>Andreas </a:t>
            </a:r>
            <a:r>
              <a:rPr lang="en-US" altLang="zh-CN" sz="1800" err="1">
                <a:solidFill>
                  <a:schemeClr val="tx1"/>
                </a:solidFill>
                <a:latin typeface="宋体" panose="02010600030101010101" pitchFamily="2" charset="-122"/>
                <a:ea typeface="宋体" panose="02010600030101010101" pitchFamily="2" charset="-122"/>
                <a:sym typeface="+mn-ea"/>
              </a:rPr>
              <a:t>Weigend</a:t>
            </a:r>
            <a:r>
              <a:rPr lang="zh-CN" altLang="en-US" sz="1800" dirty="0">
                <a:solidFill>
                  <a:schemeClr val="tx1"/>
                </a:solidFill>
                <a:latin typeface="宋体" panose="02010600030101010101" pitchFamily="2" charset="-122"/>
                <a:ea typeface="宋体" panose="02010600030101010101" pitchFamily="2" charset="-122"/>
                <a:sym typeface="+mn-ea"/>
              </a:rPr>
              <a:t>说：“</a:t>
            </a:r>
            <a:r>
              <a:rPr lang="zh-CN" altLang="en-US" sz="1800" b="1" dirty="0">
                <a:solidFill>
                  <a:schemeClr val="tx1"/>
                </a:solidFill>
                <a:latin typeface="宋体" panose="02010600030101010101" pitchFamily="2" charset="-122"/>
                <a:ea typeface="宋体" panose="02010600030101010101" pitchFamily="2" charset="-122"/>
                <a:sym typeface="+mn-ea"/>
              </a:rPr>
              <a:t>数据是新的石油</a:t>
            </a:r>
            <a:r>
              <a:rPr lang="zh-CN" altLang="en-US" sz="1800" dirty="0">
                <a:solidFill>
                  <a:schemeClr val="tx1"/>
                </a:solidFill>
                <a:latin typeface="宋体" panose="02010600030101010101" pitchFamily="2" charset="-122"/>
                <a:ea typeface="宋体" panose="02010600030101010101" pitchFamily="2" charset="-122"/>
                <a:sym typeface="+mn-ea"/>
              </a:rPr>
              <a:t>。”</a:t>
            </a:r>
          </a:p>
        </p:txBody>
      </p:sp>
      <p:pic>
        <p:nvPicPr>
          <p:cNvPr id="9220" name="Picture 10" descr="石油"/>
          <p:cNvPicPr>
            <a:picLocks noChangeAspect="1"/>
          </p:cNvPicPr>
          <p:nvPr/>
        </p:nvPicPr>
        <p:blipFill>
          <a:blip r:embed="rId3"/>
          <a:stretch>
            <a:fillRect/>
          </a:stretch>
        </p:blipFill>
        <p:spPr>
          <a:xfrm>
            <a:off x="8367395" y="4116070"/>
            <a:ext cx="2986405" cy="1962785"/>
          </a:xfrm>
          <a:prstGeom prst="rect">
            <a:avLst/>
          </a:prstGeom>
          <a:noFill/>
          <a:ln w="9525">
            <a:noFill/>
          </a:ln>
        </p:spPr>
      </p:pic>
    </p:spTree>
    <p:custDataLst>
      <p:tags r:id="rId1"/>
    </p:custData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数据挖掘的基本方法</a:t>
            </a:r>
          </a:p>
        </p:txBody>
      </p:sp>
      <p:sp>
        <p:nvSpPr>
          <p:cNvPr id="3" name="内容占位符 2"/>
          <p:cNvSpPr>
            <a:spLocks noGrp="1"/>
          </p:cNvSpPr>
          <p:nvPr>
            <p:ph idx="1"/>
          </p:nvPr>
        </p:nvSpPr>
        <p:spPr/>
        <p:txBody>
          <a:bodyPr/>
          <a:lstStyle/>
          <a:p>
            <a:pPr marL="0" indent="0">
              <a:buNone/>
            </a:pPr>
            <a:r>
              <a:rPr lang="en-US" altLang="zh-CN">
                <a:solidFill>
                  <a:schemeClr val="tx1"/>
                </a:solidFill>
              </a:rPr>
              <a:t>1</a:t>
            </a:r>
            <a:r>
              <a:rPr lang="zh-CN" altLang="en-US">
                <a:solidFill>
                  <a:schemeClr val="tx1"/>
                </a:solidFill>
              </a:rPr>
              <a:t>、数据的特征化与区分</a:t>
            </a:r>
          </a:p>
          <a:p>
            <a:pPr marL="0" indent="0">
              <a:buNone/>
            </a:pPr>
            <a:r>
              <a:rPr lang="en-US" altLang="zh-CN">
                <a:solidFill>
                  <a:schemeClr val="tx1"/>
                </a:solidFill>
              </a:rPr>
              <a:t>2</a:t>
            </a:r>
            <a:r>
              <a:rPr lang="zh-CN" altLang="en-US">
                <a:solidFill>
                  <a:schemeClr val="tx1"/>
                </a:solidFill>
              </a:rPr>
              <a:t>、挖掘频繁模式、关联和相关性</a:t>
            </a:r>
          </a:p>
          <a:p>
            <a:pPr marL="0" indent="0">
              <a:buNone/>
            </a:pPr>
            <a:r>
              <a:rPr lang="en-US" altLang="zh-CN">
                <a:solidFill>
                  <a:schemeClr val="tx1"/>
                </a:solidFill>
              </a:rPr>
              <a:t>3</a:t>
            </a:r>
            <a:r>
              <a:rPr lang="zh-CN" altLang="en-US">
                <a:solidFill>
                  <a:schemeClr val="tx1"/>
                </a:solidFill>
              </a:rPr>
              <a:t>、用于预测分析的分类和回归</a:t>
            </a:r>
          </a:p>
          <a:p>
            <a:pPr marL="0" indent="0">
              <a:buNone/>
            </a:pPr>
            <a:r>
              <a:rPr lang="en-US" altLang="zh-CN">
                <a:solidFill>
                  <a:schemeClr val="tx1"/>
                </a:solidFill>
              </a:rPr>
              <a:t>4</a:t>
            </a:r>
            <a:r>
              <a:rPr lang="zh-CN" altLang="en-US">
                <a:solidFill>
                  <a:schemeClr val="tx1"/>
                </a:solidFill>
              </a:rPr>
              <a:t>、聚类分析</a:t>
            </a:r>
          </a:p>
          <a:p>
            <a:pPr marL="0" indent="0">
              <a:buNone/>
            </a:pPr>
            <a:r>
              <a:rPr lang="en-US" altLang="zh-CN">
                <a:solidFill>
                  <a:schemeClr val="tx1"/>
                </a:solidFill>
              </a:rPr>
              <a:t>5</a:t>
            </a:r>
            <a:r>
              <a:rPr lang="zh-CN" altLang="en-US">
                <a:solidFill>
                  <a:schemeClr val="tx1"/>
                </a:solidFill>
              </a:rPr>
              <a:t>、离群点分析</a:t>
            </a:r>
          </a:p>
        </p:txBody>
      </p:sp>
    </p:spTree>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 name="内容占位符 3"/>
          <p:cNvPicPr>
            <a:picLocks noGrp="1" noChangeAspect="1"/>
          </p:cNvPicPr>
          <p:nvPr>
            <p:ph idx="1"/>
          </p:nvPr>
        </p:nvPicPr>
        <p:blipFill>
          <a:blip r:embed="rId2"/>
          <a:stretch>
            <a:fillRect/>
          </a:stretch>
        </p:blipFill>
        <p:spPr>
          <a:xfrm>
            <a:off x="-1787" y="29630"/>
            <a:ext cx="12200654" cy="6731016"/>
          </a:xfrm>
          <a:prstGeom prst="rect">
            <a:avLst/>
          </a:prstGeom>
        </p:spPr>
      </p:pic>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849" y="314075"/>
            <a:ext cx="10514302" cy="325080"/>
          </a:xfrm>
        </p:spPr>
        <p:txBody>
          <a:bodyPr>
            <a:normAutofit fontScale="90000"/>
          </a:bodyPr>
          <a:lstStyle/>
          <a:p>
            <a:pPr algn="ctr"/>
            <a:r>
              <a:rPr lang="zh-CN" altLang="en-US" sz="2400" b="1">
                <a:solidFill>
                  <a:schemeClr val="bg1"/>
                </a:solidFill>
                <a:latin typeface="华文中宋" panose="02010600040101010101" charset="-122"/>
                <a:ea typeface="华文中宋" panose="02010600040101010101" charset="-122"/>
              </a:rPr>
              <a:t>数据的可视化</a:t>
            </a:r>
          </a:p>
        </p:txBody>
      </p:sp>
      <p:pic>
        <p:nvPicPr>
          <p:cNvPr id="5" name="图片 4" descr="1"/>
          <p:cNvPicPr>
            <a:picLocks noChangeAspect="1"/>
          </p:cNvPicPr>
          <p:nvPr/>
        </p:nvPicPr>
        <p:blipFill>
          <a:blip r:embed="rId2"/>
          <a:stretch>
            <a:fillRect/>
          </a:stretch>
        </p:blipFill>
        <p:spPr>
          <a:xfrm>
            <a:off x="324796" y="1243017"/>
            <a:ext cx="7827314" cy="3645297"/>
          </a:xfrm>
          <a:prstGeom prst="rect">
            <a:avLst/>
          </a:prstGeom>
        </p:spPr>
      </p:pic>
      <p:pic>
        <p:nvPicPr>
          <p:cNvPr id="4" name="内容占位符 3" descr="2"/>
          <p:cNvPicPr>
            <a:picLocks noGrp="1" noChangeAspect="1"/>
          </p:cNvPicPr>
          <p:nvPr>
            <p:ph idx="1"/>
          </p:nvPr>
        </p:nvPicPr>
        <p:blipFill>
          <a:blip r:embed="rId3"/>
          <a:stretch>
            <a:fillRect/>
          </a:stretch>
        </p:blipFill>
        <p:spPr>
          <a:xfrm>
            <a:off x="4329221" y="1868822"/>
            <a:ext cx="7725726" cy="491175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descr="2XTE1)MMDVBXJNC]6ICQ0~J"/>
          <p:cNvPicPr>
            <a:picLocks noChangeAspect="1"/>
          </p:cNvPicPr>
          <p:nvPr/>
        </p:nvPicPr>
        <p:blipFill>
          <a:blip r:embed="rId2"/>
          <a:stretch>
            <a:fillRect/>
          </a:stretch>
        </p:blipFill>
        <p:spPr>
          <a:xfrm>
            <a:off x="-10253" y="761906"/>
            <a:ext cx="12226051" cy="5690591"/>
          </a:xfrm>
          <a:prstGeom prst="rect">
            <a:avLst/>
          </a:prstGeom>
        </p:spPr>
      </p:pic>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4" name="图片 3" descr="29H1$4Q9`OS%[023R(MP1~S"/>
          <p:cNvPicPr>
            <a:picLocks noChangeAspect="1"/>
          </p:cNvPicPr>
          <p:nvPr/>
        </p:nvPicPr>
        <p:blipFill>
          <a:blip r:embed="rId2"/>
          <a:stretch>
            <a:fillRect/>
          </a:stretch>
        </p:blipFill>
        <p:spPr>
          <a:xfrm>
            <a:off x="-12792" y="857567"/>
            <a:ext cx="12220125" cy="5145405"/>
          </a:xfrm>
          <a:prstGeom prst="rect">
            <a:avLst/>
          </a:prstGeom>
        </p:spPr>
      </p:pic>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4" name="图片 3" descr="_EOE6DIZP8`]%11FV1P@D3L"/>
          <p:cNvPicPr>
            <a:picLocks noChangeAspect="1"/>
          </p:cNvPicPr>
          <p:nvPr/>
        </p:nvPicPr>
        <p:blipFill>
          <a:blip r:embed="rId2"/>
          <a:stretch>
            <a:fillRect/>
          </a:stretch>
        </p:blipFill>
        <p:spPr>
          <a:xfrm>
            <a:off x="4985" y="388572"/>
            <a:ext cx="12183723" cy="6080009"/>
          </a:xfrm>
          <a:prstGeom prst="rect">
            <a:avLst/>
          </a:prstGeom>
        </p:spPr>
      </p:pic>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2602843" y="6151706"/>
            <a:ext cx="2621280" cy="583565"/>
          </a:xfrm>
          <a:prstGeom prst="rect">
            <a:avLst/>
          </a:prstGeom>
          <a:noFill/>
        </p:spPr>
        <p:txBody>
          <a:bodyPr wrap="none" rtlCol="0">
            <a:spAutoFit/>
          </a:bodyPr>
          <a:lstStyle/>
          <a:p>
            <a:pPr algn="ctr"/>
            <a:r>
              <a:rPr lang="zh-CN" altLang="en-US" sz="1600" dirty="0">
                <a:latin typeface="微软雅黑" panose="020B0503020204020204" charset="-122"/>
                <a:ea typeface="微软雅黑" panose="020B0503020204020204" charset="-122"/>
              </a:rPr>
              <a:t>潍柴控股集团</a:t>
            </a:r>
            <a:r>
              <a:rPr lang="zh-CN" altLang="en-US" sz="1600" dirty="0" smtClean="0">
                <a:latin typeface="微软雅黑" panose="020B0503020204020204" charset="-122"/>
                <a:ea typeface="微软雅黑" panose="020B0503020204020204" charset="-122"/>
              </a:rPr>
              <a:t>有限公司官网</a:t>
            </a:r>
            <a:endParaRPr lang="en-US" altLang="zh-CN" sz="1600" dirty="0" smtClean="0">
              <a:latin typeface="微软雅黑" panose="020B0503020204020204" charset="-122"/>
              <a:ea typeface="微软雅黑" panose="020B0503020204020204" charset="-122"/>
            </a:endParaRPr>
          </a:p>
          <a:p>
            <a:pPr algn="ctr"/>
            <a:r>
              <a:rPr lang="zh-CN" altLang="en-US" sz="1600" dirty="0" smtClean="0">
                <a:latin typeface="微软雅黑" panose="020B0503020204020204" charset="-122"/>
                <a:ea typeface="微软雅黑" panose="020B0503020204020204" charset="-122"/>
              </a:rPr>
              <a:t>产品数据</a:t>
            </a:r>
            <a:endParaRPr lang="zh-CN" altLang="en-US" sz="1600" dirty="0">
              <a:latin typeface="微软雅黑" panose="020B0503020204020204" charset="-122"/>
              <a:ea typeface="微软雅黑" panose="020B0503020204020204" charset="-122"/>
            </a:endParaRPr>
          </a:p>
        </p:txBody>
      </p:sp>
      <p:sp>
        <p:nvSpPr>
          <p:cNvPr id="4" name="文本框 3"/>
          <p:cNvSpPr txBox="1"/>
          <p:nvPr/>
        </p:nvSpPr>
        <p:spPr>
          <a:xfrm>
            <a:off x="4663364" y="247436"/>
            <a:ext cx="2809240" cy="460375"/>
          </a:xfrm>
          <a:prstGeom prst="rect">
            <a:avLst/>
          </a:prstGeom>
          <a:noFill/>
        </p:spPr>
        <p:txBody>
          <a:bodyPr wrap="none" rtlCol="0">
            <a:spAutoFit/>
          </a:bodyPr>
          <a:lstStyle/>
          <a:p>
            <a:pPr algn="l"/>
            <a:r>
              <a:rPr lang="en-US" altLang="zh-CN" sz="2400" b="1" dirty="0">
                <a:solidFill>
                  <a:schemeClr val="bg1"/>
                </a:solidFill>
                <a:latin typeface="微软雅黑" panose="020B0503020204020204" charset="-122"/>
                <a:ea typeface="微软雅黑" panose="020B0503020204020204" charset="-122"/>
              </a:rPr>
              <a:t>1</a:t>
            </a:r>
            <a:r>
              <a:rPr lang="zh-CN" altLang="en-US" sz="2400" b="1" dirty="0" smtClean="0">
                <a:solidFill>
                  <a:schemeClr val="bg1"/>
                </a:solidFill>
                <a:latin typeface="微软雅黑" panose="020B0503020204020204" charset="-122"/>
                <a:ea typeface="微软雅黑" panose="020B0503020204020204" charset="-122"/>
              </a:rPr>
              <a:t>、互联网</a:t>
            </a:r>
            <a:r>
              <a:rPr lang="zh-CN" altLang="en-US" sz="2400" b="1" dirty="0" smtClean="0">
                <a:solidFill>
                  <a:schemeClr val="bg1"/>
                </a:solidFill>
                <a:latin typeface="微软雅黑" panose="020B0503020204020204" charset="-122"/>
                <a:ea typeface="微软雅黑" panose="020B0503020204020204" charset="-122"/>
                <a:sym typeface="+mn-ea"/>
              </a:rPr>
              <a:t>数据</a:t>
            </a:r>
            <a:r>
              <a:rPr lang="zh-CN" altLang="en-US" sz="2400" b="1" dirty="0" smtClean="0">
                <a:solidFill>
                  <a:schemeClr val="bg1"/>
                </a:solidFill>
                <a:latin typeface="微软雅黑" panose="020B0503020204020204" charset="-122"/>
                <a:ea typeface="微软雅黑" panose="020B0503020204020204" charset="-122"/>
              </a:rPr>
              <a:t>采集</a:t>
            </a:r>
            <a:endParaRPr lang="zh-CN" altLang="en-US" sz="24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611970" y="1224129"/>
            <a:ext cx="10915572" cy="922020"/>
          </a:xfrm>
          <a:prstGeom prst="rect">
            <a:avLst/>
          </a:prstGeom>
        </p:spPr>
        <p:txBody>
          <a:bodyPr wrap="square">
            <a:spAutoFit/>
          </a:bodyPr>
          <a:lstStyle/>
          <a:p>
            <a:pPr>
              <a:lnSpc>
                <a:spcPct val="150000"/>
              </a:lnSpc>
            </a:pP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尚唯全球产品样本数据库</a:t>
            </a: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的</a:t>
            </a:r>
            <a:r>
              <a:rPr lang="zh-CN" altLang="en-US" dirty="0">
                <a:latin typeface="宋体" panose="02010600030101010101" pitchFamily="2" charset="-122"/>
                <a:ea typeface="宋体" panose="02010600030101010101" pitchFamily="2" charset="-122"/>
              </a:rPr>
              <a:t>采集源之一是互联网开放数据，</a:t>
            </a:r>
            <a:r>
              <a:rPr lang="zh-CN" altLang="en-US" dirty="0" smtClean="0">
                <a:latin typeface="宋体" panose="02010600030101010101" pitchFamily="2" charset="-122"/>
                <a:ea typeface="宋体" panose="02010600030101010101" pitchFamily="2" charset="-122"/>
              </a:rPr>
              <a:t>在</a:t>
            </a:r>
            <a:r>
              <a:rPr lang="en-US" altLang="zh-CN" dirty="0" smtClean="0">
                <a:latin typeface="宋体" panose="02010600030101010101" pitchFamily="2" charset="-122"/>
                <a:ea typeface="宋体" panose="02010600030101010101" pitchFamily="2" charset="-122"/>
              </a:rPr>
              <a:t>20</a:t>
            </a:r>
            <a:r>
              <a:rPr lang="zh-CN" altLang="en-US" dirty="0" smtClean="0">
                <a:latin typeface="宋体" panose="02010600030101010101" pitchFamily="2" charset="-122"/>
                <a:ea typeface="宋体" panose="02010600030101010101" pitchFamily="2" charset="-122"/>
              </a:rPr>
              <a:t>09年</a:t>
            </a:r>
            <a:r>
              <a:rPr lang="zh-CN" altLang="en-US" dirty="0">
                <a:latin typeface="宋体" panose="02010600030101010101" pitchFamily="2" charset="-122"/>
                <a:ea typeface="宋体" panose="02010600030101010101" pitchFamily="2" charset="-122"/>
              </a:rPr>
              <a:t>就开始这项工作，那时候还没有大数据热，我们已经开始</a:t>
            </a:r>
            <a:r>
              <a:rPr lang="zh-CN" altLang="en-US" dirty="0" smtClean="0">
                <a:latin typeface="宋体" panose="02010600030101010101" pitchFamily="2" charset="-122"/>
                <a:ea typeface="宋体" panose="02010600030101010101" pitchFamily="2" charset="-122"/>
              </a:rPr>
              <a:t>采集积累</a:t>
            </a:r>
            <a:r>
              <a:rPr lang="zh-CN" altLang="en-US" dirty="0">
                <a:latin typeface="宋体" panose="02010600030101010101" pitchFamily="2" charset="-122"/>
                <a:ea typeface="宋体" panose="02010600030101010101" pitchFamily="2" charset="-122"/>
              </a:rPr>
              <a:t>产品数据。</a:t>
            </a:r>
          </a:p>
        </p:txBody>
      </p:sp>
      <p:sp>
        <p:nvSpPr>
          <p:cNvPr id="6" name="矩形 5"/>
          <p:cNvSpPr/>
          <p:nvPr/>
        </p:nvSpPr>
        <p:spPr>
          <a:xfrm>
            <a:off x="804521" y="808548"/>
            <a:ext cx="727710" cy="420370"/>
          </a:xfrm>
          <a:prstGeom prst="rect">
            <a:avLst/>
          </a:prstGeom>
        </p:spPr>
        <p:txBody>
          <a:bodyPr wrap="none">
            <a:spAutoFit/>
          </a:bodyPr>
          <a:lstStyle/>
          <a:p>
            <a:r>
              <a:rPr lang="zh-CN" altLang="en-US" sz="2135" b="1" dirty="0" smtClean="0">
                <a:latin typeface="华文中宋" panose="02010600040101010101" charset="-122"/>
                <a:ea typeface="华文中宋" panose="02010600040101010101" charset="-122"/>
              </a:rPr>
              <a:t>多源</a:t>
            </a:r>
          </a:p>
        </p:txBody>
      </p:sp>
      <p:pic>
        <p:nvPicPr>
          <p:cNvPr id="15" name="图片 14"/>
          <p:cNvPicPr>
            <a:picLocks noChangeAspect="1"/>
          </p:cNvPicPr>
          <p:nvPr/>
        </p:nvPicPr>
        <p:blipFill>
          <a:blip r:embed="rId2"/>
          <a:stretch>
            <a:fillRect/>
          </a:stretch>
        </p:blipFill>
        <p:spPr>
          <a:xfrm>
            <a:off x="2295024" y="2850917"/>
            <a:ext cx="3263076" cy="3234702"/>
          </a:xfrm>
          <a:prstGeom prst="rect">
            <a:avLst/>
          </a:prstGeom>
          <a:ln>
            <a:solidFill>
              <a:schemeClr val="tx1"/>
            </a:solidFill>
          </a:ln>
        </p:spPr>
      </p:pic>
      <p:pic>
        <p:nvPicPr>
          <p:cNvPr id="17" name="图片 16"/>
          <p:cNvPicPr>
            <a:picLocks noChangeAspect="1"/>
          </p:cNvPicPr>
          <p:nvPr/>
        </p:nvPicPr>
        <p:blipFill>
          <a:blip r:embed="rId3"/>
          <a:stretch>
            <a:fillRect/>
          </a:stretch>
        </p:blipFill>
        <p:spPr>
          <a:xfrm>
            <a:off x="6275106" y="2838612"/>
            <a:ext cx="3516434" cy="3270059"/>
          </a:xfrm>
          <a:prstGeom prst="rect">
            <a:avLst/>
          </a:prstGeom>
          <a:ln>
            <a:solidFill>
              <a:schemeClr val="tx1"/>
            </a:solidFill>
          </a:ln>
        </p:spPr>
      </p:pic>
      <p:sp>
        <p:nvSpPr>
          <p:cNvPr id="18" name="矩形 17"/>
          <p:cNvSpPr/>
          <p:nvPr/>
        </p:nvSpPr>
        <p:spPr>
          <a:xfrm>
            <a:off x="6824281" y="6188487"/>
            <a:ext cx="2418080" cy="583565"/>
          </a:xfrm>
          <a:prstGeom prst="rect">
            <a:avLst/>
          </a:prstGeom>
        </p:spPr>
        <p:txBody>
          <a:bodyPr wrap="none">
            <a:spAutoFit/>
          </a:bodyPr>
          <a:lstStyle/>
          <a:p>
            <a:pPr algn="ctr"/>
            <a:r>
              <a:rPr lang="zh-CN" altLang="en-US" sz="1600" dirty="0">
                <a:latin typeface="微软雅黑" panose="020B0503020204020204" charset="-122"/>
                <a:ea typeface="微软雅黑" panose="020B0503020204020204" charset="-122"/>
              </a:rPr>
              <a:t>尚唯全球产品样本</a:t>
            </a:r>
            <a:r>
              <a:rPr lang="zh-CN" altLang="en-US" sz="1600" dirty="0" smtClean="0">
                <a:latin typeface="微软雅黑" panose="020B0503020204020204" charset="-122"/>
                <a:ea typeface="微软雅黑" panose="020B0503020204020204" charset="-122"/>
              </a:rPr>
              <a:t>数据库</a:t>
            </a:r>
            <a:endParaRPr lang="en-US" altLang="zh-CN" sz="1600" dirty="0" smtClean="0">
              <a:latin typeface="微软雅黑" panose="020B0503020204020204" charset="-122"/>
              <a:ea typeface="微软雅黑" panose="020B0503020204020204" charset="-122"/>
            </a:endParaRPr>
          </a:p>
          <a:p>
            <a:pPr algn="ctr"/>
            <a:r>
              <a:rPr lang="zh-CN" altLang="en-US" sz="1600" dirty="0">
                <a:latin typeface="微软雅黑" panose="020B0503020204020204" charset="-122"/>
                <a:ea typeface="微软雅黑" panose="020B0503020204020204" charset="-122"/>
              </a:rPr>
              <a:t>采集</a:t>
            </a:r>
            <a:r>
              <a:rPr lang="zh-CN" altLang="en-US" sz="1600" dirty="0" smtClean="0">
                <a:latin typeface="微软雅黑" panose="020B0503020204020204" charset="-122"/>
                <a:ea typeface="微软雅黑" panose="020B0503020204020204" charset="-122"/>
              </a:rPr>
              <a:t>该公司的产品数据</a:t>
            </a:r>
            <a:endParaRPr lang="zh-CN" altLang="en-US" sz="1600" dirty="0"/>
          </a:p>
        </p:txBody>
      </p:sp>
      <p:grpSp>
        <p:nvGrpSpPr>
          <p:cNvPr id="12" name="组合 11"/>
          <p:cNvGrpSpPr/>
          <p:nvPr/>
        </p:nvGrpSpPr>
        <p:grpSpPr>
          <a:xfrm>
            <a:off x="6230443" y="2176119"/>
            <a:ext cx="3311201" cy="619460"/>
            <a:chOff x="4469761" y="2326619"/>
            <a:chExt cx="3311030" cy="619427"/>
          </a:xfrm>
        </p:grpSpPr>
        <p:pic>
          <p:nvPicPr>
            <p:cNvPr id="7" name="图片 6"/>
            <p:cNvPicPr>
              <a:picLocks noChangeAspect="1"/>
            </p:cNvPicPr>
            <p:nvPr/>
          </p:nvPicPr>
          <p:blipFill>
            <a:blip r:embed="rId4"/>
            <a:stretch>
              <a:fillRect/>
            </a:stretch>
          </p:blipFill>
          <p:spPr>
            <a:xfrm>
              <a:off x="4469761" y="2326619"/>
              <a:ext cx="2619528" cy="352755"/>
            </a:xfrm>
            <a:prstGeom prst="rect">
              <a:avLst/>
            </a:prstGeom>
          </p:spPr>
        </p:pic>
        <p:pic>
          <p:nvPicPr>
            <p:cNvPr id="8" name="图片 7"/>
            <p:cNvPicPr>
              <a:picLocks noChangeAspect="1"/>
            </p:cNvPicPr>
            <p:nvPr/>
          </p:nvPicPr>
          <p:blipFill>
            <a:blip r:embed="rId5"/>
            <a:stretch>
              <a:fillRect/>
            </a:stretch>
          </p:blipFill>
          <p:spPr>
            <a:xfrm>
              <a:off x="4557452" y="2683351"/>
              <a:ext cx="3223339" cy="262695"/>
            </a:xfrm>
            <a:prstGeom prst="rect">
              <a:avLst/>
            </a:prstGeom>
          </p:spPr>
        </p:pic>
      </p:grpSp>
      <p:grpSp>
        <p:nvGrpSpPr>
          <p:cNvPr id="11" name="组合 10"/>
          <p:cNvGrpSpPr/>
          <p:nvPr/>
        </p:nvGrpSpPr>
        <p:grpSpPr>
          <a:xfrm>
            <a:off x="2295024" y="2237704"/>
            <a:ext cx="2986771" cy="602459"/>
            <a:chOff x="469996" y="2388200"/>
            <a:chExt cx="2986617" cy="602428"/>
          </a:xfrm>
        </p:grpSpPr>
        <p:pic>
          <p:nvPicPr>
            <p:cNvPr id="2" name="图片 1"/>
            <p:cNvPicPr>
              <a:picLocks noChangeAspect="1"/>
            </p:cNvPicPr>
            <p:nvPr/>
          </p:nvPicPr>
          <p:blipFill rotWithShape="1">
            <a:blip r:embed="rId6"/>
            <a:srcRect t="21862" b="15398"/>
            <a:stretch>
              <a:fillRect/>
            </a:stretch>
          </p:blipFill>
          <p:spPr>
            <a:xfrm>
              <a:off x="469996" y="2388200"/>
              <a:ext cx="2986617" cy="290457"/>
            </a:xfrm>
            <a:prstGeom prst="rect">
              <a:avLst/>
            </a:prstGeom>
          </p:spPr>
        </p:pic>
        <p:pic>
          <p:nvPicPr>
            <p:cNvPr id="9" name="图片 8"/>
            <p:cNvPicPr>
              <a:picLocks noChangeAspect="1"/>
            </p:cNvPicPr>
            <p:nvPr/>
          </p:nvPicPr>
          <p:blipFill rotWithShape="1">
            <a:blip r:embed="rId7"/>
            <a:srcRect t="1" r="29463" b="-18939"/>
            <a:stretch>
              <a:fillRect/>
            </a:stretch>
          </p:blipFill>
          <p:spPr>
            <a:xfrm>
              <a:off x="469996" y="2670500"/>
              <a:ext cx="2961693" cy="320128"/>
            </a:xfrm>
            <a:prstGeom prst="rect">
              <a:avLst/>
            </a:prstGeom>
          </p:spPr>
        </p:pic>
      </p:grpSp>
      <p:cxnSp>
        <p:nvCxnSpPr>
          <p:cNvPr id="3" name="直接连接符 2"/>
          <p:cNvCxnSpPr/>
          <p:nvPr/>
        </p:nvCxnSpPr>
        <p:spPr>
          <a:xfrm>
            <a:off x="806680" y="1274076"/>
            <a:ext cx="5431543"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54934" y="1225822"/>
            <a:ext cx="10482133" cy="922020"/>
          </a:xfrm>
          <a:prstGeom prst="rect">
            <a:avLst/>
          </a:prstGeom>
        </p:spPr>
        <p:txBody>
          <a:bodyPr wrap="square">
            <a:spAutoFit/>
          </a:bodyPr>
          <a:lstStyle/>
          <a:p>
            <a:pPr>
              <a:lnSpc>
                <a:spcPct val="150000"/>
              </a:lnSpc>
            </a:pP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尚唯全球产品样本数据库</a:t>
            </a: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中</a:t>
            </a:r>
            <a:r>
              <a:rPr lang="zh-CN" altLang="en-US" dirty="0">
                <a:latin typeface="宋体" panose="02010600030101010101" pitchFamily="2" charset="-122"/>
                <a:ea typeface="宋体" panose="02010600030101010101" pitchFamily="2" charset="-122"/>
              </a:rPr>
              <a:t>的数据类型多样，包含视频，</a:t>
            </a:r>
            <a:r>
              <a:rPr lang="zh-CN" altLang="en-US" dirty="0" smtClean="0">
                <a:latin typeface="宋体" panose="02010600030101010101" pitchFamily="2" charset="-122"/>
                <a:ea typeface="宋体" panose="02010600030101010101" pitchFamily="2" charset="-122"/>
              </a:rPr>
              <a:t>3</a:t>
            </a:r>
            <a:r>
              <a:rPr lang="en-US" altLang="zh-CN" dirty="0" smtClean="0">
                <a:latin typeface="宋体" panose="02010600030101010101" pitchFamily="2" charset="-122"/>
                <a:ea typeface="宋体" panose="02010600030101010101" pitchFamily="2" charset="-122"/>
              </a:rPr>
              <a:t>D</a:t>
            </a:r>
            <a:r>
              <a:rPr lang="zh-CN" altLang="en-US" dirty="0" smtClean="0">
                <a:latin typeface="宋体" panose="02010600030101010101" pitchFamily="2" charset="-122"/>
                <a:ea typeface="宋体" panose="02010600030101010101" pitchFamily="2" charset="-122"/>
              </a:rPr>
              <a:t>模型，</a:t>
            </a:r>
            <a:r>
              <a:rPr lang="en-US" altLang="zh-CN" dirty="0" smtClean="0">
                <a:latin typeface="宋体" panose="02010600030101010101" pitchFamily="2" charset="-122"/>
                <a:ea typeface="宋体" panose="02010600030101010101" pitchFamily="2" charset="-122"/>
              </a:rPr>
              <a:t>CAD</a:t>
            </a:r>
            <a:r>
              <a:rPr lang="zh-CN" altLang="en-US" dirty="0" smtClean="0">
                <a:latin typeface="宋体" panose="02010600030101010101" pitchFamily="2" charset="-122"/>
                <a:ea typeface="宋体" panose="02010600030101010101" pitchFamily="2" charset="-122"/>
              </a:rPr>
              <a:t>图纸</a:t>
            </a:r>
            <a:r>
              <a:rPr lang="zh-CN" altLang="en-US" dirty="0">
                <a:latin typeface="宋体" panose="02010600030101010101" pitchFamily="2" charset="-122"/>
                <a:ea typeface="宋体" panose="02010600030101010101" pitchFamily="2" charset="-122"/>
              </a:rPr>
              <a:t>等各种非结构化数据，我们进行了结构化</a:t>
            </a:r>
            <a:r>
              <a:rPr lang="zh-CN" altLang="en-US" dirty="0" smtClean="0">
                <a:latin typeface="宋体" panose="02010600030101010101" pitchFamily="2" charset="-122"/>
                <a:ea typeface="宋体" panose="02010600030101010101" pitchFamily="2" charset="-122"/>
              </a:rPr>
              <a:t>处理。</a:t>
            </a:r>
            <a:endParaRPr lang="zh-CN" altLang="en-US" dirty="0">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2472" y="2308398"/>
            <a:ext cx="3000270" cy="1726346"/>
          </a:xfrm>
          <a:prstGeom prst="rect">
            <a:avLst/>
          </a:prstGeom>
          <a:ln>
            <a:solidFill>
              <a:schemeClr val="tx1"/>
            </a:solidFill>
          </a:ln>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7535" y="4480554"/>
            <a:ext cx="2820301" cy="1998853"/>
          </a:xfrm>
          <a:prstGeom prst="rect">
            <a:avLst/>
          </a:prstGeom>
          <a:ln>
            <a:solidFill>
              <a:schemeClr val="tx1"/>
            </a:solidFill>
          </a:ln>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8717" y="2306791"/>
            <a:ext cx="2912264" cy="1716239"/>
          </a:xfrm>
          <a:prstGeom prst="rect">
            <a:avLst/>
          </a:prstGeom>
          <a:ln>
            <a:solidFill>
              <a:schemeClr val="tx1"/>
            </a:solidFill>
          </a:ln>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6439" t="19177" r="18182" b="14941"/>
          <a:stretch>
            <a:fillRect/>
          </a:stretch>
        </p:blipFill>
        <p:spPr>
          <a:xfrm>
            <a:off x="2784566" y="4466825"/>
            <a:ext cx="2998279" cy="1998855"/>
          </a:xfrm>
          <a:prstGeom prst="rect">
            <a:avLst/>
          </a:prstGeom>
        </p:spPr>
      </p:pic>
      <p:sp>
        <p:nvSpPr>
          <p:cNvPr id="11" name="矩形 10"/>
          <p:cNvSpPr/>
          <p:nvPr/>
        </p:nvSpPr>
        <p:spPr>
          <a:xfrm>
            <a:off x="3965419" y="4081983"/>
            <a:ext cx="589280" cy="337185"/>
          </a:xfrm>
          <a:prstGeom prst="rect">
            <a:avLst/>
          </a:prstGeom>
        </p:spPr>
        <p:txBody>
          <a:bodyPr wrap="none">
            <a:spAutoFit/>
          </a:bodyPr>
          <a:lstStyle/>
          <a:p>
            <a:r>
              <a:rPr lang="zh-CN" altLang="en-US" sz="1600" dirty="0">
                <a:latin typeface="微软雅黑" panose="020B0503020204020204" charset="-122"/>
                <a:ea typeface="微软雅黑" panose="020B0503020204020204" charset="-122"/>
              </a:rPr>
              <a:t>视频</a:t>
            </a:r>
            <a:endParaRPr lang="zh-CN" altLang="en-US" sz="1600" dirty="0"/>
          </a:p>
        </p:txBody>
      </p:sp>
      <p:sp>
        <p:nvSpPr>
          <p:cNvPr id="22" name="矩形 21"/>
          <p:cNvSpPr/>
          <p:nvPr/>
        </p:nvSpPr>
        <p:spPr>
          <a:xfrm>
            <a:off x="7771485" y="4048216"/>
            <a:ext cx="863600" cy="337185"/>
          </a:xfrm>
          <a:prstGeom prst="rect">
            <a:avLst/>
          </a:prstGeom>
        </p:spPr>
        <p:txBody>
          <a:bodyPr wrap="none">
            <a:spAutoFit/>
          </a:bodyPr>
          <a:lstStyle/>
          <a:p>
            <a:r>
              <a:rPr lang="zh-CN" altLang="en-US" sz="1600" dirty="0">
                <a:latin typeface="微软雅黑" panose="020B0503020204020204" charset="-122"/>
                <a:ea typeface="微软雅黑" panose="020B0503020204020204" charset="-122"/>
              </a:rPr>
              <a:t>3</a:t>
            </a:r>
            <a:r>
              <a:rPr lang="en-US" altLang="zh-CN" sz="1600" dirty="0">
                <a:latin typeface="微软雅黑" panose="020B0503020204020204" charset="-122"/>
                <a:ea typeface="微软雅黑" panose="020B0503020204020204" charset="-122"/>
              </a:rPr>
              <a:t>D</a:t>
            </a:r>
            <a:r>
              <a:rPr lang="zh-CN" altLang="en-US" sz="1600" dirty="0">
                <a:latin typeface="微软雅黑" panose="020B0503020204020204" charset="-122"/>
                <a:ea typeface="微软雅黑" panose="020B0503020204020204" charset="-122"/>
              </a:rPr>
              <a:t>模型</a:t>
            </a:r>
            <a:endParaRPr lang="zh-CN" altLang="en-US" sz="1600" dirty="0"/>
          </a:p>
        </p:txBody>
      </p:sp>
      <p:sp>
        <p:nvSpPr>
          <p:cNvPr id="23" name="矩形 22"/>
          <p:cNvSpPr/>
          <p:nvPr/>
        </p:nvSpPr>
        <p:spPr>
          <a:xfrm>
            <a:off x="3778073" y="6449457"/>
            <a:ext cx="1022985" cy="3371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CAD</a:t>
            </a:r>
            <a:r>
              <a:rPr lang="zh-CN" altLang="en-US" sz="1600" dirty="0">
                <a:latin typeface="微软雅黑" panose="020B0503020204020204" charset="-122"/>
                <a:ea typeface="微软雅黑" panose="020B0503020204020204" charset="-122"/>
              </a:rPr>
              <a:t>图纸</a:t>
            </a:r>
            <a:endParaRPr lang="zh-CN" altLang="en-US" sz="1600" dirty="0"/>
          </a:p>
        </p:txBody>
      </p:sp>
      <p:sp>
        <p:nvSpPr>
          <p:cNvPr id="24" name="矩形 23"/>
          <p:cNvSpPr/>
          <p:nvPr/>
        </p:nvSpPr>
        <p:spPr>
          <a:xfrm>
            <a:off x="7697916" y="6479407"/>
            <a:ext cx="1022985" cy="337185"/>
          </a:xfrm>
          <a:prstGeom prst="rect">
            <a:avLst/>
          </a:prstGeom>
        </p:spPr>
        <p:txBody>
          <a:bodyPr wrap="none">
            <a:spAutoFit/>
          </a:bodyPr>
          <a:lstStyle/>
          <a:p>
            <a:r>
              <a:rPr lang="en-US" altLang="zh-CN" sz="1600" dirty="0">
                <a:latin typeface="微软雅黑" panose="020B0503020204020204" charset="-122"/>
                <a:ea typeface="微软雅黑" panose="020B0503020204020204" charset="-122"/>
              </a:rPr>
              <a:t>CAD</a:t>
            </a:r>
            <a:r>
              <a:rPr lang="zh-CN" altLang="en-US" sz="1600" dirty="0">
                <a:latin typeface="微软雅黑" panose="020B0503020204020204" charset="-122"/>
                <a:ea typeface="微软雅黑" panose="020B0503020204020204" charset="-122"/>
              </a:rPr>
              <a:t>图纸</a:t>
            </a:r>
            <a:endParaRPr lang="zh-CN" altLang="en-US" sz="1600" dirty="0"/>
          </a:p>
        </p:txBody>
      </p:sp>
      <p:sp>
        <p:nvSpPr>
          <p:cNvPr id="12" name="矩形 11"/>
          <p:cNvSpPr/>
          <p:nvPr/>
        </p:nvSpPr>
        <p:spPr>
          <a:xfrm>
            <a:off x="1067802" y="906396"/>
            <a:ext cx="727710" cy="420370"/>
          </a:xfrm>
          <a:prstGeom prst="rect">
            <a:avLst/>
          </a:prstGeom>
        </p:spPr>
        <p:txBody>
          <a:bodyPr wrap="none">
            <a:spAutoFit/>
          </a:bodyPr>
          <a:lstStyle/>
          <a:p>
            <a:r>
              <a:rPr lang="zh-CN" altLang="en-US" sz="2135" b="1" dirty="0">
                <a:latin typeface="华文中宋" panose="02010600040101010101" charset="-122"/>
                <a:ea typeface="华文中宋" panose="02010600040101010101" charset="-122"/>
              </a:rPr>
              <a:t>异构</a:t>
            </a:r>
          </a:p>
        </p:txBody>
      </p:sp>
      <p:cxnSp>
        <p:nvCxnSpPr>
          <p:cNvPr id="2" name="直接连接符 1"/>
          <p:cNvCxnSpPr/>
          <p:nvPr/>
        </p:nvCxnSpPr>
        <p:spPr>
          <a:xfrm>
            <a:off x="1082659" y="1317251"/>
            <a:ext cx="5084452"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5198" y="799155"/>
            <a:ext cx="10903721" cy="922020"/>
          </a:xfrm>
          <a:prstGeom prst="rect">
            <a:avLst/>
          </a:prstGeom>
        </p:spPr>
        <p:txBody>
          <a:bodyPr wrap="square">
            <a:spAutoFit/>
          </a:bodyPr>
          <a:lstStyle/>
          <a:p>
            <a:pPr>
              <a:lnSpc>
                <a:spcPct val="150000"/>
              </a:lnSpc>
            </a:pPr>
            <a:r>
              <a:rPr lang="zh-CN" altLang="en-US" dirty="0" smtClean="0">
                <a:latin typeface="宋体" panose="02010600030101010101" pitchFamily="2" charset="-122"/>
                <a:ea typeface="宋体" panose="02010600030101010101" pitchFamily="2" charset="-122"/>
              </a:rPr>
              <a:t>在结构化处理时，我们建立了结构化的数据表</a:t>
            </a:r>
            <a:r>
              <a:rPr lang="en-US" altLang="zh-CN" dirty="0" smtClean="0">
                <a:latin typeface="宋体" panose="02010600030101010101" pitchFamily="2" charset="-122"/>
                <a:ea typeface="宋体" panose="02010600030101010101" pitchFamily="2" charset="-122"/>
              </a:rPr>
              <a:t>(ID</a:t>
            </a:r>
            <a:r>
              <a:rPr lang="zh-CN" altLang="en-US" dirty="0" smtClean="0">
                <a:latin typeface="宋体" panose="02010600030101010101" pitchFamily="2" charset="-122"/>
                <a:ea typeface="宋体" panose="02010600030101010101" pitchFamily="2" charset="-122"/>
              </a:rPr>
              <a:t>号、标题、样本说明</a:t>
            </a:r>
            <a:r>
              <a:rPr lang="en-US" altLang="zh-CN" dirty="0" smtClean="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，通过</a:t>
            </a:r>
            <a:r>
              <a:rPr lang="en-US" altLang="zh-CN" dirty="0" smtClean="0">
                <a:latin typeface="宋体" panose="02010600030101010101" pitchFamily="2" charset="-122"/>
                <a:ea typeface="宋体" panose="02010600030101010101" pitchFamily="2" charset="-122"/>
              </a:rPr>
              <a:t>ID</a:t>
            </a:r>
            <a:r>
              <a:rPr lang="zh-CN" altLang="en-US" dirty="0" smtClean="0">
                <a:latin typeface="宋体" panose="02010600030101010101" pitchFamily="2" charset="-122"/>
                <a:ea typeface="宋体" panose="02010600030101010101" pitchFamily="2" charset="-122"/>
              </a:rPr>
              <a:t>号</a:t>
            </a:r>
            <a:r>
              <a:rPr lang="zh-CN" altLang="en-US" dirty="0">
                <a:latin typeface="宋体" panose="02010600030101010101" pitchFamily="2" charset="-122"/>
                <a:ea typeface="宋体" panose="02010600030101010101" pitchFamily="2" charset="-122"/>
              </a:rPr>
              <a:t>来实现非结构化数据</a:t>
            </a:r>
            <a:r>
              <a:rPr lang="zh-CN" altLang="en-US" dirty="0" smtClean="0">
                <a:latin typeface="宋体" panose="02010600030101010101" pitchFamily="2" charset="-122"/>
                <a:ea typeface="宋体" panose="02010600030101010101" pitchFamily="2" charset="-122"/>
              </a:rPr>
              <a:t>的引用，通过</a:t>
            </a:r>
            <a:r>
              <a:rPr lang="zh-CN" altLang="en-US" dirty="0">
                <a:latin typeface="宋体" panose="02010600030101010101" pitchFamily="2" charset="-122"/>
                <a:ea typeface="宋体" panose="02010600030101010101" pitchFamily="2" charset="-122"/>
              </a:rPr>
              <a:t>标题来</a:t>
            </a:r>
            <a:r>
              <a:rPr lang="zh-CN" altLang="en-US" dirty="0" smtClean="0">
                <a:latin typeface="宋体" panose="02010600030101010101" pitchFamily="2" charset="-122"/>
                <a:ea typeface="宋体" panose="02010600030101010101" pitchFamily="2" charset="-122"/>
              </a:rPr>
              <a:t>实现非结构化数据的检索，通过样本说明来实现非</a:t>
            </a:r>
            <a:r>
              <a:rPr lang="zh-CN" altLang="en-US" dirty="0">
                <a:latin typeface="宋体" panose="02010600030101010101" pitchFamily="2" charset="-122"/>
                <a:ea typeface="宋体" panose="02010600030101010101" pitchFamily="2" charset="-122"/>
              </a:rPr>
              <a:t>结构化</a:t>
            </a:r>
            <a:r>
              <a:rPr lang="zh-CN" altLang="en-US" dirty="0" smtClean="0">
                <a:latin typeface="宋体" panose="02010600030101010101" pitchFamily="2" charset="-122"/>
                <a:ea typeface="宋体" panose="02010600030101010101" pitchFamily="2" charset="-122"/>
              </a:rPr>
              <a:t>数据的内容描述。</a:t>
            </a:r>
            <a:endParaRPr lang="zh-CN" altLang="en-US" dirty="0">
              <a:latin typeface="宋体" panose="02010600030101010101" pitchFamily="2" charset="-122"/>
              <a:ea typeface="宋体" panose="02010600030101010101" pitchFamily="2" charset="-122"/>
            </a:endParaRPr>
          </a:p>
        </p:txBody>
      </p:sp>
      <p:pic>
        <p:nvPicPr>
          <p:cNvPr id="5" name="图片 4"/>
          <p:cNvPicPr>
            <a:picLocks noChangeAspect="1"/>
          </p:cNvPicPr>
          <p:nvPr/>
        </p:nvPicPr>
        <p:blipFill>
          <a:blip r:embed="rId2"/>
          <a:stretch>
            <a:fillRect/>
          </a:stretch>
        </p:blipFill>
        <p:spPr>
          <a:xfrm>
            <a:off x="3144063" y="2806612"/>
            <a:ext cx="6667012" cy="3726275"/>
          </a:xfrm>
          <a:prstGeom prst="rect">
            <a:avLst/>
          </a:prstGeom>
          <a:ln>
            <a:solidFill>
              <a:schemeClr val="tx1"/>
            </a:solidFill>
          </a:ln>
        </p:spPr>
      </p:pic>
      <p:pic>
        <p:nvPicPr>
          <p:cNvPr id="6" name="图片 5"/>
          <p:cNvPicPr>
            <a:picLocks noChangeAspect="1"/>
          </p:cNvPicPr>
          <p:nvPr/>
        </p:nvPicPr>
        <p:blipFill>
          <a:blip r:embed="rId3"/>
          <a:stretch>
            <a:fillRect/>
          </a:stretch>
        </p:blipFill>
        <p:spPr>
          <a:xfrm>
            <a:off x="3144063" y="2426096"/>
            <a:ext cx="6667012" cy="276205"/>
          </a:xfrm>
          <a:prstGeom prst="rect">
            <a:avLst/>
          </a:prstGeom>
          <a:ln>
            <a:solidFill>
              <a:schemeClr val="tx1"/>
            </a:solidFill>
          </a:ln>
        </p:spPr>
      </p:pic>
      <p:sp>
        <p:nvSpPr>
          <p:cNvPr id="7" name="矩形 6"/>
          <p:cNvSpPr/>
          <p:nvPr/>
        </p:nvSpPr>
        <p:spPr>
          <a:xfrm>
            <a:off x="3144063" y="2416099"/>
            <a:ext cx="821813" cy="2862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3200984" y="3122433"/>
            <a:ext cx="2518478" cy="3739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大括号 8"/>
          <p:cNvSpPr/>
          <p:nvPr/>
        </p:nvSpPr>
        <p:spPr>
          <a:xfrm rot="10800000">
            <a:off x="3118357" y="5700879"/>
            <a:ext cx="140153" cy="732835"/>
          </a:xfrm>
          <a:prstGeom prst="rightBrace">
            <a:avLst>
              <a:gd name="adj1" fmla="val 8333"/>
              <a:gd name="adj2" fmla="val 51214"/>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矩形 9"/>
          <p:cNvSpPr/>
          <p:nvPr/>
        </p:nvSpPr>
        <p:spPr>
          <a:xfrm>
            <a:off x="2334826" y="2385106"/>
            <a:ext cx="669290" cy="368300"/>
          </a:xfrm>
          <a:prstGeom prst="rect">
            <a:avLst/>
          </a:prstGeom>
          <a:solidFill>
            <a:schemeClr val="bg1"/>
          </a:solidFill>
        </p:spPr>
        <p:txBody>
          <a:bodyPr wrap="none">
            <a:spAutoFit/>
          </a:bodyPr>
          <a:lstStyle/>
          <a:p>
            <a:r>
              <a:rPr lang="en-US" altLang="zh-CN" b="1" dirty="0" smtClean="0">
                <a:solidFill>
                  <a:srgbClr val="FF0000"/>
                </a:solidFill>
                <a:latin typeface="微软雅黑" panose="020B0503020204020204" charset="-122"/>
                <a:ea typeface="微软雅黑" panose="020B0503020204020204" charset="-122"/>
              </a:rPr>
              <a:t>ID</a:t>
            </a:r>
            <a:r>
              <a:rPr lang="zh-CN" altLang="en-US" b="1" dirty="0" smtClean="0">
                <a:solidFill>
                  <a:srgbClr val="FF0000"/>
                </a:solidFill>
                <a:latin typeface="微软雅黑" panose="020B0503020204020204" charset="-122"/>
                <a:ea typeface="微软雅黑" panose="020B0503020204020204" charset="-122"/>
              </a:rPr>
              <a:t>号</a:t>
            </a:r>
            <a:endParaRPr lang="zh-CN" altLang="en-US" b="1" dirty="0">
              <a:solidFill>
                <a:srgbClr val="FF0000"/>
              </a:solidFill>
            </a:endParaRPr>
          </a:p>
        </p:txBody>
      </p:sp>
      <p:sp>
        <p:nvSpPr>
          <p:cNvPr id="11" name="矩形 10"/>
          <p:cNvSpPr/>
          <p:nvPr/>
        </p:nvSpPr>
        <p:spPr>
          <a:xfrm>
            <a:off x="2367848" y="3082318"/>
            <a:ext cx="640080" cy="368300"/>
          </a:xfrm>
          <a:prstGeom prst="rect">
            <a:avLst/>
          </a:prstGeom>
          <a:solidFill>
            <a:schemeClr val="bg1"/>
          </a:solidFill>
        </p:spPr>
        <p:txBody>
          <a:bodyPr wrap="none">
            <a:spAutoFit/>
          </a:bodyPr>
          <a:lstStyle/>
          <a:p>
            <a:r>
              <a:rPr lang="zh-CN" altLang="en-US" b="1" dirty="0">
                <a:solidFill>
                  <a:srgbClr val="FF0000"/>
                </a:solidFill>
                <a:latin typeface="微软雅黑" panose="020B0503020204020204" charset="-122"/>
                <a:ea typeface="微软雅黑" panose="020B0503020204020204" charset="-122"/>
              </a:rPr>
              <a:t>标题</a:t>
            </a:r>
            <a:endParaRPr lang="zh-CN" altLang="en-US" b="1" dirty="0">
              <a:solidFill>
                <a:srgbClr val="FF0000"/>
              </a:solidFill>
            </a:endParaRPr>
          </a:p>
        </p:txBody>
      </p:sp>
      <p:sp>
        <p:nvSpPr>
          <p:cNvPr id="12" name="矩形 11"/>
          <p:cNvSpPr/>
          <p:nvPr/>
        </p:nvSpPr>
        <p:spPr>
          <a:xfrm>
            <a:off x="1964671" y="5882620"/>
            <a:ext cx="1097280" cy="368300"/>
          </a:xfrm>
          <a:prstGeom prst="rect">
            <a:avLst/>
          </a:prstGeom>
          <a:solidFill>
            <a:schemeClr val="bg1"/>
          </a:solidFill>
        </p:spPr>
        <p:txBody>
          <a:bodyPr wrap="none">
            <a:spAutoFit/>
          </a:bodyPr>
          <a:lstStyle/>
          <a:p>
            <a:r>
              <a:rPr lang="zh-CN" altLang="en-US" b="1" dirty="0" smtClean="0">
                <a:solidFill>
                  <a:srgbClr val="FF0000"/>
                </a:solidFill>
                <a:latin typeface="微软雅黑" panose="020B0503020204020204" charset="-122"/>
                <a:ea typeface="微软雅黑" panose="020B0503020204020204" charset="-122"/>
              </a:rPr>
              <a:t>样本说明</a:t>
            </a:r>
            <a:endParaRPr lang="zh-CN" altLang="en-US" b="1" dirty="0">
              <a:solidFill>
                <a:srgbClr val="FF0000"/>
              </a:solidFill>
              <a:latin typeface="微软雅黑" panose="020B0503020204020204" charset="-122"/>
              <a:ea typeface="微软雅黑" panose="020B0503020204020204" charset="-122"/>
            </a:endParaRPr>
          </a:p>
        </p:txBody>
      </p:sp>
      <p:sp>
        <p:nvSpPr>
          <p:cNvPr id="2" name="文本框 1"/>
          <p:cNvSpPr txBox="1"/>
          <p:nvPr/>
        </p:nvSpPr>
        <p:spPr>
          <a:xfrm>
            <a:off x="4770949" y="247436"/>
            <a:ext cx="2809240" cy="46037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2</a:t>
            </a:r>
            <a:r>
              <a:rPr lang="zh-CN" altLang="en-US" sz="2400" b="1" dirty="0" smtClean="0">
                <a:solidFill>
                  <a:schemeClr val="bg1"/>
                </a:solidFill>
                <a:latin typeface="微软雅黑" panose="020B0503020204020204" charset="-122"/>
                <a:ea typeface="微软雅黑" panose="020B0503020204020204" charset="-122"/>
              </a:rPr>
              <a:t>、数据结构化处理</a:t>
            </a:r>
            <a:endParaRPr lang="zh-CN" altLang="en-US" sz="2400" b="1" dirty="0">
              <a:solidFill>
                <a:schemeClr val="bg1"/>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27760" y="247436"/>
            <a:ext cx="250444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charset="-122"/>
                <a:ea typeface="微软雅黑" panose="020B0503020204020204" charset="-122"/>
              </a:rPr>
              <a:t>3</a:t>
            </a:r>
            <a:r>
              <a:rPr lang="zh-CN" altLang="en-US" sz="2400" b="1" dirty="0" smtClean="0">
                <a:solidFill>
                  <a:schemeClr val="bg1"/>
                </a:solidFill>
                <a:latin typeface="微软雅黑" panose="020B0503020204020204" charset="-122"/>
                <a:ea typeface="微软雅黑" panose="020B0503020204020204" charset="-122"/>
              </a:rPr>
              <a:t>、关联数据挖掘</a:t>
            </a:r>
            <a:endParaRPr lang="zh-CN" altLang="en-US" sz="2400" b="1" dirty="0">
              <a:solidFill>
                <a:schemeClr val="bg1"/>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a:stretch>
            <a:fillRect/>
          </a:stretch>
        </p:blipFill>
        <p:spPr>
          <a:xfrm>
            <a:off x="2341420" y="1562507"/>
            <a:ext cx="6573231" cy="4800971"/>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6552000" y="3756822"/>
            <a:ext cx="3533516" cy="2809669"/>
          </a:xfrm>
          <a:prstGeom prst="rect">
            <a:avLst/>
          </a:prstGeom>
          <a:ln>
            <a:solidFill>
              <a:schemeClr val="tx1"/>
            </a:solidFill>
          </a:ln>
        </p:spPr>
      </p:pic>
      <p:sp>
        <p:nvSpPr>
          <p:cNvPr id="7" name="矩形 6"/>
          <p:cNvSpPr/>
          <p:nvPr/>
        </p:nvSpPr>
        <p:spPr>
          <a:xfrm>
            <a:off x="2352178" y="4098874"/>
            <a:ext cx="1075790" cy="10752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638713" y="4131150"/>
            <a:ext cx="1075790" cy="1181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393952" y="418964"/>
            <a:ext cx="3840480" cy="368300"/>
          </a:xfrm>
          <a:prstGeom prst="rect">
            <a:avLst/>
          </a:prstGeom>
        </p:spPr>
        <p:txBody>
          <a:bodyPr wrap="none">
            <a:spAutoFit/>
          </a:bodyPr>
          <a:lstStyle/>
          <a:p>
            <a:r>
              <a:rPr lang="zh-CN" altLang="en-US" b="1" dirty="0">
                <a:latin typeface="微软雅黑" panose="020B0503020204020204" charset="-122"/>
                <a:ea typeface="微软雅黑" panose="020B0503020204020204" charset="-122"/>
              </a:rPr>
              <a:t>举例：</a:t>
            </a:r>
            <a:r>
              <a:rPr lang="en-US" altLang="zh-CN"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尚唯全球产品样本数据库</a:t>
            </a:r>
            <a:r>
              <a:rPr lang="en-US" altLang="zh-CN" b="1" dirty="0" smtClean="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sp>
        <p:nvSpPr>
          <p:cNvPr id="10" name="文本框 9"/>
          <p:cNvSpPr txBox="1"/>
          <p:nvPr/>
        </p:nvSpPr>
        <p:spPr>
          <a:xfrm>
            <a:off x="3539378" y="4367102"/>
            <a:ext cx="2840164" cy="922020"/>
          </a:xfrm>
          <a:prstGeom prst="rect">
            <a:avLst/>
          </a:prstGeom>
          <a:solidFill>
            <a:schemeClr val="bg1"/>
          </a:solidFill>
        </p:spPr>
        <p:txBody>
          <a:bodyPr wrap="square" rtlCol="0">
            <a:spAutoFit/>
          </a:bodyPr>
          <a:lstStyle/>
          <a:p>
            <a:pPr algn="ctr"/>
            <a:r>
              <a:rPr lang="zh-CN" altLang="en-US" b="1" dirty="0">
                <a:solidFill>
                  <a:srgbClr val="FF0000"/>
                </a:solidFill>
                <a:latin typeface="微软雅黑" panose="020B0503020204020204" charset="-122"/>
                <a:ea typeface="微软雅黑" panose="020B0503020204020204" charset="-122"/>
              </a:rPr>
              <a:t>借助数据关联挖掘</a:t>
            </a:r>
            <a:r>
              <a:rPr lang="zh-CN" altLang="en-US" b="1" dirty="0" smtClean="0">
                <a:solidFill>
                  <a:srgbClr val="FF0000"/>
                </a:solidFill>
                <a:latin typeface="微软雅黑" panose="020B0503020204020204" charset="-122"/>
                <a:ea typeface="微软雅黑" panose="020B0503020204020204" charset="-122"/>
              </a:rPr>
              <a:t>技术，实现了产品、专利、标准、论文的关联</a:t>
            </a:r>
            <a:endParaRPr lang="zh-CN" altLang="en-US" b="1" dirty="0">
              <a:solidFill>
                <a:srgbClr val="FF0000"/>
              </a:solidFill>
              <a:latin typeface="微软雅黑" panose="020B0503020204020204" charset="-122"/>
              <a:ea typeface="微软雅黑" panose="020B0503020204020204" charset="-122"/>
            </a:endParaRPr>
          </a:p>
        </p:txBody>
      </p:sp>
      <p:sp>
        <p:nvSpPr>
          <p:cNvPr id="11" name="文本框 10"/>
          <p:cNvSpPr txBox="1"/>
          <p:nvPr/>
        </p:nvSpPr>
        <p:spPr>
          <a:xfrm>
            <a:off x="2341418" y="5321166"/>
            <a:ext cx="1203125" cy="645160"/>
          </a:xfrm>
          <a:prstGeom prst="rect">
            <a:avLst/>
          </a:prstGeom>
          <a:solidFill>
            <a:schemeClr val="bg1"/>
          </a:solidFill>
        </p:spPr>
        <p:txBody>
          <a:bodyPr wrap="square" rtlCol="0">
            <a:spAutoFit/>
          </a:bodyPr>
          <a:lstStyle/>
          <a:p>
            <a:pPr algn="ctr"/>
            <a:r>
              <a:rPr lang="zh-CN" altLang="en-US" b="1" dirty="0" smtClean="0">
                <a:solidFill>
                  <a:srgbClr val="FF0000"/>
                </a:solidFill>
                <a:latin typeface="微软雅黑" panose="020B0503020204020204" charset="-122"/>
                <a:ea typeface="微软雅黑" panose="020B0503020204020204" charset="-122"/>
              </a:rPr>
              <a:t>关联数据挖掘</a:t>
            </a:r>
            <a:endParaRPr lang="zh-CN" altLang="en-US" b="1" dirty="0">
              <a:solidFill>
                <a:srgbClr val="FF0000"/>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zh-CN" altLang="en-US"/>
              <a:t>大数据时代的诞生</a:t>
            </a:r>
          </a:p>
        </p:txBody>
      </p:sp>
      <p:pic>
        <p:nvPicPr>
          <p:cNvPr id="80909" name="图片 80908" descr="书"/>
          <p:cNvPicPr>
            <a:picLocks noChangeAspect="1"/>
          </p:cNvPicPr>
          <p:nvPr/>
        </p:nvPicPr>
        <p:blipFill>
          <a:blip r:embed="rId3"/>
          <a:stretch>
            <a:fillRect/>
          </a:stretch>
        </p:blipFill>
        <p:spPr>
          <a:xfrm>
            <a:off x="2174875" y="2118360"/>
            <a:ext cx="2971800" cy="4057650"/>
          </a:xfrm>
          <a:prstGeom prst="rect">
            <a:avLst/>
          </a:prstGeom>
          <a:noFill/>
          <a:ln w="9525">
            <a:noFill/>
          </a:ln>
        </p:spPr>
      </p:pic>
      <p:sp>
        <p:nvSpPr>
          <p:cNvPr id="80911" name="文本框 80910"/>
          <p:cNvSpPr txBox="1"/>
          <p:nvPr/>
        </p:nvSpPr>
        <p:spPr>
          <a:xfrm>
            <a:off x="5415280" y="2070735"/>
            <a:ext cx="4971415" cy="4206240"/>
          </a:xfrm>
          <a:prstGeom prst="rect">
            <a:avLst/>
          </a:prstGeom>
          <a:noFill/>
          <a:ln w="9525">
            <a:noFill/>
          </a:ln>
        </p:spPr>
        <p:txBody>
          <a:bodyPr wrap="square">
            <a:spAutoFit/>
          </a:bodyPr>
          <a:lstStyle/>
          <a:p>
            <a:pPr lvl="0">
              <a:lnSpc>
                <a:spcPct val="150000"/>
              </a:lnSpc>
            </a:pPr>
            <a:r>
              <a:rPr lang="en-US" altLang="zh-CN">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大数据时代：生活、工作与思维的大变革</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一书的作者维克托</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迈尔</a:t>
            </a:r>
            <a:r>
              <a:rPr lang="en-US" altLang="zh-CN">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舍恩伯格，如是说，“</a:t>
            </a:r>
            <a:r>
              <a:rPr lang="zh-CN" altLang="en-US" b="1" dirty="0">
                <a:solidFill>
                  <a:srgbClr val="0066FF"/>
                </a:solidFill>
                <a:latin typeface="宋体" panose="02010600030101010101" pitchFamily="2" charset="-122"/>
                <a:ea typeface="宋体" panose="02010600030101010101" pitchFamily="2" charset="-122"/>
              </a:rPr>
              <a:t>如果你是一个个人，如果你拒绝的话，可能会失去生命，如果是一个国家的话，拒绝大数据时代的话，可能失去这个国家的未来，失去一代人的未来。”</a:t>
            </a:r>
            <a:r>
              <a:rPr lang="zh-CN" altLang="en-US" dirty="0">
                <a:latin typeface="宋体" panose="02010600030101010101" pitchFamily="2" charset="-122"/>
                <a:ea typeface="宋体" panose="02010600030101010101" pitchFamily="2" charset="-122"/>
              </a:rPr>
              <a:t> </a:t>
            </a:r>
          </a:p>
          <a:p>
            <a:pPr lvl="0">
              <a:lnSpc>
                <a:spcPct val="150000"/>
              </a:lnSpc>
            </a:pPr>
            <a:r>
              <a:rPr lang="zh-CN" altLang="en-US" dirty="0">
                <a:latin typeface="宋体" panose="02010600030101010101" pitchFamily="2" charset="-122"/>
                <a:ea typeface="宋体" panose="02010600030101010101" pitchFamily="2" charset="-122"/>
              </a:rPr>
              <a:t>    这一句话恐怕不能算作耸人听闻，因为每当人们站在现在这个节点的时候，总会去眺望未来，但是未来往往在你不经意当中已经悄悄地来到你的身边。</a:t>
            </a:r>
          </a:p>
        </p:txBody>
      </p:sp>
    </p:spTree>
    <p:custDataLst>
      <p:tags r:id="rId1"/>
    </p:custData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18452" y="975432"/>
            <a:ext cx="4526280" cy="368300"/>
          </a:xfrm>
          <a:prstGeom prst="rect">
            <a:avLst/>
          </a:prstGeom>
        </p:spPr>
        <p:txBody>
          <a:bodyPr wrap="none">
            <a:spAutoFit/>
          </a:bodyPr>
          <a:lstStyle/>
          <a:p>
            <a:r>
              <a:rPr lang="zh-CN" altLang="en-US" b="1" dirty="0" smtClean="0">
                <a:latin typeface="微软雅黑" panose="020B0503020204020204" charset="-122"/>
                <a:ea typeface="微软雅黑" panose="020B0503020204020204" charset="-122"/>
              </a:rPr>
              <a:t>举例：</a:t>
            </a:r>
            <a:r>
              <a:rPr lang="en-US" altLang="zh-CN"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航空航天及汽车工业技术资料库</a:t>
            </a:r>
            <a:r>
              <a:rPr lang="en-US" altLang="zh-CN" b="1" dirty="0" smtClean="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2"/>
          <a:stretch>
            <a:fillRect/>
          </a:stretch>
        </p:blipFill>
        <p:spPr>
          <a:xfrm>
            <a:off x="2480614" y="1790672"/>
            <a:ext cx="7273175" cy="4708309"/>
          </a:xfrm>
          <a:prstGeom prst="rect">
            <a:avLst/>
          </a:prstGeom>
          <a:ln>
            <a:solidFill>
              <a:schemeClr val="tx1"/>
            </a:solidFill>
          </a:ln>
        </p:spPr>
      </p:pic>
      <p:sp>
        <p:nvSpPr>
          <p:cNvPr id="6" name="矩形 5"/>
          <p:cNvSpPr/>
          <p:nvPr/>
        </p:nvSpPr>
        <p:spPr>
          <a:xfrm>
            <a:off x="7681338" y="1813252"/>
            <a:ext cx="2072452" cy="302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81336" y="3573985"/>
            <a:ext cx="2072453" cy="338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7681336" y="5370460"/>
            <a:ext cx="2072453" cy="3386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697119" y="3096962"/>
            <a:ext cx="2840164" cy="922020"/>
          </a:xfrm>
          <a:prstGeom prst="rect">
            <a:avLst/>
          </a:prstGeom>
          <a:solidFill>
            <a:schemeClr val="bg1"/>
          </a:solidFill>
        </p:spPr>
        <p:txBody>
          <a:bodyPr wrap="square" rtlCol="0">
            <a:spAutoFit/>
          </a:bodyPr>
          <a:lstStyle/>
          <a:p>
            <a:pPr algn="ctr"/>
            <a:r>
              <a:rPr lang="zh-CN" altLang="en-US" b="1" dirty="0">
                <a:solidFill>
                  <a:srgbClr val="FF0000"/>
                </a:solidFill>
                <a:latin typeface="微软雅黑" panose="020B0503020204020204" charset="-122"/>
                <a:ea typeface="微软雅黑" panose="020B0503020204020204" charset="-122"/>
              </a:rPr>
              <a:t>借助数据关联挖掘</a:t>
            </a:r>
            <a:r>
              <a:rPr lang="zh-CN" altLang="en-US" b="1" dirty="0" smtClean="0">
                <a:solidFill>
                  <a:srgbClr val="FF0000"/>
                </a:solidFill>
                <a:latin typeface="微软雅黑" panose="020B0503020204020204" charset="-122"/>
                <a:ea typeface="微软雅黑" panose="020B0503020204020204" charset="-122"/>
              </a:rPr>
              <a:t>技术，实现了报告、标准、期刊等不同类型的文献关联</a:t>
            </a:r>
            <a:endParaRPr lang="zh-CN" altLang="en-US" b="1" dirty="0">
              <a:solidFill>
                <a:srgbClr val="FF0000"/>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977682" y="1998237"/>
            <a:ext cx="8374450" cy="3991405"/>
          </a:xfrm>
          <a:prstGeom prst="rect">
            <a:avLst/>
          </a:prstGeom>
          <a:ln>
            <a:solidFill>
              <a:schemeClr val="tx1"/>
            </a:solidFill>
          </a:ln>
        </p:spPr>
      </p:pic>
      <p:sp>
        <p:nvSpPr>
          <p:cNvPr id="4" name="矩形 3"/>
          <p:cNvSpPr/>
          <p:nvPr/>
        </p:nvSpPr>
        <p:spPr>
          <a:xfrm>
            <a:off x="4341237" y="1009047"/>
            <a:ext cx="3611880" cy="368300"/>
          </a:xfrm>
          <a:prstGeom prst="rect">
            <a:avLst/>
          </a:prstGeom>
        </p:spPr>
        <p:txBody>
          <a:bodyPr wrap="none">
            <a:spAutoFit/>
          </a:bodyPr>
          <a:lstStyle/>
          <a:p>
            <a:r>
              <a:rPr lang="zh-CN" altLang="en-US" b="1" dirty="0">
                <a:latin typeface="微软雅黑" panose="020B0503020204020204" charset="-122"/>
                <a:ea typeface="微软雅黑" panose="020B0503020204020204" charset="-122"/>
              </a:rPr>
              <a:t>举例：</a:t>
            </a:r>
            <a:r>
              <a:rPr lang="en-US" altLang="zh-CN"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国外标准集成发现系统</a:t>
            </a:r>
            <a:r>
              <a:rPr lang="en-US" altLang="zh-CN" b="1" dirty="0" smtClean="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sp>
        <p:nvSpPr>
          <p:cNvPr id="5" name="矩形 4"/>
          <p:cNvSpPr/>
          <p:nvPr/>
        </p:nvSpPr>
        <p:spPr>
          <a:xfrm>
            <a:off x="2034129" y="3713576"/>
            <a:ext cx="2072452" cy="20666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163029" y="4423710"/>
            <a:ext cx="2840164" cy="645160"/>
          </a:xfrm>
          <a:prstGeom prst="rect">
            <a:avLst/>
          </a:prstGeom>
          <a:solidFill>
            <a:schemeClr val="bg1"/>
          </a:solidFill>
        </p:spPr>
        <p:txBody>
          <a:bodyPr wrap="square" rtlCol="0">
            <a:spAutoFit/>
          </a:bodyPr>
          <a:lstStyle/>
          <a:p>
            <a:pPr algn="ctr"/>
            <a:r>
              <a:rPr lang="zh-CN" altLang="en-US" b="1" dirty="0">
                <a:solidFill>
                  <a:srgbClr val="FF0000"/>
                </a:solidFill>
                <a:latin typeface="微软雅黑" panose="020B0503020204020204" charset="-122"/>
                <a:ea typeface="微软雅黑" panose="020B0503020204020204" charset="-122"/>
              </a:rPr>
              <a:t>借助数据关联挖掘</a:t>
            </a:r>
            <a:r>
              <a:rPr lang="zh-CN" altLang="en-US" b="1" dirty="0" smtClean="0">
                <a:solidFill>
                  <a:srgbClr val="FF0000"/>
                </a:solidFill>
                <a:latin typeface="微软雅黑" panose="020B0503020204020204" charset="-122"/>
                <a:ea typeface="微软雅黑" panose="020B0503020204020204" charset="-122"/>
              </a:rPr>
              <a:t>技术，实现了对相关标准的关联</a:t>
            </a:r>
            <a:endParaRPr lang="zh-CN" altLang="en-US" b="1" dirty="0">
              <a:solidFill>
                <a:srgbClr val="FF0000"/>
              </a:solidFill>
              <a:latin typeface="微软雅黑" panose="020B0503020204020204" charset="-122"/>
              <a:ea typeface="微软雅黑" panose="020B0503020204020204" charset="-122"/>
            </a:endParaRPr>
          </a:p>
        </p:txBody>
      </p:sp>
      <p:sp>
        <p:nvSpPr>
          <p:cNvPr id="8" name="文本框 7"/>
          <p:cNvSpPr txBox="1"/>
          <p:nvPr/>
        </p:nvSpPr>
        <p:spPr>
          <a:xfrm>
            <a:off x="4267104" y="3693336"/>
            <a:ext cx="1614394" cy="368300"/>
          </a:xfrm>
          <a:prstGeom prst="rect">
            <a:avLst/>
          </a:prstGeom>
          <a:solidFill>
            <a:schemeClr val="bg1"/>
          </a:solidFill>
        </p:spPr>
        <p:txBody>
          <a:bodyPr wrap="square" rtlCol="0">
            <a:spAutoFit/>
          </a:bodyPr>
          <a:lstStyle/>
          <a:p>
            <a:pPr algn="ctr"/>
            <a:r>
              <a:rPr lang="zh-CN" altLang="en-US" b="1" dirty="0" smtClean="0">
                <a:solidFill>
                  <a:srgbClr val="FF0000"/>
                </a:solidFill>
                <a:latin typeface="微软雅黑" panose="020B0503020204020204" charset="-122"/>
                <a:ea typeface="微软雅黑" panose="020B0503020204020204" charset="-122"/>
              </a:rPr>
              <a:t>关联数据挖掘</a:t>
            </a:r>
            <a:endParaRPr lang="zh-CN" altLang="en-US" b="1" dirty="0">
              <a:solidFill>
                <a:srgbClr val="FF0000"/>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948243" y="1460504"/>
            <a:ext cx="8358731" cy="5145765"/>
          </a:xfrm>
          <a:prstGeom prst="rect">
            <a:avLst/>
          </a:prstGeom>
          <a:ln>
            <a:solidFill>
              <a:schemeClr val="tx1"/>
            </a:solidFill>
          </a:ln>
        </p:spPr>
      </p:pic>
      <p:sp>
        <p:nvSpPr>
          <p:cNvPr id="9" name="文本框 8"/>
          <p:cNvSpPr txBox="1"/>
          <p:nvPr/>
        </p:nvSpPr>
        <p:spPr>
          <a:xfrm>
            <a:off x="3460203" y="3361670"/>
            <a:ext cx="2323812" cy="1753235"/>
          </a:xfrm>
          <a:prstGeom prst="rect">
            <a:avLst/>
          </a:prstGeom>
          <a:solidFill>
            <a:schemeClr val="bg1"/>
          </a:solidFill>
          <a:ln>
            <a:noFill/>
          </a:ln>
        </p:spPr>
        <p:txBody>
          <a:bodyPr wrap="square" rtlCol="0">
            <a:spAutoFit/>
          </a:bodyPr>
          <a:lstStyle/>
          <a:p>
            <a:pPr algn="ctr"/>
            <a:r>
              <a:rPr lang="zh-CN" altLang="en-US" b="1" dirty="0">
                <a:solidFill>
                  <a:srgbClr val="FF0000"/>
                </a:solidFill>
                <a:latin typeface="微软雅黑" panose="020B0503020204020204" charset="-122"/>
                <a:ea typeface="微软雅黑" panose="020B0503020204020204" charset="-122"/>
              </a:rPr>
              <a:t>借助数据聚类挖掘技术，实现了对</a:t>
            </a:r>
            <a:r>
              <a:rPr lang="zh-CN" altLang="en-US" b="1" dirty="0" smtClean="0">
                <a:solidFill>
                  <a:srgbClr val="FF0000"/>
                </a:solidFill>
                <a:latin typeface="微软雅黑" panose="020B0503020204020204" charset="-122"/>
                <a:ea typeface="微软雅黑" panose="020B0503020204020204" charset="-122"/>
              </a:rPr>
              <a:t>尚唯分类、学科分类、国别分类、企业分类、发布年份等不同维度的聚类</a:t>
            </a:r>
            <a:endParaRPr lang="zh-CN" altLang="en-US" b="1" dirty="0">
              <a:solidFill>
                <a:srgbClr val="FF0000"/>
              </a:solidFill>
              <a:latin typeface="微软雅黑" panose="020B0503020204020204" charset="-122"/>
              <a:ea typeface="微软雅黑" panose="020B0503020204020204" charset="-122"/>
            </a:endParaRPr>
          </a:p>
        </p:txBody>
      </p:sp>
      <p:sp>
        <p:nvSpPr>
          <p:cNvPr id="3" name="矩形 2"/>
          <p:cNvSpPr/>
          <p:nvPr/>
        </p:nvSpPr>
        <p:spPr>
          <a:xfrm>
            <a:off x="4537399" y="854516"/>
            <a:ext cx="3840480" cy="368300"/>
          </a:xfrm>
          <a:prstGeom prst="rect">
            <a:avLst/>
          </a:prstGeom>
        </p:spPr>
        <p:txBody>
          <a:bodyPr wrap="none">
            <a:spAutoFit/>
          </a:bodyPr>
          <a:lstStyle/>
          <a:p>
            <a:r>
              <a:rPr lang="zh-CN" altLang="en-US" b="1" dirty="0">
                <a:latin typeface="微软雅黑" panose="020B0503020204020204" charset="-122"/>
                <a:ea typeface="微软雅黑" panose="020B0503020204020204" charset="-122"/>
              </a:rPr>
              <a:t>举例：</a:t>
            </a:r>
            <a:r>
              <a:rPr lang="en-US" altLang="zh-CN"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尚唯全球产品样本数据库</a:t>
            </a:r>
            <a:r>
              <a:rPr lang="en-US" altLang="zh-CN" b="1" dirty="0" smtClean="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3"/>
          <a:stretch>
            <a:fillRect/>
          </a:stretch>
        </p:blipFill>
        <p:spPr>
          <a:xfrm>
            <a:off x="5858195" y="2327787"/>
            <a:ext cx="2093832" cy="2067767"/>
          </a:xfrm>
          <a:prstGeom prst="rect">
            <a:avLst/>
          </a:prstGeom>
          <a:ln w="28575">
            <a:solidFill>
              <a:srgbClr val="FF0000"/>
            </a:solidFill>
          </a:ln>
        </p:spPr>
      </p:pic>
      <p:pic>
        <p:nvPicPr>
          <p:cNvPr id="7" name="图片 6"/>
          <p:cNvPicPr>
            <a:picLocks noChangeAspect="1"/>
          </p:cNvPicPr>
          <p:nvPr/>
        </p:nvPicPr>
        <p:blipFill>
          <a:blip r:embed="rId4"/>
          <a:stretch>
            <a:fillRect/>
          </a:stretch>
        </p:blipFill>
        <p:spPr>
          <a:xfrm>
            <a:off x="8074202" y="2327786"/>
            <a:ext cx="2102520" cy="2067769"/>
          </a:xfrm>
          <a:prstGeom prst="rect">
            <a:avLst/>
          </a:prstGeom>
          <a:ln w="28575">
            <a:solidFill>
              <a:srgbClr val="FF0000"/>
            </a:solidFill>
          </a:ln>
        </p:spPr>
      </p:pic>
      <p:pic>
        <p:nvPicPr>
          <p:cNvPr id="8" name="图片 7"/>
          <p:cNvPicPr>
            <a:picLocks noChangeAspect="1"/>
          </p:cNvPicPr>
          <p:nvPr/>
        </p:nvPicPr>
        <p:blipFill>
          <a:blip r:embed="rId5"/>
          <a:stretch>
            <a:fillRect/>
          </a:stretch>
        </p:blipFill>
        <p:spPr>
          <a:xfrm>
            <a:off x="6646569" y="4530147"/>
            <a:ext cx="2102520" cy="2067769"/>
          </a:xfrm>
          <a:prstGeom prst="rect">
            <a:avLst/>
          </a:prstGeom>
          <a:ln w="28575">
            <a:solidFill>
              <a:srgbClr val="FF0000"/>
            </a:solidFill>
          </a:ln>
        </p:spPr>
      </p:pic>
      <p:sp>
        <p:nvSpPr>
          <p:cNvPr id="10" name="矩形 9"/>
          <p:cNvSpPr/>
          <p:nvPr/>
        </p:nvSpPr>
        <p:spPr>
          <a:xfrm>
            <a:off x="1960317" y="2619157"/>
            <a:ext cx="1471368" cy="1910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70249" y="4653058"/>
            <a:ext cx="1471368" cy="19109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127760" y="247436"/>
            <a:ext cx="2504440" cy="460375"/>
          </a:xfrm>
          <a:prstGeom prst="rect">
            <a:avLst/>
          </a:prstGeom>
          <a:noFill/>
        </p:spPr>
        <p:txBody>
          <a:bodyPr wrap="none" rtlCol="0">
            <a:spAutoFit/>
          </a:bodyPr>
          <a:lstStyle/>
          <a:p>
            <a:r>
              <a:rPr lang="en-US" altLang="zh-CN" sz="2400" b="1" dirty="0" smtClean="0">
                <a:solidFill>
                  <a:schemeClr val="bg1"/>
                </a:solidFill>
                <a:latin typeface="微软雅黑" panose="020B0503020204020204" charset="-122"/>
                <a:ea typeface="微软雅黑" panose="020B0503020204020204" charset="-122"/>
              </a:rPr>
              <a:t>4</a:t>
            </a:r>
            <a:r>
              <a:rPr lang="zh-CN" altLang="en-US" sz="2400" b="1" dirty="0" smtClean="0">
                <a:solidFill>
                  <a:schemeClr val="bg1"/>
                </a:solidFill>
                <a:latin typeface="微软雅黑" panose="020B0503020204020204" charset="-122"/>
                <a:ea typeface="微软雅黑" panose="020B0503020204020204" charset="-122"/>
              </a:rPr>
              <a:t>、聚类数据挖掘</a:t>
            </a:r>
            <a:endParaRPr lang="zh-CN" altLang="en-US" sz="2400" b="1" dirty="0">
              <a:solidFill>
                <a:schemeClr val="bg1"/>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a:off x="1717411" y="1499652"/>
            <a:ext cx="8724902" cy="4894029"/>
          </a:xfrm>
          <a:prstGeom prst="rect">
            <a:avLst/>
          </a:prstGeom>
          <a:ln>
            <a:solidFill>
              <a:schemeClr val="tx1"/>
            </a:solidFill>
          </a:ln>
        </p:spPr>
      </p:pic>
      <p:sp>
        <p:nvSpPr>
          <p:cNvPr id="3" name="矩形 2"/>
          <p:cNvSpPr/>
          <p:nvPr/>
        </p:nvSpPr>
        <p:spPr>
          <a:xfrm>
            <a:off x="4315660" y="876680"/>
            <a:ext cx="4069080" cy="368300"/>
          </a:xfrm>
          <a:prstGeom prst="rect">
            <a:avLst/>
          </a:prstGeom>
        </p:spPr>
        <p:txBody>
          <a:bodyPr wrap="none">
            <a:spAutoFit/>
          </a:bodyPr>
          <a:lstStyle/>
          <a:p>
            <a:r>
              <a:rPr lang="zh-CN" altLang="en-US" b="1" dirty="0" smtClean="0">
                <a:latin typeface="微软雅黑" panose="020B0503020204020204" charset="-122"/>
                <a:ea typeface="微软雅黑" panose="020B0503020204020204" charset="-122"/>
              </a:rPr>
              <a:t>举例：</a:t>
            </a:r>
            <a:r>
              <a:rPr lang="en-US" altLang="zh-CN"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尚唯科技报告资源服务系统</a:t>
            </a:r>
            <a:r>
              <a:rPr lang="en-US" altLang="zh-CN" b="1" dirty="0" smtClean="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sp>
        <p:nvSpPr>
          <p:cNvPr id="5" name="矩形 4"/>
          <p:cNvSpPr/>
          <p:nvPr/>
        </p:nvSpPr>
        <p:spPr>
          <a:xfrm>
            <a:off x="1803478" y="1857337"/>
            <a:ext cx="2280737" cy="20048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2342283" y="3946666"/>
            <a:ext cx="1203125" cy="645160"/>
          </a:xfrm>
          <a:prstGeom prst="rect">
            <a:avLst/>
          </a:prstGeom>
          <a:solidFill>
            <a:schemeClr val="bg1"/>
          </a:solidFill>
        </p:spPr>
        <p:txBody>
          <a:bodyPr wrap="square" rtlCol="0">
            <a:spAutoFit/>
          </a:bodyPr>
          <a:lstStyle/>
          <a:p>
            <a:pPr algn="ctr"/>
            <a:r>
              <a:rPr lang="zh-CN" altLang="en-US" b="1" dirty="0">
                <a:solidFill>
                  <a:srgbClr val="FF0000"/>
                </a:solidFill>
                <a:latin typeface="微软雅黑" panose="020B0503020204020204" charset="-122"/>
                <a:ea typeface="微软雅黑" panose="020B0503020204020204" charset="-122"/>
              </a:rPr>
              <a:t>聚类</a:t>
            </a:r>
            <a:r>
              <a:rPr lang="zh-CN" altLang="en-US" b="1" dirty="0" smtClean="0">
                <a:solidFill>
                  <a:srgbClr val="FF0000"/>
                </a:solidFill>
                <a:latin typeface="微软雅黑" panose="020B0503020204020204" charset="-122"/>
                <a:ea typeface="微软雅黑" panose="020B0503020204020204" charset="-122"/>
              </a:rPr>
              <a:t>数据挖掘</a:t>
            </a:r>
            <a:endParaRPr lang="zh-CN" altLang="en-US" b="1" dirty="0">
              <a:solidFill>
                <a:srgbClr val="FF00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5091168" y="1505841"/>
            <a:ext cx="2590610" cy="2362027"/>
          </a:xfrm>
          <a:prstGeom prst="rect">
            <a:avLst/>
          </a:prstGeom>
          <a:ln w="28575">
            <a:solidFill>
              <a:srgbClr val="FF0000"/>
            </a:solidFill>
          </a:ln>
        </p:spPr>
      </p:pic>
      <p:pic>
        <p:nvPicPr>
          <p:cNvPr id="10" name="图片 9"/>
          <p:cNvPicPr>
            <a:picLocks noChangeAspect="1"/>
          </p:cNvPicPr>
          <p:nvPr/>
        </p:nvPicPr>
        <p:blipFill>
          <a:blip r:embed="rId4"/>
          <a:stretch>
            <a:fillRect/>
          </a:stretch>
        </p:blipFill>
        <p:spPr>
          <a:xfrm>
            <a:off x="5108349" y="4062761"/>
            <a:ext cx="2581085" cy="2285832"/>
          </a:xfrm>
          <a:prstGeom prst="rect">
            <a:avLst/>
          </a:prstGeom>
          <a:ln w="28575">
            <a:solidFill>
              <a:srgbClr val="FF0000"/>
            </a:solidFill>
          </a:ln>
        </p:spPr>
      </p:pic>
      <p:pic>
        <p:nvPicPr>
          <p:cNvPr id="11" name="图片 10"/>
          <p:cNvPicPr>
            <a:picLocks noChangeAspect="1"/>
          </p:cNvPicPr>
          <p:nvPr/>
        </p:nvPicPr>
        <p:blipFill>
          <a:blip r:embed="rId5"/>
          <a:stretch>
            <a:fillRect/>
          </a:stretch>
        </p:blipFill>
        <p:spPr>
          <a:xfrm>
            <a:off x="7800706" y="1524889"/>
            <a:ext cx="2581085" cy="2342977"/>
          </a:xfrm>
          <a:prstGeom prst="rect">
            <a:avLst/>
          </a:prstGeom>
          <a:ln w="28575">
            <a:solidFill>
              <a:srgbClr val="FF0000"/>
            </a:solidFill>
          </a:ln>
        </p:spPr>
      </p:pic>
      <p:pic>
        <p:nvPicPr>
          <p:cNvPr id="12" name="图片 11"/>
          <p:cNvPicPr>
            <a:picLocks noChangeAspect="1"/>
          </p:cNvPicPr>
          <p:nvPr/>
        </p:nvPicPr>
        <p:blipFill>
          <a:blip r:embed="rId6"/>
          <a:stretch>
            <a:fillRect/>
          </a:stretch>
        </p:blipFill>
        <p:spPr>
          <a:xfrm>
            <a:off x="7800706" y="4062761"/>
            <a:ext cx="2552513" cy="2085821"/>
          </a:xfrm>
          <a:prstGeom prst="rect">
            <a:avLst/>
          </a:prstGeom>
          <a:ln w="28575">
            <a:solidFill>
              <a:srgbClr val="FF0000"/>
            </a:solidFill>
          </a:ln>
        </p:spPr>
      </p:pic>
      <p:sp>
        <p:nvSpPr>
          <p:cNvPr id="7" name="文本框 6"/>
          <p:cNvSpPr txBox="1"/>
          <p:nvPr/>
        </p:nvSpPr>
        <p:spPr>
          <a:xfrm>
            <a:off x="6407082" y="3399586"/>
            <a:ext cx="1668429" cy="1753235"/>
          </a:xfrm>
          <a:prstGeom prst="rect">
            <a:avLst/>
          </a:prstGeom>
          <a:solidFill>
            <a:schemeClr val="bg1"/>
          </a:solidFill>
          <a:ln>
            <a:noFill/>
          </a:ln>
        </p:spPr>
        <p:txBody>
          <a:bodyPr wrap="square" rtlCol="0">
            <a:spAutoFit/>
          </a:bodyPr>
          <a:lstStyle/>
          <a:p>
            <a:r>
              <a:rPr lang="zh-CN" altLang="en-US" b="1" dirty="0">
                <a:solidFill>
                  <a:srgbClr val="FF0000"/>
                </a:solidFill>
                <a:latin typeface="微软雅黑" panose="020B0503020204020204" charset="-122"/>
                <a:ea typeface="微软雅黑" panose="020B0503020204020204" charset="-122"/>
              </a:rPr>
              <a:t>借助</a:t>
            </a:r>
            <a:r>
              <a:rPr lang="zh-CN" altLang="en-US" b="1" dirty="0" smtClean="0">
                <a:solidFill>
                  <a:srgbClr val="FF0000"/>
                </a:solidFill>
                <a:latin typeface="微软雅黑" panose="020B0503020204020204" charset="-122"/>
                <a:ea typeface="微软雅黑" panose="020B0503020204020204" charset="-122"/>
              </a:rPr>
              <a:t>数据聚类挖掘技术，实现了来源信息、分类、年份、研究机构等不同维度的聚类</a:t>
            </a:r>
            <a:endParaRPr lang="zh-CN" altLang="en-US" b="1" dirty="0">
              <a:solidFill>
                <a:srgbClr val="FF0000"/>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37399" y="880282"/>
            <a:ext cx="3611880" cy="368300"/>
          </a:xfrm>
          <a:prstGeom prst="rect">
            <a:avLst/>
          </a:prstGeom>
        </p:spPr>
        <p:txBody>
          <a:bodyPr wrap="none">
            <a:spAutoFit/>
          </a:bodyPr>
          <a:lstStyle/>
          <a:p>
            <a:r>
              <a:rPr lang="zh-CN" altLang="en-US" b="1" dirty="0">
                <a:latin typeface="微软雅黑" panose="020B0503020204020204" charset="-122"/>
                <a:ea typeface="微软雅黑" panose="020B0503020204020204" charset="-122"/>
              </a:rPr>
              <a:t>举例：</a:t>
            </a:r>
            <a:r>
              <a:rPr lang="en-US" altLang="zh-CN"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国外标准集成发现系统</a:t>
            </a:r>
            <a:r>
              <a:rPr lang="en-US" altLang="zh-CN" b="1" dirty="0" smtClean="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a:stretch>
            <a:fillRect/>
          </a:stretch>
        </p:blipFill>
        <p:spPr>
          <a:xfrm>
            <a:off x="1930185" y="1436424"/>
            <a:ext cx="8345787" cy="5145338"/>
          </a:xfrm>
          <a:prstGeom prst="rect">
            <a:avLst/>
          </a:prstGeom>
          <a:ln>
            <a:solidFill>
              <a:schemeClr val="tx1"/>
            </a:solidFill>
          </a:ln>
        </p:spPr>
      </p:pic>
      <p:pic>
        <p:nvPicPr>
          <p:cNvPr id="4" name="图片 3"/>
          <p:cNvPicPr>
            <a:picLocks noChangeAspect="1"/>
          </p:cNvPicPr>
          <p:nvPr/>
        </p:nvPicPr>
        <p:blipFill>
          <a:blip r:embed="rId3"/>
          <a:stretch>
            <a:fillRect/>
          </a:stretch>
        </p:blipFill>
        <p:spPr>
          <a:xfrm>
            <a:off x="4293697" y="1854135"/>
            <a:ext cx="2114395" cy="1933433"/>
          </a:xfrm>
          <a:prstGeom prst="rect">
            <a:avLst/>
          </a:prstGeom>
          <a:ln w="28575">
            <a:solidFill>
              <a:srgbClr val="FF0000"/>
            </a:solidFill>
          </a:ln>
        </p:spPr>
      </p:pic>
      <p:pic>
        <p:nvPicPr>
          <p:cNvPr id="5" name="图片 4"/>
          <p:cNvPicPr>
            <a:picLocks noChangeAspect="1"/>
          </p:cNvPicPr>
          <p:nvPr/>
        </p:nvPicPr>
        <p:blipFill>
          <a:blip r:embed="rId4"/>
          <a:stretch>
            <a:fillRect/>
          </a:stretch>
        </p:blipFill>
        <p:spPr>
          <a:xfrm>
            <a:off x="4293697" y="4048981"/>
            <a:ext cx="2133443" cy="1876287"/>
          </a:xfrm>
          <a:prstGeom prst="rect">
            <a:avLst/>
          </a:prstGeom>
          <a:ln w="28575">
            <a:solidFill>
              <a:srgbClr val="FF0000"/>
            </a:solidFill>
          </a:ln>
        </p:spPr>
      </p:pic>
      <p:sp>
        <p:nvSpPr>
          <p:cNvPr id="6" name="文本框 5"/>
          <p:cNvSpPr txBox="1"/>
          <p:nvPr/>
        </p:nvSpPr>
        <p:spPr>
          <a:xfrm>
            <a:off x="6828947" y="3270391"/>
            <a:ext cx="2343899" cy="1753235"/>
          </a:xfrm>
          <a:prstGeom prst="rect">
            <a:avLst/>
          </a:prstGeom>
          <a:solidFill>
            <a:schemeClr val="bg1"/>
          </a:solidFill>
          <a:ln>
            <a:noFill/>
          </a:ln>
        </p:spPr>
        <p:txBody>
          <a:bodyPr wrap="square" rtlCol="0">
            <a:spAutoFit/>
          </a:bodyPr>
          <a:lstStyle/>
          <a:p>
            <a:pPr algn="ctr"/>
            <a:r>
              <a:rPr lang="zh-CN" altLang="en-US" b="1" dirty="0">
                <a:solidFill>
                  <a:srgbClr val="FF0000"/>
                </a:solidFill>
                <a:latin typeface="宋体" panose="02010600030101010101" pitchFamily="2" charset="-122"/>
                <a:ea typeface="宋体" panose="02010600030101010101" pitchFamily="2" charset="-122"/>
              </a:rPr>
              <a:t>借助数据聚类挖掘技术，实现了对</a:t>
            </a:r>
            <a:r>
              <a:rPr lang="zh-CN" altLang="en-US" b="1" dirty="0" smtClean="0">
                <a:solidFill>
                  <a:srgbClr val="FF0000"/>
                </a:solidFill>
                <a:latin typeface="宋体" panose="02010600030101010101" pitchFamily="2" charset="-122"/>
                <a:ea typeface="宋体" panose="02010600030101010101" pitchFamily="2" charset="-122"/>
              </a:rPr>
              <a:t>标准来源、中标分类、</a:t>
            </a:r>
            <a:r>
              <a:rPr lang="en-US" altLang="zh-CN" b="1" dirty="0" smtClean="0">
                <a:solidFill>
                  <a:srgbClr val="FF0000"/>
                </a:solidFill>
                <a:latin typeface="宋体" panose="02010600030101010101" pitchFamily="2" charset="-122"/>
                <a:ea typeface="宋体" panose="02010600030101010101" pitchFamily="2" charset="-122"/>
              </a:rPr>
              <a:t>ICS</a:t>
            </a:r>
            <a:r>
              <a:rPr lang="zh-CN" altLang="en-US" b="1" dirty="0" smtClean="0">
                <a:solidFill>
                  <a:srgbClr val="FF0000"/>
                </a:solidFill>
                <a:latin typeface="宋体" panose="02010600030101010101" pitchFamily="2" charset="-122"/>
                <a:ea typeface="宋体" panose="02010600030101010101" pitchFamily="2" charset="-122"/>
              </a:rPr>
              <a:t>分类、</a:t>
            </a:r>
            <a:r>
              <a:rPr lang="zh-CN" altLang="en-US" b="1" dirty="0">
                <a:solidFill>
                  <a:srgbClr val="FF0000"/>
                </a:solidFill>
                <a:latin typeface="宋体" panose="02010600030101010101" pitchFamily="2" charset="-122"/>
                <a:ea typeface="宋体" panose="02010600030101010101" pitchFamily="2" charset="-122"/>
              </a:rPr>
              <a:t>所</a:t>
            </a:r>
            <a:r>
              <a:rPr lang="zh-CN" altLang="en-US" b="1" dirty="0" smtClean="0">
                <a:solidFill>
                  <a:srgbClr val="FF0000"/>
                </a:solidFill>
                <a:latin typeface="宋体" panose="02010600030101010101" pitchFamily="2" charset="-122"/>
                <a:ea typeface="宋体" panose="02010600030101010101" pitchFamily="2" charset="-122"/>
              </a:rPr>
              <a:t>属国别、发布年份等不同维度的聚类</a:t>
            </a:r>
            <a:endParaRPr lang="zh-CN" altLang="en-US" b="1" dirty="0">
              <a:solidFill>
                <a:srgbClr val="FF0000"/>
              </a:solidFill>
              <a:latin typeface="宋体" panose="02010600030101010101" pitchFamily="2" charset="-122"/>
              <a:ea typeface="宋体" panose="02010600030101010101" pitchFamily="2" charset="-122"/>
            </a:endParaRPr>
          </a:p>
        </p:txBody>
      </p:sp>
      <p:sp>
        <p:nvSpPr>
          <p:cNvPr id="10" name="矩形 9"/>
          <p:cNvSpPr/>
          <p:nvPr/>
        </p:nvSpPr>
        <p:spPr>
          <a:xfrm>
            <a:off x="1964054" y="1459004"/>
            <a:ext cx="1840185" cy="1634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53633" y="3203226"/>
            <a:ext cx="1840185" cy="1634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965791" y="4947449"/>
            <a:ext cx="1840185" cy="16343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rand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18233" y="247436"/>
            <a:ext cx="2199640" cy="460375"/>
          </a:xfrm>
          <a:prstGeom prst="rect">
            <a:avLst/>
          </a:prstGeom>
          <a:noFill/>
        </p:spPr>
        <p:txBody>
          <a:bodyPr wrap="none" rtlCol="0">
            <a:spAutoFit/>
          </a:bodyPr>
          <a:lstStyle/>
          <a:p>
            <a:r>
              <a:rPr lang="en-US" altLang="zh-CN" sz="2400" b="1" dirty="0">
                <a:solidFill>
                  <a:schemeClr val="bg1"/>
                </a:solidFill>
                <a:latin typeface="微软雅黑" panose="020B0503020204020204" charset="-122"/>
                <a:ea typeface="微软雅黑" panose="020B0503020204020204" charset="-122"/>
              </a:rPr>
              <a:t>5</a:t>
            </a:r>
            <a:r>
              <a:rPr lang="zh-CN" altLang="en-US" sz="2400" b="1" dirty="0" smtClean="0">
                <a:solidFill>
                  <a:schemeClr val="bg1"/>
                </a:solidFill>
                <a:latin typeface="微软雅黑" panose="020B0503020204020204" charset="-122"/>
                <a:ea typeface="微软雅黑" panose="020B0503020204020204" charset="-122"/>
              </a:rPr>
              <a:t>、数据可视化</a:t>
            </a:r>
            <a:endParaRPr lang="zh-CN" altLang="en-US" sz="2400" b="1" dirty="0">
              <a:solidFill>
                <a:schemeClr val="bg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2"/>
          <a:stretch>
            <a:fillRect/>
          </a:stretch>
        </p:blipFill>
        <p:spPr>
          <a:xfrm>
            <a:off x="1803478" y="1502922"/>
            <a:ext cx="8735660" cy="4968188"/>
          </a:xfrm>
          <a:prstGeom prst="rect">
            <a:avLst/>
          </a:prstGeom>
          <a:ln>
            <a:solidFill>
              <a:schemeClr val="tx1"/>
            </a:solidFill>
          </a:ln>
        </p:spPr>
      </p:pic>
      <p:pic>
        <p:nvPicPr>
          <p:cNvPr id="5" name="图片 4"/>
          <p:cNvPicPr>
            <a:picLocks noChangeAspect="1"/>
          </p:cNvPicPr>
          <p:nvPr/>
        </p:nvPicPr>
        <p:blipFill>
          <a:blip r:embed="rId3"/>
          <a:stretch>
            <a:fillRect/>
          </a:stretch>
        </p:blipFill>
        <p:spPr>
          <a:xfrm>
            <a:off x="3984249" y="2106085"/>
            <a:ext cx="6392468" cy="4297249"/>
          </a:xfrm>
          <a:prstGeom prst="rect">
            <a:avLst/>
          </a:prstGeom>
          <a:ln w="19050">
            <a:solidFill>
              <a:srgbClr val="FF0000"/>
            </a:solidFill>
          </a:ln>
        </p:spPr>
      </p:pic>
      <p:sp>
        <p:nvSpPr>
          <p:cNvPr id="6" name="矩形 5"/>
          <p:cNvSpPr/>
          <p:nvPr/>
        </p:nvSpPr>
        <p:spPr>
          <a:xfrm>
            <a:off x="1835225" y="1882685"/>
            <a:ext cx="1776150" cy="10112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a:off x="3643131" y="2549693"/>
            <a:ext cx="320651" cy="753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122928" y="921349"/>
            <a:ext cx="4526280" cy="368300"/>
          </a:xfrm>
          <a:prstGeom prst="rect">
            <a:avLst/>
          </a:prstGeom>
        </p:spPr>
        <p:txBody>
          <a:bodyPr wrap="none">
            <a:spAutoFit/>
          </a:bodyPr>
          <a:lstStyle/>
          <a:p>
            <a:r>
              <a:rPr lang="zh-CN" altLang="en-US" b="1" dirty="0" smtClean="0">
                <a:latin typeface="微软雅黑" panose="020B0503020204020204" charset="-122"/>
                <a:ea typeface="微软雅黑" panose="020B0503020204020204" charset="-122"/>
              </a:rPr>
              <a:t>举例：</a:t>
            </a:r>
            <a:r>
              <a:rPr lang="en-US" altLang="zh-CN"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航空航天及汽车工业技术资料库</a:t>
            </a:r>
            <a:r>
              <a:rPr lang="en-US" altLang="zh-CN" b="1" dirty="0" smtClean="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sp>
        <p:nvSpPr>
          <p:cNvPr id="11" name="文本框 10"/>
          <p:cNvSpPr txBox="1"/>
          <p:nvPr/>
        </p:nvSpPr>
        <p:spPr>
          <a:xfrm>
            <a:off x="5365354" y="3340653"/>
            <a:ext cx="2840164" cy="922020"/>
          </a:xfrm>
          <a:prstGeom prst="rect">
            <a:avLst/>
          </a:prstGeom>
          <a:solidFill>
            <a:schemeClr val="bg1"/>
          </a:solidFill>
        </p:spPr>
        <p:txBody>
          <a:bodyPr wrap="square" rtlCol="0">
            <a:spAutoFit/>
          </a:bodyPr>
          <a:lstStyle/>
          <a:p>
            <a:pPr algn="ctr"/>
            <a:r>
              <a:rPr lang="zh-CN" altLang="en-US" b="1" dirty="0" smtClean="0">
                <a:solidFill>
                  <a:srgbClr val="FF0000"/>
                </a:solidFill>
                <a:latin typeface="宋体" panose="02010600030101010101" pitchFamily="2" charset="-122"/>
                <a:ea typeface="宋体" panose="02010600030101010101" pitchFamily="2" charset="-122"/>
              </a:rPr>
              <a:t>借助可视化技术</a:t>
            </a:r>
            <a:r>
              <a:rPr lang="zh-CN" altLang="en-US" b="1" dirty="0">
                <a:solidFill>
                  <a:srgbClr val="FF0000"/>
                </a:solidFill>
                <a:latin typeface="宋体" panose="02010600030101010101" pitchFamily="2" charset="-122"/>
                <a:ea typeface="宋体" panose="02010600030101010101" pitchFamily="2" charset="-122"/>
              </a:rPr>
              <a:t>，实现了不同</a:t>
            </a:r>
            <a:r>
              <a:rPr lang="zh-CN" altLang="en-US" b="1" dirty="0" smtClean="0">
                <a:solidFill>
                  <a:srgbClr val="FF0000"/>
                </a:solidFill>
                <a:latin typeface="宋体" panose="02010600030101010101" pitchFamily="2" charset="-122"/>
                <a:ea typeface="宋体" panose="02010600030101010101" pitchFamily="2" charset="-122"/>
              </a:rPr>
              <a:t>文献类型按年份统计的趋势图功能</a:t>
            </a:r>
            <a:endParaRPr lang="zh-CN" altLang="en-US" b="1"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72629" y="919713"/>
            <a:ext cx="4069080" cy="368300"/>
          </a:xfrm>
          <a:prstGeom prst="rect">
            <a:avLst/>
          </a:prstGeom>
        </p:spPr>
        <p:txBody>
          <a:bodyPr wrap="none">
            <a:spAutoFit/>
          </a:bodyPr>
          <a:lstStyle/>
          <a:p>
            <a:r>
              <a:rPr lang="zh-CN" altLang="en-US" b="1" dirty="0" smtClean="0">
                <a:latin typeface="微软雅黑" panose="020B0503020204020204" charset="-122"/>
                <a:ea typeface="微软雅黑" panose="020B0503020204020204" charset="-122"/>
              </a:rPr>
              <a:t>举例：</a:t>
            </a:r>
            <a:r>
              <a:rPr lang="en-US" altLang="zh-CN" b="1" dirty="0" smtClean="0">
                <a:latin typeface="微软雅黑" panose="020B0503020204020204" charset="-122"/>
                <a:ea typeface="微软雅黑" panose="020B0503020204020204" charset="-122"/>
              </a:rPr>
              <a:t>《</a:t>
            </a:r>
            <a:r>
              <a:rPr lang="zh-CN" altLang="en-US" b="1" dirty="0" smtClean="0">
                <a:latin typeface="微软雅黑" panose="020B0503020204020204" charset="-122"/>
                <a:ea typeface="微软雅黑" panose="020B0503020204020204" charset="-122"/>
              </a:rPr>
              <a:t>尚唯科技报告资源服务系统</a:t>
            </a:r>
            <a:r>
              <a:rPr lang="en-US" altLang="zh-CN" b="1" dirty="0" smtClean="0">
                <a:latin typeface="微软雅黑" panose="020B0503020204020204" charset="-122"/>
                <a:ea typeface="微软雅黑" panose="020B0503020204020204" charset="-122"/>
              </a:rPr>
              <a:t>》</a:t>
            </a:r>
            <a:endParaRPr lang="zh-CN" altLang="en-US" b="1" dirty="0">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a:stretch>
            <a:fillRect/>
          </a:stretch>
        </p:blipFill>
        <p:spPr>
          <a:xfrm>
            <a:off x="1530101" y="1885346"/>
            <a:ext cx="9115556" cy="3799671"/>
          </a:xfrm>
          <a:prstGeom prst="rect">
            <a:avLst/>
          </a:prstGeom>
        </p:spPr>
      </p:pic>
      <p:pic>
        <p:nvPicPr>
          <p:cNvPr id="4" name="图片 3"/>
          <p:cNvPicPr>
            <a:picLocks noChangeAspect="1"/>
          </p:cNvPicPr>
          <p:nvPr/>
        </p:nvPicPr>
        <p:blipFill>
          <a:blip r:embed="rId3"/>
          <a:stretch>
            <a:fillRect/>
          </a:stretch>
        </p:blipFill>
        <p:spPr>
          <a:xfrm>
            <a:off x="6034132" y="1549627"/>
            <a:ext cx="3792606" cy="2530029"/>
          </a:xfrm>
          <a:prstGeom prst="rect">
            <a:avLst/>
          </a:prstGeom>
          <a:ln w="19050">
            <a:solidFill>
              <a:srgbClr val="FF0000"/>
            </a:solidFill>
          </a:ln>
        </p:spPr>
      </p:pic>
      <p:pic>
        <p:nvPicPr>
          <p:cNvPr id="6" name="图片 5"/>
          <p:cNvPicPr>
            <a:picLocks noChangeAspect="1"/>
          </p:cNvPicPr>
          <p:nvPr/>
        </p:nvPicPr>
        <p:blipFill>
          <a:blip r:embed="rId4"/>
          <a:stretch>
            <a:fillRect/>
          </a:stretch>
        </p:blipFill>
        <p:spPr>
          <a:xfrm>
            <a:off x="6028604" y="4173435"/>
            <a:ext cx="3804210" cy="2532881"/>
          </a:xfrm>
          <a:prstGeom prst="rect">
            <a:avLst/>
          </a:prstGeom>
          <a:ln w="19050">
            <a:solidFill>
              <a:srgbClr val="FF0000"/>
            </a:solidFill>
          </a:ln>
        </p:spPr>
      </p:pic>
      <p:sp>
        <p:nvSpPr>
          <p:cNvPr id="7" name="矩形 6"/>
          <p:cNvSpPr/>
          <p:nvPr/>
        </p:nvSpPr>
        <p:spPr>
          <a:xfrm>
            <a:off x="1654592" y="2334264"/>
            <a:ext cx="2352856" cy="1549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p:nvPr/>
        </p:nvCxnSpPr>
        <p:spPr>
          <a:xfrm flipV="1">
            <a:off x="4323857" y="2780785"/>
            <a:ext cx="1535064" cy="378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654592" y="4007480"/>
            <a:ext cx="2352856" cy="15493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a:off x="4323857" y="4728256"/>
            <a:ext cx="1535064" cy="487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110561" y="3345048"/>
            <a:ext cx="1743125" cy="1198880"/>
          </a:xfrm>
          <a:prstGeom prst="rect">
            <a:avLst/>
          </a:prstGeom>
          <a:solidFill>
            <a:schemeClr val="bg1"/>
          </a:solidFill>
        </p:spPr>
        <p:txBody>
          <a:bodyPr wrap="square" rtlCol="0">
            <a:spAutoFit/>
          </a:bodyPr>
          <a:lstStyle/>
          <a:p>
            <a:pPr algn="ctr"/>
            <a:r>
              <a:rPr lang="zh-CN" altLang="en-US" b="1" dirty="0" smtClean="0">
                <a:solidFill>
                  <a:srgbClr val="FF0000"/>
                </a:solidFill>
                <a:latin typeface="宋体" panose="02010600030101010101" pitchFamily="2" charset="-122"/>
                <a:ea typeface="宋体" panose="02010600030101010101" pitchFamily="2" charset="-122"/>
              </a:rPr>
              <a:t>借助可视化技术</a:t>
            </a:r>
            <a:r>
              <a:rPr lang="zh-CN" altLang="en-US" b="1" dirty="0">
                <a:solidFill>
                  <a:srgbClr val="FF0000"/>
                </a:solidFill>
                <a:latin typeface="宋体" panose="02010600030101010101" pitchFamily="2" charset="-122"/>
                <a:ea typeface="宋体" panose="02010600030101010101" pitchFamily="2" charset="-122"/>
              </a:rPr>
              <a:t>，实现了按</a:t>
            </a:r>
            <a:r>
              <a:rPr lang="zh-CN" altLang="en-US" b="1" dirty="0" smtClean="0">
                <a:solidFill>
                  <a:srgbClr val="FF0000"/>
                </a:solidFill>
                <a:latin typeface="宋体" panose="02010600030101010101" pitchFamily="2" charset="-122"/>
                <a:ea typeface="宋体" panose="02010600030101010101" pitchFamily="2" charset="-122"/>
              </a:rPr>
              <a:t>来源和分类的趋势图功能</a:t>
            </a:r>
            <a:endParaRPr lang="zh-CN" altLang="en-US" b="1" dirty="0">
              <a:solidFill>
                <a:srgbClr val="FF0000"/>
              </a:solidFill>
              <a:latin typeface="宋体" panose="02010600030101010101" pitchFamily="2" charset="-122"/>
              <a:ea typeface="宋体" panose="02010600030101010101" pitchFamily="2" charset="-122"/>
            </a:endParaRPr>
          </a:p>
        </p:txBody>
      </p:sp>
    </p:spTree>
  </p:cSld>
  <p:clrMapOvr>
    <a:masterClrMapping/>
  </p:clrMapOvr>
  <p:transition>
    <p:rand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3426126" y="1302449"/>
            <a:ext cx="5187786" cy="1769534"/>
          </a:xfrm>
          <a:prstGeom prst="rect">
            <a:avLst/>
          </a:prstGeom>
          <a:ln>
            <a:solidFill>
              <a:schemeClr val="tx1"/>
            </a:solidFill>
          </a:ln>
        </p:spPr>
      </p:pic>
      <p:sp>
        <p:nvSpPr>
          <p:cNvPr id="5" name="矩形 4"/>
          <p:cNvSpPr/>
          <p:nvPr/>
        </p:nvSpPr>
        <p:spPr>
          <a:xfrm>
            <a:off x="2456981" y="740799"/>
            <a:ext cx="6952740" cy="506730"/>
          </a:xfrm>
          <a:prstGeom prst="rect">
            <a:avLst/>
          </a:prstGeom>
        </p:spPr>
        <p:txBody>
          <a:bodyPr wrap="square">
            <a:spAutoFit/>
          </a:bodyPr>
          <a:lstStyle/>
          <a:p>
            <a:pPr algn="ctr">
              <a:lnSpc>
                <a:spcPct val="150000"/>
              </a:lnSpc>
            </a:pPr>
            <a:r>
              <a:rPr lang="zh-CN" altLang="en-US" b="1" dirty="0" smtClean="0">
                <a:latin typeface="微软雅黑" panose="020B0503020204020204" charset="-122"/>
                <a:ea typeface="微软雅黑" panose="020B0503020204020204" charset="-122"/>
              </a:rPr>
              <a:t>科技项目名称</a:t>
            </a:r>
            <a:r>
              <a:rPr lang="zh-CN" altLang="en-US" dirty="0" smtClean="0">
                <a:latin typeface="微软雅黑" panose="020B0503020204020204" charset="-122"/>
                <a:ea typeface="微软雅黑" panose="020B0503020204020204" charset="-122"/>
              </a:rPr>
              <a:t>：教育部科技基础资源数据平台建设项目</a:t>
            </a:r>
            <a:endParaRPr lang="zh-CN" altLang="en-US" dirty="0">
              <a:latin typeface="微软雅黑" panose="020B0503020204020204" charset="-122"/>
              <a:ea typeface="微软雅黑" panose="020B0503020204020204" charset="-122"/>
            </a:endParaRPr>
          </a:p>
        </p:txBody>
      </p:sp>
      <p:pic>
        <p:nvPicPr>
          <p:cNvPr id="6" name="图片 5"/>
          <p:cNvPicPr>
            <a:picLocks noChangeAspect="1"/>
          </p:cNvPicPr>
          <p:nvPr/>
        </p:nvPicPr>
        <p:blipFill>
          <a:blip r:embed="rId3"/>
          <a:stretch>
            <a:fillRect/>
          </a:stretch>
        </p:blipFill>
        <p:spPr>
          <a:xfrm>
            <a:off x="1868529" y="4262812"/>
            <a:ext cx="2193029" cy="1879739"/>
          </a:xfrm>
          <a:prstGeom prst="rect">
            <a:avLst/>
          </a:prstGeom>
          <a:ln>
            <a:solidFill>
              <a:schemeClr val="tx1"/>
            </a:solidFill>
          </a:ln>
        </p:spPr>
      </p:pic>
      <p:pic>
        <p:nvPicPr>
          <p:cNvPr id="11" name="图片 10"/>
          <p:cNvPicPr>
            <a:picLocks noChangeAspect="1"/>
          </p:cNvPicPr>
          <p:nvPr/>
        </p:nvPicPr>
        <p:blipFill>
          <a:blip r:embed="rId4"/>
          <a:stretch>
            <a:fillRect/>
          </a:stretch>
        </p:blipFill>
        <p:spPr>
          <a:xfrm>
            <a:off x="4160807" y="4255517"/>
            <a:ext cx="1750785" cy="2537017"/>
          </a:xfrm>
          <a:prstGeom prst="rect">
            <a:avLst/>
          </a:prstGeom>
          <a:ln>
            <a:solidFill>
              <a:schemeClr val="tx1"/>
            </a:solidFill>
          </a:ln>
        </p:spPr>
      </p:pic>
      <p:pic>
        <p:nvPicPr>
          <p:cNvPr id="12" name="图片 11"/>
          <p:cNvPicPr>
            <a:picLocks noChangeAspect="1"/>
          </p:cNvPicPr>
          <p:nvPr/>
        </p:nvPicPr>
        <p:blipFill>
          <a:blip r:embed="rId5"/>
          <a:stretch>
            <a:fillRect/>
          </a:stretch>
        </p:blipFill>
        <p:spPr>
          <a:xfrm>
            <a:off x="6020020" y="4262812"/>
            <a:ext cx="2079057" cy="2529721"/>
          </a:xfrm>
          <a:prstGeom prst="rect">
            <a:avLst/>
          </a:prstGeom>
          <a:ln>
            <a:solidFill>
              <a:schemeClr val="tx1"/>
            </a:solidFill>
          </a:ln>
        </p:spPr>
      </p:pic>
      <p:pic>
        <p:nvPicPr>
          <p:cNvPr id="14" name="图片 13"/>
          <p:cNvPicPr>
            <a:picLocks noChangeAspect="1"/>
          </p:cNvPicPr>
          <p:nvPr/>
        </p:nvPicPr>
        <p:blipFill>
          <a:blip r:embed="rId6"/>
          <a:stretch>
            <a:fillRect/>
          </a:stretch>
        </p:blipFill>
        <p:spPr>
          <a:xfrm>
            <a:off x="8212047" y="4262812"/>
            <a:ext cx="2079057" cy="2529721"/>
          </a:xfrm>
          <a:prstGeom prst="rect">
            <a:avLst/>
          </a:prstGeom>
          <a:ln>
            <a:solidFill>
              <a:schemeClr val="tx1"/>
            </a:solidFill>
          </a:ln>
        </p:spPr>
      </p:pic>
      <p:sp>
        <p:nvSpPr>
          <p:cNvPr id="17" name="文本框 16"/>
          <p:cNvSpPr txBox="1"/>
          <p:nvPr/>
        </p:nvSpPr>
        <p:spPr>
          <a:xfrm>
            <a:off x="2521532" y="3832995"/>
            <a:ext cx="1000760" cy="337185"/>
          </a:xfrm>
          <a:prstGeom prst="rect">
            <a:avLst/>
          </a:prstGeom>
          <a:solidFill>
            <a:schemeClr val="accent2">
              <a:lumMod val="75000"/>
            </a:schemeClr>
          </a:solidFill>
        </p:spPr>
        <p:txBody>
          <a:bodyPr wrap="none" rtlCol="0">
            <a:spAutoFit/>
          </a:bodyPr>
          <a:lstStyle/>
          <a:p>
            <a:r>
              <a:rPr lang="zh-CN" altLang="en-US" sz="1600" b="1" dirty="0" smtClean="0">
                <a:solidFill>
                  <a:schemeClr val="bg1"/>
                </a:solidFill>
                <a:latin typeface="宋体" panose="02010600030101010101" pitchFamily="2" charset="-122"/>
                <a:ea typeface="宋体" panose="02010600030101010101" pitchFamily="2" charset="-122"/>
              </a:rPr>
              <a:t>文献类型</a:t>
            </a:r>
          </a:p>
        </p:txBody>
      </p:sp>
      <p:sp>
        <p:nvSpPr>
          <p:cNvPr id="18" name="文本框 17"/>
          <p:cNvSpPr txBox="1"/>
          <p:nvPr/>
        </p:nvSpPr>
        <p:spPr>
          <a:xfrm>
            <a:off x="4551823" y="3832995"/>
            <a:ext cx="1000760" cy="337185"/>
          </a:xfrm>
          <a:prstGeom prst="rect">
            <a:avLst/>
          </a:prstGeom>
          <a:solidFill>
            <a:schemeClr val="accent2">
              <a:lumMod val="75000"/>
            </a:schemeClr>
          </a:solidFill>
        </p:spPr>
        <p:txBody>
          <a:bodyPr wrap="none" rtlCol="0">
            <a:spAutoFit/>
          </a:bodyPr>
          <a:lstStyle/>
          <a:p>
            <a:r>
              <a:rPr lang="zh-CN" altLang="en-US" sz="1600" b="1" dirty="0" smtClean="0">
                <a:solidFill>
                  <a:schemeClr val="bg1"/>
                </a:solidFill>
                <a:latin typeface="宋体" panose="02010600030101010101" pitchFamily="2" charset="-122"/>
                <a:ea typeface="宋体" panose="02010600030101010101" pitchFamily="2" charset="-122"/>
              </a:rPr>
              <a:t>相关机构</a:t>
            </a:r>
          </a:p>
        </p:txBody>
      </p:sp>
      <p:sp>
        <p:nvSpPr>
          <p:cNvPr id="19" name="文本框 18"/>
          <p:cNvSpPr txBox="1"/>
          <p:nvPr/>
        </p:nvSpPr>
        <p:spPr>
          <a:xfrm>
            <a:off x="6647724" y="3832995"/>
            <a:ext cx="1000760" cy="337185"/>
          </a:xfrm>
          <a:prstGeom prst="rect">
            <a:avLst/>
          </a:prstGeom>
          <a:solidFill>
            <a:schemeClr val="accent2">
              <a:lumMod val="75000"/>
            </a:schemeClr>
          </a:solidFill>
        </p:spPr>
        <p:txBody>
          <a:bodyPr wrap="none" rtlCol="0">
            <a:spAutoFit/>
          </a:bodyPr>
          <a:lstStyle/>
          <a:p>
            <a:r>
              <a:rPr lang="zh-CN" altLang="en-US" sz="1600" b="1" dirty="0" smtClean="0">
                <a:solidFill>
                  <a:schemeClr val="bg1"/>
                </a:solidFill>
                <a:latin typeface="宋体" panose="02010600030101010101" pitchFamily="2" charset="-122"/>
                <a:ea typeface="宋体" panose="02010600030101010101" pitchFamily="2" charset="-122"/>
              </a:rPr>
              <a:t>相关作者</a:t>
            </a:r>
          </a:p>
        </p:txBody>
      </p:sp>
      <p:sp>
        <p:nvSpPr>
          <p:cNvPr id="20" name="文本框 19"/>
          <p:cNvSpPr txBox="1"/>
          <p:nvPr/>
        </p:nvSpPr>
        <p:spPr>
          <a:xfrm>
            <a:off x="8685506" y="3832995"/>
            <a:ext cx="1000760" cy="337185"/>
          </a:xfrm>
          <a:prstGeom prst="rect">
            <a:avLst/>
          </a:prstGeom>
          <a:solidFill>
            <a:schemeClr val="accent2">
              <a:lumMod val="75000"/>
            </a:schemeClr>
          </a:solidFill>
        </p:spPr>
        <p:txBody>
          <a:bodyPr wrap="none" rtlCol="0">
            <a:spAutoFit/>
          </a:bodyPr>
          <a:lstStyle/>
          <a:p>
            <a:r>
              <a:rPr lang="zh-CN" altLang="en-US" sz="1600" b="1" dirty="0" smtClean="0">
                <a:solidFill>
                  <a:schemeClr val="bg1"/>
                </a:solidFill>
                <a:latin typeface="宋体" panose="02010600030101010101" pitchFamily="2" charset="-122"/>
                <a:ea typeface="宋体" panose="02010600030101010101" pitchFamily="2" charset="-122"/>
              </a:rPr>
              <a:t>相关主题</a:t>
            </a:r>
          </a:p>
        </p:txBody>
      </p:sp>
      <p:sp>
        <p:nvSpPr>
          <p:cNvPr id="21" name="文本框 20"/>
          <p:cNvSpPr txBox="1"/>
          <p:nvPr/>
        </p:nvSpPr>
        <p:spPr>
          <a:xfrm>
            <a:off x="2502001" y="3188972"/>
            <a:ext cx="1102360" cy="368300"/>
          </a:xfrm>
          <a:prstGeom prst="rect">
            <a:avLst/>
          </a:prstGeom>
          <a:noFill/>
        </p:spPr>
        <p:txBody>
          <a:bodyPr wrap="none" rtlCol="0">
            <a:spAutoFit/>
          </a:bodyPr>
          <a:lstStyle/>
          <a:p>
            <a:r>
              <a:rPr lang="zh-CN" altLang="en-US" b="1" dirty="0" smtClean="0">
                <a:solidFill>
                  <a:srgbClr val="FF0000"/>
                </a:solidFill>
                <a:latin typeface="宋体" panose="02010600030101010101" pitchFamily="2" charset="-122"/>
                <a:ea typeface="宋体" panose="02010600030101010101" pitchFamily="2" charset="-122"/>
              </a:rPr>
              <a:t>聚类挖掘</a:t>
            </a:r>
          </a:p>
        </p:txBody>
      </p:sp>
      <p:sp>
        <p:nvSpPr>
          <p:cNvPr id="22" name="文本框 21"/>
          <p:cNvSpPr txBox="1"/>
          <p:nvPr/>
        </p:nvSpPr>
        <p:spPr>
          <a:xfrm>
            <a:off x="6744548" y="3188972"/>
            <a:ext cx="1102360" cy="368300"/>
          </a:xfrm>
          <a:prstGeom prst="rect">
            <a:avLst/>
          </a:prstGeom>
          <a:noFill/>
        </p:spPr>
        <p:txBody>
          <a:bodyPr wrap="none" rtlCol="0">
            <a:spAutoFit/>
          </a:bodyPr>
          <a:lstStyle/>
          <a:p>
            <a:r>
              <a:rPr lang="zh-CN" altLang="en-US" b="1" dirty="0" smtClean="0">
                <a:solidFill>
                  <a:srgbClr val="FF0000"/>
                </a:solidFill>
                <a:latin typeface="宋体" panose="02010600030101010101" pitchFamily="2" charset="-122"/>
                <a:ea typeface="宋体" panose="02010600030101010101" pitchFamily="2" charset="-122"/>
              </a:rPr>
              <a:t>关联挖掘</a:t>
            </a:r>
          </a:p>
        </p:txBody>
      </p:sp>
      <p:sp>
        <p:nvSpPr>
          <p:cNvPr id="23" name="右大括号 22"/>
          <p:cNvSpPr/>
          <p:nvPr/>
        </p:nvSpPr>
        <p:spPr>
          <a:xfrm rot="16200000">
            <a:off x="7047253" y="1951067"/>
            <a:ext cx="153688" cy="3545614"/>
          </a:xfrm>
          <a:prstGeom prst="rightBrace">
            <a:avLst>
              <a:gd name="adj1" fmla="val 8333"/>
              <a:gd name="adj2" fmla="val 51214"/>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cxnSp>
        <p:nvCxnSpPr>
          <p:cNvPr id="25" name="直接箭头连接符 24"/>
          <p:cNvCxnSpPr/>
          <p:nvPr/>
        </p:nvCxnSpPr>
        <p:spPr>
          <a:xfrm>
            <a:off x="3030414" y="3521005"/>
            <a:ext cx="0" cy="2797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902398" y="4723982"/>
            <a:ext cx="2093762" cy="136215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6" name="文本框 25"/>
          <p:cNvSpPr txBox="1"/>
          <p:nvPr/>
        </p:nvSpPr>
        <p:spPr>
          <a:xfrm>
            <a:off x="1834661" y="6283606"/>
            <a:ext cx="2251710" cy="368300"/>
          </a:xfrm>
          <a:prstGeom prst="rect">
            <a:avLst/>
          </a:prstGeom>
          <a:noFill/>
        </p:spPr>
        <p:txBody>
          <a:bodyPr wrap="none" rtlCol="0">
            <a:spAutoFit/>
          </a:bodyPr>
          <a:lstStyle/>
          <a:p>
            <a:r>
              <a:rPr lang="zh-CN" altLang="en-US" b="1" dirty="0" smtClean="0">
                <a:solidFill>
                  <a:srgbClr val="FF0000"/>
                </a:solidFill>
                <a:latin typeface="宋体" panose="02010600030101010101" pitchFamily="2" charset="-122"/>
                <a:ea typeface="宋体" panose="02010600030101010101" pitchFamily="2" charset="-122"/>
              </a:rPr>
              <a:t>多种文献类型的聚类</a:t>
            </a:r>
          </a:p>
        </p:txBody>
      </p:sp>
      <p:sp>
        <p:nvSpPr>
          <p:cNvPr id="27" name="右大括号 26"/>
          <p:cNvSpPr/>
          <p:nvPr/>
        </p:nvSpPr>
        <p:spPr>
          <a:xfrm>
            <a:off x="7655257" y="1570666"/>
            <a:ext cx="111586" cy="1467448"/>
          </a:xfrm>
          <a:prstGeom prst="rightBrace">
            <a:avLst>
              <a:gd name="adj1" fmla="val 8333"/>
              <a:gd name="adj2" fmla="val 51214"/>
            </a:avLst>
          </a:prstGeom>
          <a:noFill/>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宋体" panose="02010600030101010101" pitchFamily="2" charset="-122"/>
              <a:ea typeface="宋体" panose="02010600030101010101" pitchFamily="2" charset="-122"/>
            </a:endParaRPr>
          </a:p>
        </p:txBody>
      </p:sp>
      <p:sp>
        <p:nvSpPr>
          <p:cNvPr id="28" name="文本框 27"/>
          <p:cNvSpPr txBox="1"/>
          <p:nvPr/>
        </p:nvSpPr>
        <p:spPr>
          <a:xfrm>
            <a:off x="7934504" y="2153583"/>
            <a:ext cx="1562100" cy="368300"/>
          </a:xfrm>
          <a:prstGeom prst="rect">
            <a:avLst/>
          </a:prstGeom>
          <a:noFill/>
        </p:spPr>
        <p:txBody>
          <a:bodyPr wrap="none" rtlCol="0">
            <a:spAutoFit/>
          </a:bodyPr>
          <a:lstStyle/>
          <a:p>
            <a:r>
              <a:rPr lang="zh-CN" altLang="en-US" b="1" dirty="0" smtClean="0">
                <a:solidFill>
                  <a:srgbClr val="FF0000"/>
                </a:solidFill>
                <a:latin typeface="宋体" panose="02010600030101010101" pitchFamily="2" charset="-122"/>
                <a:ea typeface="宋体" panose="02010600030101010101" pitchFamily="2" charset="-122"/>
              </a:rPr>
              <a:t>项目相关信息</a:t>
            </a:r>
          </a:p>
        </p:txBody>
      </p:sp>
    </p:spTree>
  </p:cSld>
  <p:clrMapOvr>
    <a:masterClrMapping/>
  </p:clrMapOvr>
  <p:transition>
    <p:rand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l="23680" t="51969" r="23787" b="11286"/>
          <a:stretch>
            <a:fillRect/>
          </a:stretch>
        </p:blipFill>
        <p:spPr bwMode="auto">
          <a:xfrm>
            <a:off x="2431188" y="4042116"/>
            <a:ext cx="3210269" cy="2732583"/>
          </a:xfrm>
          <a:prstGeom prst="rect">
            <a:avLst/>
          </a:prstGeom>
          <a:noFill/>
          <a:ln w="3175">
            <a:solidFill>
              <a:schemeClr val="tx1"/>
            </a:solidFill>
            <a:miter lim="800000"/>
            <a:headEnd/>
            <a:tailEnd/>
          </a:ln>
        </p:spPr>
      </p:pic>
      <p:pic>
        <p:nvPicPr>
          <p:cNvPr id="5" name="图片 82"/>
          <p:cNvPicPr>
            <a:picLocks noChangeAspect="1" noChangeArrowheads="1"/>
          </p:cNvPicPr>
          <p:nvPr/>
        </p:nvPicPr>
        <p:blipFill>
          <a:blip r:embed="rId3" cstate="print"/>
          <a:srcRect/>
          <a:stretch>
            <a:fillRect/>
          </a:stretch>
        </p:blipFill>
        <p:spPr bwMode="auto">
          <a:xfrm>
            <a:off x="6061582" y="4045075"/>
            <a:ext cx="3512452" cy="2732583"/>
          </a:xfrm>
          <a:prstGeom prst="rect">
            <a:avLst/>
          </a:prstGeom>
          <a:noFill/>
          <a:ln w="3175">
            <a:solidFill>
              <a:schemeClr val="tx1"/>
            </a:solidFill>
            <a:miter lim="800000"/>
            <a:headEnd/>
            <a:tailEnd/>
          </a:ln>
          <a:effectLst>
            <a:outerShdw blurRad="50800" dist="38100" dir="2700000" algn="tl" rotWithShape="0">
              <a:prstClr val="black">
                <a:alpha val="40000"/>
              </a:prstClr>
            </a:outerShdw>
          </a:effectLst>
        </p:spPr>
      </p:pic>
      <p:sp>
        <p:nvSpPr>
          <p:cNvPr id="7" name="文本框 6"/>
          <p:cNvSpPr txBox="1"/>
          <p:nvPr/>
        </p:nvSpPr>
        <p:spPr>
          <a:xfrm>
            <a:off x="3263848" y="3617824"/>
            <a:ext cx="995680" cy="337185"/>
          </a:xfrm>
          <a:prstGeom prst="rect">
            <a:avLst/>
          </a:prstGeom>
          <a:solidFill>
            <a:schemeClr val="accent2">
              <a:lumMod val="75000"/>
            </a:schemeClr>
          </a:solidFill>
        </p:spPr>
        <p:txBody>
          <a:bodyPr wrap="none" rtlCol="0">
            <a:spAutoFit/>
          </a:bodyPr>
          <a:lstStyle/>
          <a:p>
            <a:r>
              <a:rPr lang="zh-CN" altLang="en-US" sz="1600" b="1" dirty="0" smtClean="0">
                <a:solidFill>
                  <a:schemeClr val="bg1"/>
                </a:solidFill>
                <a:latin typeface="微软雅黑" panose="020B0503020204020204" charset="-122"/>
                <a:ea typeface="微软雅黑" panose="020B0503020204020204" charset="-122"/>
              </a:rPr>
              <a:t>学科图谱</a:t>
            </a:r>
            <a:endParaRPr lang="zh-CN" altLang="en-US" sz="1600" b="1" dirty="0">
              <a:solidFill>
                <a:schemeClr val="bg1"/>
              </a:solidFill>
              <a:latin typeface="微软雅黑" panose="020B0503020204020204" charset="-122"/>
              <a:ea typeface="微软雅黑" panose="020B0503020204020204" charset="-122"/>
            </a:endParaRPr>
          </a:p>
        </p:txBody>
      </p:sp>
      <p:sp>
        <p:nvSpPr>
          <p:cNvPr id="8" name="文本框 7"/>
          <p:cNvSpPr txBox="1"/>
          <p:nvPr/>
        </p:nvSpPr>
        <p:spPr>
          <a:xfrm>
            <a:off x="7450579" y="3624181"/>
            <a:ext cx="1198880" cy="337185"/>
          </a:xfrm>
          <a:prstGeom prst="rect">
            <a:avLst/>
          </a:prstGeom>
          <a:solidFill>
            <a:schemeClr val="accent2">
              <a:lumMod val="75000"/>
            </a:schemeClr>
          </a:solidFill>
        </p:spPr>
        <p:txBody>
          <a:bodyPr wrap="none" rtlCol="0">
            <a:spAutoFit/>
          </a:bodyPr>
          <a:lstStyle/>
          <a:p>
            <a:r>
              <a:rPr lang="zh-CN" altLang="en-US" sz="1600" b="1" dirty="0" smtClean="0">
                <a:solidFill>
                  <a:schemeClr val="bg1"/>
                </a:solidFill>
                <a:latin typeface="微软雅黑" panose="020B0503020204020204" charset="-122"/>
                <a:ea typeface="微软雅黑" panose="020B0503020204020204" charset="-122"/>
              </a:rPr>
              <a:t>机构知识库</a:t>
            </a:r>
            <a:endParaRPr lang="zh-CN" altLang="en-US" sz="1600" b="1" dirty="0">
              <a:solidFill>
                <a:schemeClr val="bg1"/>
              </a:solidFill>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4"/>
          <a:stretch>
            <a:fillRect/>
          </a:stretch>
        </p:blipFill>
        <p:spPr>
          <a:xfrm>
            <a:off x="3202752" y="1249068"/>
            <a:ext cx="6079956" cy="2109218"/>
          </a:xfrm>
          <a:prstGeom prst="rect">
            <a:avLst/>
          </a:prstGeom>
          <a:ln>
            <a:solidFill>
              <a:schemeClr val="tx1"/>
            </a:solidFill>
          </a:ln>
        </p:spPr>
      </p:pic>
      <p:sp>
        <p:nvSpPr>
          <p:cNvPr id="12" name="矩形 15"/>
          <p:cNvSpPr>
            <a:spLocks noChangeArrowheads="1"/>
          </p:cNvSpPr>
          <p:nvPr/>
        </p:nvSpPr>
        <p:spPr bwMode="auto">
          <a:xfrm>
            <a:off x="5428992" y="776297"/>
            <a:ext cx="1481234" cy="370722"/>
          </a:xfrm>
          <a:prstGeom prst="rect">
            <a:avLst/>
          </a:prstGeom>
          <a:solidFill>
            <a:schemeClr val="accent2">
              <a:lumMod val="75000"/>
            </a:schemeClr>
          </a:solidFill>
          <a:ln w="9525" algn="ctr">
            <a:solidFill>
              <a:schemeClr val="bg1">
                <a:alpha val="74117"/>
              </a:schemeClr>
            </a:solidFill>
            <a:round/>
          </a:ln>
        </p:spPr>
        <p:txBody>
          <a:bodyPr lIns="45722" tIns="0" rIns="45722" bIns="0" anchor="ctr"/>
          <a:lstStyle/>
          <a:p>
            <a:pPr marL="228600" indent="-228600" algn="ctr">
              <a:spcBef>
                <a:spcPct val="50000"/>
              </a:spcBef>
              <a:buClr>
                <a:srgbClr val="E67300"/>
              </a:buClr>
              <a:buSzPct val="80000"/>
            </a:pPr>
            <a:r>
              <a:rPr lang="zh-CN" altLang="en-US" sz="1600" b="1" dirty="0" smtClean="0">
                <a:solidFill>
                  <a:schemeClr val="bg1"/>
                </a:solidFill>
                <a:latin typeface="微软雅黑" panose="020B0503020204020204" charset="-122"/>
                <a:ea typeface="微软雅黑" panose="020B0503020204020204" charset="-122"/>
              </a:rPr>
              <a:t>数据</a:t>
            </a:r>
            <a:r>
              <a:rPr lang="zh-CN" altLang="en-US" sz="1600" b="1" dirty="0">
                <a:solidFill>
                  <a:schemeClr val="bg1"/>
                </a:solidFill>
                <a:latin typeface="微软雅黑" panose="020B0503020204020204" charset="-122"/>
                <a:ea typeface="微软雅黑" panose="020B0503020204020204" charset="-122"/>
              </a:rPr>
              <a:t>趋势分析</a:t>
            </a:r>
          </a:p>
        </p:txBody>
      </p:sp>
      <p:sp>
        <p:nvSpPr>
          <p:cNvPr id="13" name="文本框 12"/>
          <p:cNvSpPr txBox="1"/>
          <p:nvPr/>
        </p:nvSpPr>
        <p:spPr>
          <a:xfrm>
            <a:off x="1971067" y="2396577"/>
            <a:ext cx="868680" cy="368300"/>
          </a:xfrm>
          <a:prstGeom prst="rect">
            <a:avLst/>
          </a:prstGeom>
          <a:noFill/>
        </p:spPr>
        <p:txBody>
          <a:bodyPr wrap="none" rtlCol="0">
            <a:spAutoFit/>
          </a:bodyPr>
          <a:lstStyle/>
          <a:p>
            <a:r>
              <a:rPr lang="zh-CN" altLang="en-US" b="1" dirty="0">
                <a:solidFill>
                  <a:srgbClr val="FF0000"/>
                </a:solidFill>
                <a:latin typeface="微软雅黑" panose="020B0503020204020204" charset="-122"/>
                <a:ea typeface="微软雅黑" panose="020B0503020204020204" charset="-122"/>
              </a:rPr>
              <a:t>可视化</a:t>
            </a:r>
          </a:p>
        </p:txBody>
      </p:sp>
      <p:cxnSp>
        <p:nvCxnSpPr>
          <p:cNvPr id="14" name="直接箭头连接符 13"/>
          <p:cNvCxnSpPr/>
          <p:nvPr/>
        </p:nvCxnSpPr>
        <p:spPr>
          <a:xfrm>
            <a:off x="2805405" y="2529457"/>
            <a:ext cx="333002" cy="76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2565473" y="2807537"/>
            <a:ext cx="166502" cy="104990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标题 29"/>
          <p:cNvSpPr>
            <a:spLocks noGrp="1"/>
          </p:cNvSpPr>
          <p:nvPr>
            <p:ph type="title"/>
            <p:custDataLst>
              <p:tags r:id="rId2"/>
            </p:custDataLst>
          </p:nvPr>
        </p:nvSpPr>
        <p:spPr/>
        <p:txBody>
          <a:bodyPr/>
          <a:lstStyle/>
          <a:p>
            <a:pPr algn="ctr"/>
            <a:r>
              <a:rPr lang="zh-CN" altLang="en-US" smtClean="0">
                <a:latin typeface="+mj-lt"/>
                <a:ea typeface="+mj-ea"/>
              </a:rPr>
              <a:t>目录</a:t>
            </a:r>
          </a:p>
        </p:txBody>
      </p:sp>
      <p:sp>
        <p:nvSpPr>
          <p:cNvPr id="33" name="文本框 32"/>
          <p:cNvSpPr txBox="1"/>
          <p:nvPr/>
        </p:nvSpPr>
        <p:spPr>
          <a:xfrm>
            <a:off x="3166745" y="2137410"/>
            <a:ext cx="5881370" cy="65087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solidFill>
                <a:latin typeface="华文中宋" panose="02010600040101010101" charset="-122"/>
                <a:ea typeface="华文中宋" panose="02010600040101010101" charset="-122"/>
                <a:sym typeface="+mn-ea"/>
              </a:rPr>
              <a:t>大数据时代</a:t>
            </a:r>
            <a:endParaRPr lang="zh-CN" altLang="en-US" sz="2800" b="1" dirty="0" smtClean="0">
              <a:solidFill>
                <a:schemeClr val="bg1"/>
              </a:solidFill>
              <a:latin typeface="华文中宋" panose="02010600040101010101" charset="-122"/>
              <a:ea typeface="华文中宋" panose="02010600040101010101" charset="-122"/>
              <a:sym typeface="+mn-ea"/>
            </a:endParaRPr>
          </a:p>
        </p:txBody>
      </p:sp>
      <p:sp>
        <p:nvSpPr>
          <p:cNvPr id="36" name="文本框 35"/>
          <p:cNvSpPr txBox="1"/>
          <p:nvPr/>
        </p:nvSpPr>
        <p:spPr>
          <a:xfrm>
            <a:off x="3159125" y="2994660"/>
            <a:ext cx="589661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大数据改变我们的生活工作方式</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7" name="文本框 36"/>
          <p:cNvSpPr txBox="1"/>
          <p:nvPr/>
        </p:nvSpPr>
        <p:spPr>
          <a:xfrm>
            <a:off x="3159125" y="3862070"/>
            <a:ext cx="5896610" cy="64579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smtClean="0">
                <a:solidFill>
                  <a:schemeClr val="bg1">
                    <a:lumMod val="95000"/>
                  </a:schemeClr>
                </a:solidFill>
                <a:latin typeface="华文中宋" panose="02010600040101010101" charset="-122"/>
                <a:ea typeface="华文中宋" panose="02010600040101010101" charset="-122"/>
                <a:sym typeface="+mn-ea"/>
              </a:rPr>
              <a:t>科研第四范式</a:t>
            </a:r>
            <a:r>
              <a:rPr lang="en-US" altLang="zh-CN" sz="2800" b="1" smtClean="0">
                <a:solidFill>
                  <a:schemeClr val="bg1">
                    <a:lumMod val="95000"/>
                  </a:schemeClr>
                </a:solidFill>
                <a:latin typeface="华文中宋" panose="02010600040101010101" charset="-122"/>
                <a:ea typeface="华文中宋" panose="02010600040101010101" charset="-122"/>
                <a:sym typeface="+mn-ea"/>
              </a:rPr>
              <a:t>——</a:t>
            </a:r>
            <a:r>
              <a:rPr lang="zh-CN" altLang="en-US" sz="2800" b="1" smtClean="0">
                <a:solidFill>
                  <a:schemeClr val="bg1">
                    <a:lumMod val="95000"/>
                  </a:schemeClr>
                </a:solidFill>
                <a:latin typeface="华文中宋" panose="02010600040101010101" charset="-122"/>
                <a:ea typeface="华文中宋" panose="02010600040101010101" charset="-122"/>
                <a:sym typeface="+mn-ea"/>
              </a:rPr>
              <a:t>数据密集型科研</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38" name="文本框 37"/>
          <p:cNvSpPr txBox="1"/>
          <p:nvPr/>
        </p:nvSpPr>
        <p:spPr>
          <a:xfrm>
            <a:off x="3166745" y="5318125"/>
            <a:ext cx="5881370" cy="518160"/>
          </a:xfrm>
          <a:prstGeom prst="rect">
            <a:avLst/>
          </a:prstGeom>
          <a:solidFill>
            <a:schemeClr val="accent1">
              <a:lumMod val="75000"/>
            </a:schemeClr>
          </a:solidFill>
        </p:spPr>
        <p:txBody>
          <a:bodyPr wrap="square" rtlCol="0" anchor="t">
            <a:spAutoFit/>
          </a:bodyPr>
          <a:lstStyle/>
          <a:p>
            <a:pPr indent="0" algn="ctr">
              <a:buClr>
                <a:schemeClr val="accent1"/>
              </a:buClr>
              <a:buSzTx/>
              <a:buFont typeface="Wingdings" panose="05000000000000000000" pitchFamily="2" charset="2"/>
              <a:buNone/>
            </a:pPr>
            <a:r>
              <a:rPr lang="zh-CN" altLang="en-US" sz="2800" b="1" smtClean="0">
                <a:solidFill>
                  <a:schemeClr val="bg1">
                    <a:lumMod val="95000"/>
                  </a:schemeClr>
                </a:solidFill>
                <a:latin typeface="华文中宋" panose="02010600040101010101" charset="-122"/>
                <a:ea typeface="华文中宋" panose="02010600040101010101" charset="-122"/>
                <a:sym typeface="+mn-ea"/>
              </a:rPr>
              <a:t>大数据时代的机遇与挑战</a:t>
            </a:r>
            <a:endParaRPr lang="zh-CN" altLang="en-US" sz="2800" b="1" dirty="0" smtClean="0">
              <a:solidFill>
                <a:schemeClr val="bg1">
                  <a:lumMod val="95000"/>
                </a:schemeClr>
              </a:solidFill>
              <a:latin typeface="华文中宋" panose="02010600040101010101" charset="-122"/>
              <a:ea typeface="华文中宋" panose="02010600040101010101" charset="-122"/>
              <a:sym typeface="+mn-ea"/>
            </a:endParaRPr>
          </a:p>
        </p:txBody>
      </p:sp>
      <p:sp>
        <p:nvSpPr>
          <p:cNvPr id="2" name="文本框 1"/>
          <p:cNvSpPr txBox="1"/>
          <p:nvPr/>
        </p:nvSpPr>
        <p:spPr>
          <a:xfrm>
            <a:off x="3159125" y="4563110"/>
            <a:ext cx="5896610" cy="650875"/>
          </a:xfrm>
          <a:prstGeom prst="rect">
            <a:avLst/>
          </a:prstGeom>
          <a:solidFill>
            <a:schemeClr val="bg1">
              <a:lumMod val="85000"/>
            </a:schemeClr>
          </a:solidFill>
        </p:spPr>
        <p:txBody>
          <a:bodyPr wrap="square" rtlCol="0" anchor="t">
            <a:spAutoFit/>
          </a:bodyPr>
          <a:lstStyle/>
          <a:p>
            <a:pPr algn="ctr">
              <a:lnSpc>
                <a:spcPct val="130000"/>
              </a:lnSpc>
            </a:pPr>
            <a:r>
              <a:rPr lang="zh-CN" altLang="en-US" sz="2800" b="1" dirty="0" smtClean="0">
                <a:solidFill>
                  <a:schemeClr val="bg1">
                    <a:lumMod val="95000"/>
                  </a:schemeClr>
                </a:solidFill>
                <a:latin typeface="华文中宋" panose="02010600040101010101" charset="-122"/>
                <a:ea typeface="华文中宋" panose="02010600040101010101" charset="-122"/>
                <a:sym typeface="+mn-ea"/>
              </a:rPr>
              <a:t>大数据技术与实践</a:t>
            </a:r>
          </a:p>
        </p:txBody>
      </p:sp>
    </p:spTree>
    <p:custDataLst>
      <p:tags r:id="rId1"/>
    </p:custDataLst>
  </p:cSld>
  <p:clrMapOvr>
    <a:masterClrMapping/>
  </p:clrMapOvr>
  <p:transition>
    <p:random/>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 name="KSO_WM_TAG_VERSION" val="1.0"/>
  <p:tag name="KSO_WM_SLIDE_ID" val="custom160107_2"/>
  <p:tag name="KSO_WM_SLIDE_INDEX" val="2"/>
  <p:tag name="KSO_WM_SLIDE_ITEM_CNT" val="2"/>
  <p:tag name="KSO_WM_SLIDE_LAYOUT" val="a_f"/>
  <p:tag name="KSO_WM_SLIDE_LAYOUT_CNT" val="1_1"/>
  <p:tag name="KSO_WM_SLIDE_TYPE" val="text"/>
  <p:tag name="KSO_WM_BEAUTIFY_FLAG" val="#wm#"/>
  <p:tag name="KSO_WM_SLIDE_POSITION" val="52*81"/>
  <p:tag name="KSO_WM_SLIDE_SIZE" val="855*400"/>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 name="KSO_WM_TAG_VERSION" val="1.0"/>
  <p:tag name="KSO_WM_SLIDE_ID" val="custom160107_2"/>
  <p:tag name="KSO_WM_SLIDE_INDEX" val="2"/>
  <p:tag name="KSO_WM_SLIDE_ITEM_CNT" val="2"/>
  <p:tag name="KSO_WM_SLIDE_LAYOUT" val="a_f"/>
  <p:tag name="KSO_WM_SLIDE_LAYOUT_CNT" val="1_1"/>
  <p:tag name="KSO_WM_SLIDE_TYPE" val="text"/>
  <p:tag name="KSO_WM_BEAUTIFY_FLAG" val="#wm#"/>
  <p:tag name="KSO_WM_SLIDE_POSITION" val="52*81"/>
  <p:tag name="KSO_WM_SLIDE_SIZE" val="855*400"/>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7"/>
  <p:tag name="KSO_WM_UNIT_TYPE" val="a"/>
  <p:tag name="KSO_WM_UNIT_INDEX" val="1"/>
  <p:tag name="KSO_WM_UNIT_ID" val="custom160107_2*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7"/>
  <p:tag name="KSO_WM_UNIT_TYPE" val="a"/>
  <p:tag name="KSO_WM_UNIT_INDEX" val="1"/>
  <p:tag name="KSO_WM_UNIT_ID" val="custom160107_2*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 name="KSO_WM_TAG_VERSION" val="1.0"/>
  <p:tag name="KSO_WM_SLIDE_ID" val="custom160107_2"/>
  <p:tag name="KSO_WM_SLIDE_INDEX" val="2"/>
  <p:tag name="KSO_WM_SLIDE_ITEM_CNT" val="2"/>
  <p:tag name="KSO_WM_SLIDE_LAYOUT" val="a_f"/>
  <p:tag name="KSO_WM_SLIDE_LAYOUT_CNT" val="1_1"/>
  <p:tag name="KSO_WM_SLIDE_TYPE" val="text"/>
  <p:tag name="KSO_WM_BEAUTIFY_FLAG" val="#wm#"/>
  <p:tag name="KSO_WM_SLIDE_POSITION" val="52*81"/>
  <p:tag name="KSO_WM_SLIDE_SIZE" val="855*400"/>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7"/>
  <p:tag name="KSO_WM_UNIT_TYPE" val="a"/>
  <p:tag name="KSO_WM_UNIT_INDEX" val="1"/>
  <p:tag name="KSO_WM_UNIT_ID" val="custom160107_2*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 name="KSO_WM_TAG_VERSION" val="1.0"/>
  <p:tag name="KSO_WM_SLIDE_ID" val="custom160107_2"/>
  <p:tag name="KSO_WM_SLIDE_INDEX" val="2"/>
  <p:tag name="KSO_WM_SLIDE_ITEM_CNT" val="2"/>
  <p:tag name="KSO_WM_SLIDE_LAYOUT" val="a_f"/>
  <p:tag name="KSO_WM_SLIDE_LAYOUT_CNT" val="1_1"/>
  <p:tag name="KSO_WM_SLIDE_TYPE" val="text"/>
  <p:tag name="KSO_WM_BEAUTIFY_FLAG" val="#wm#"/>
  <p:tag name="KSO_WM_SLIDE_POSITION" val="52*81"/>
  <p:tag name="KSO_WM_SLIDE_SIZE" val="855*400"/>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7"/>
  <p:tag name="KSO_WM_UNIT_TYPE" val="a"/>
  <p:tag name="KSO_WM_UNIT_INDEX" val="1"/>
  <p:tag name="KSO_WM_UNIT_ID" val="custom160107_2*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5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 name="KSO_WM_TAG_VERSION" val="1.0"/>
  <p:tag name="KSO_WM_SLIDE_ID" val="custom160107_2"/>
  <p:tag name="KSO_WM_SLIDE_INDEX" val="2"/>
  <p:tag name="KSO_WM_SLIDE_ITEM_CNT" val="2"/>
  <p:tag name="KSO_WM_SLIDE_LAYOUT" val="a_f"/>
  <p:tag name="KSO_WM_SLIDE_LAYOUT_CNT" val="1_1"/>
  <p:tag name="KSO_WM_SLIDE_TYPE" val="text"/>
  <p:tag name="KSO_WM_BEAUTIFY_FLAG" val="#wm#"/>
  <p:tag name="KSO_WM_SLIDE_POSITION" val="52*81"/>
  <p:tag name="KSO_WM_SLIDE_SIZE" val="855*400"/>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 name="KSO_WM_TAG_VERSION" val="1.0"/>
  <p:tag name="KSO_WM_SLIDE_ID" val="custom160107_2"/>
  <p:tag name="KSO_WM_SLIDE_INDEX" val="2"/>
  <p:tag name="KSO_WM_SLIDE_ITEM_CNT" val="2"/>
  <p:tag name="KSO_WM_SLIDE_LAYOUT" val="a_f"/>
  <p:tag name="KSO_WM_SLIDE_LAYOUT_CNT" val="1_1"/>
  <p:tag name="KSO_WM_SLIDE_TYPE" val="text"/>
  <p:tag name="KSO_WM_BEAUTIFY_FLAG" val="#wm#"/>
  <p:tag name="KSO_WM_SLIDE_POSITION" val="52*81"/>
  <p:tag name="KSO_WM_SLIDE_SIZE" val="855*400"/>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7"/>
  <p:tag name="KSO_WM_UNIT_TYPE" val="a"/>
  <p:tag name="KSO_WM_UNIT_INDEX" val="1"/>
  <p:tag name="KSO_WM_UNIT_ID" val="custom160107_2*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 name="KSO_WM_TAG_VERSION" val="1.0"/>
  <p:tag name="KSO_WM_SLIDE_ID" val="custom160107_2"/>
  <p:tag name="KSO_WM_SLIDE_INDEX" val="2"/>
  <p:tag name="KSO_WM_SLIDE_ITEM_CNT" val="2"/>
  <p:tag name="KSO_WM_SLIDE_LAYOUT" val="a_f"/>
  <p:tag name="KSO_WM_SLIDE_LAYOUT_CNT" val="1_1"/>
  <p:tag name="KSO_WM_SLIDE_TYPE" val="text"/>
  <p:tag name="KSO_WM_BEAUTIFY_FLAG" val="#wm#"/>
  <p:tag name="KSO_WM_SLIDE_POSITION" val="52*81"/>
  <p:tag name="KSO_WM_SLIDE_SIZE" val="855*400"/>
</p:tagLst>
</file>

<file path=ppt/tags/tag6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7"/>
  <p:tag name="KSO_WM_UNIT_TYPE" val="a"/>
  <p:tag name="KSO_WM_UNIT_INDEX" val="1"/>
  <p:tag name="KSO_WM_UNIT_ID" val="custom160107_2*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6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6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6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6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107"/>
  <p:tag name="KSO_WM_UNIT_TYPE" val="a"/>
  <p:tag name="KSO_WM_UNIT_INDEX" val="1"/>
  <p:tag name="KSO_WM_UNIT_ID" val="custom160107_2*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057"/>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057"/>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057"/>
</p:tagLst>
</file>

<file path=ppt/theme/theme1.xml><?xml version="1.0" encoding="utf-8"?>
<a:theme xmlns:a="http://schemas.openxmlformats.org/drawingml/2006/main" name="自定义设计方案">
  <a:themeElements>
    <a:clrScheme name="自定义 25">
      <a:dk1>
        <a:srgbClr val="000000"/>
      </a:dk1>
      <a:lt1>
        <a:srgbClr val="FFFFFF"/>
      </a:lt1>
      <a:dk2>
        <a:srgbClr val="FC3159"/>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fontScheme name="自定义设计方案">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自定义设计方案 1">
        <a:dk1>
          <a:srgbClr val="000000"/>
        </a:dk1>
        <a:lt1>
          <a:srgbClr val="FFFFFF"/>
        </a:lt1>
        <a:dk2>
          <a:srgbClr val="000000"/>
        </a:dk2>
        <a:lt2>
          <a:srgbClr val="808080"/>
        </a:lt2>
        <a:accent1>
          <a:srgbClr val="A7C6E5"/>
        </a:accent1>
        <a:accent2>
          <a:srgbClr val="333399"/>
        </a:accent2>
        <a:accent3>
          <a:srgbClr val="FFFFFF"/>
        </a:accent3>
        <a:accent4>
          <a:srgbClr val="000000"/>
        </a:accent4>
        <a:accent5>
          <a:srgbClr val="D0DFF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10065</Words>
  <Application>Microsoft Office PowerPoint</Application>
  <PresentationFormat>宽屏</PresentationFormat>
  <Paragraphs>768</Paragraphs>
  <Slides>111</Slides>
  <Notes>2</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2</vt:i4>
      </vt:variant>
      <vt:variant>
        <vt:lpstr>幻灯片标题</vt:lpstr>
      </vt:variant>
      <vt:variant>
        <vt:i4>111</vt:i4>
      </vt:variant>
    </vt:vector>
  </HeadingPairs>
  <TitlesOfParts>
    <vt:vector size="128" baseType="lpstr">
      <vt:lpstr>Gulim</vt:lpstr>
      <vt:lpstr>方正康体简体</vt:lpstr>
      <vt:lpstr>方正姚体</vt:lpstr>
      <vt:lpstr>黑体</vt:lpstr>
      <vt:lpstr>华文细黑</vt:lpstr>
      <vt:lpstr>华文新魏</vt:lpstr>
      <vt:lpstr>华文中宋</vt:lpstr>
      <vt:lpstr>宋体</vt:lpstr>
      <vt:lpstr>微软雅黑</vt:lpstr>
      <vt:lpstr>Arial</vt:lpstr>
      <vt:lpstr>Calibri</vt:lpstr>
      <vt:lpstr>Helvetica</vt:lpstr>
      <vt:lpstr>Times New Roman</vt:lpstr>
      <vt:lpstr>Wingdings</vt:lpstr>
      <vt:lpstr>自定义设计方案</vt:lpstr>
      <vt:lpstr>Microsoft Excel 图表</vt:lpstr>
      <vt:lpstr>Visio.Drawing.11</vt:lpstr>
      <vt:lpstr>大数据时代的科研创新活动</vt:lpstr>
      <vt:lpstr>目录</vt:lpstr>
      <vt:lpstr>大数据时代的一天</vt:lpstr>
      <vt:lpstr>大数据时代的一天</vt:lpstr>
      <vt:lpstr>大数据时代的一天</vt:lpstr>
      <vt:lpstr>大数据</vt:lpstr>
      <vt:lpstr>大数据</vt:lpstr>
      <vt:lpstr>大数据的诞生</vt:lpstr>
      <vt:lpstr>大数据时代的诞生</vt:lpstr>
      <vt:lpstr>大数据时代到来的必然性</vt:lpstr>
      <vt:lpstr>大数据时代到来的必然性</vt:lpstr>
      <vt:lpstr>大数据时代到来的必然性</vt:lpstr>
      <vt:lpstr>大数据时代到来的必然性</vt:lpstr>
      <vt:lpstr>大数据时代到来的必然性</vt:lpstr>
      <vt:lpstr>大数据时代到来的必然性</vt:lpstr>
      <vt:lpstr>大数据时代到来的必然性</vt:lpstr>
      <vt:lpstr>大数据时代到来的必然性</vt:lpstr>
      <vt:lpstr>什么是大数据</vt:lpstr>
      <vt:lpstr>什么是大数据</vt:lpstr>
      <vt:lpstr>什么是大数据</vt:lpstr>
      <vt:lpstr>什么是大数据</vt:lpstr>
      <vt:lpstr>什么是大数据</vt:lpstr>
      <vt:lpstr>目录</vt:lpstr>
      <vt:lpstr>PowerPoint 演示文稿</vt:lpstr>
      <vt:lpstr>1、政治生活</vt:lpstr>
      <vt:lpstr>PowerPoint 演示文稿</vt:lpstr>
      <vt:lpstr>1、政治生活</vt:lpstr>
      <vt:lpstr>1、政治生活</vt:lpstr>
      <vt:lpstr>1、政治生活</vt:lpstr>
      <vt:lpstr>1、政治生活</vt:lpstr>
      <vt:lpstr>1、政治生活</vt:lpstr>
      <vt:lpstr>2、金融领域</vt:lpstr>
      <vt:lpstr>2、金融领域</vt:lpstr>
      <vt:lpstr>2、金融领域</vt:lpstr>
      <vt:lpstr>2、金融领域</vt:lpstr>
      <vt:lpstr>PowerPoint 演示文稿</vt:lpstr>
      <vt:lpstr>3、教育领域</vt:lpstr>
      <vt:lpstr>3、教育领域</vt:lpstr>
      <vt:lpstr>3、教育领域</vt:lpstr>
      <vt:lpstr>4、生活娱乐方面</vt:lpstr>
      <vt:lpstr>4、生活娱乐方面</vt:lpstr>
      <vt:lpstr>4、生活娱乐方面</vt:lpstr>
      <vt:lpstr>PowerPoint 演示文稿</vt:lpstr>
      <vt:lpstr>4、生活娱乐方面</vt:lpstr>
      <vt:lpstr>4、生活娱乐方面</vt:lpstr>
      <vt:lpstr>目录</vt:lpstr>
      <vt:lpstr>科研大数据</vt:lpstr>
      <vt:lpstr>高能物理中的大数据</vt:lpstr>
      <vt:lpstr>天文学中的大数据</vt:lpstr>
      <vt:lpstr>生物医学中的大数据</vt:lpstr>
      <vt:lpstr>科研范式的演变</vt:lpstr>
      <vt:lpstr>科研的新范式</vt:lpstr>
      <vt:lpstr>科研新范式的转变意味着科研思维的转变</vt:lpstr>
      <vt:lpstr>目录</vt:lpstr>
      <vt:lpstr>传统的数据库建设技术</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数据挖掘的基本方法</vt:lpstr>
      <vt:lpstr>PowerPoint 演示文稿</vt:lpstr>
      <vt:lpstr>数据的可视化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目录</vt:lpstr>
      <vt:lpstr>唯一不变的就是改变</vt:lpstr>
      <vt:lpstr>大数据时代的机遇和挑战</vt:lpstr>
      <vt:lpstr>大数据时代的机遇和挑战</vt:lpstr>
      <vt:lpstr>大数据时代的机遇和挑战</vt:lpstr>
      <vt:lpstr>大数据时代的机遇和挑战</vt:lpstr>
      <vt:lpstr>大数据时代的机遇和挑战</vt:lpstr>
      <vt:lpstr>大数据时代的机遇和挑战</vt:lpstr>
      <vt:lpstr>大数据时代的机遇和挑战</vt:lpstr>
      <vt:lpstr>PowerPoint 演示文稿</vt:lpstr>
      <vt:lpstr>PowerPoint 演示文稿</vt:lpstr>
      <vt:lpstr>大数据时代的机遇和挑战</vt:lpstr>
      <vt:lpstr>谢谢</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sunway</dc:creator>
  <cp:lastModifiedBy>lenovo</cp:lastModifiedBy>
  <cp:revision>63</cp:revision>
  <dcterms:created xsi:type="dcterms:W3CDTF">2017-03-27T03:38:00Z</dcterms:created>
  <dcterms:modified xsi:type="dcterms:W3CDTF">2017-09-16T07:09:55Z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