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7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4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53" name="TextBox 13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54" name="TextBox 14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b="0" sz="48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altLang="en-US" lang="zh-CN" smtClean="0"/>
              <a:t>单击此处编辑母版文本样式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altLang="en-US" lang="zh-CN" smtClean="0"/>
              <a:t>单击此处编辑母版文本样式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44" name="TextBox 16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5" name="TextBox 17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b="0" sz="48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0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altLang="en-US" lang="zh-CN" smtClean="0"/>
              <a:t>单击此处编辑母版文本样式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anchor="ctr"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2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00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01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76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78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7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b="0" sz="2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DD3D-DE49-425B-85F7-03E8E97AFFAB}" type="datetimeFigureOut">
              <a:rPr altLang="en-US" lang="zh-CN" smtClean="0"/>
              <a:t>2018-8-14</a:t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D9C2E8-A2A1-4F85-8FE3-EF77F7982F2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2.png"/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2.png"/><Relationship Id="rId3" Type="http://schemas.openxmlformats.org/officeDocument/2006/relationships/image" Target="../media/image1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33900">
              <a:srgbClr val="F4F7EB"/>
            </a:gs>
            <a:gs pos="66950">
              <a:srgbClr val="EAF0D8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副标题 2"/>
          <p:cNvSpPr>
            <a:spLocks noGrp="1"/>
          </p:cNvSpPr>
          <p:nvPr>
            <p:ph type="subTitle" idx="1"/>
          </p:nvPr>
        </p:nvSpPr>
        <p:spPr>
          <a:xfrm>
            <a:off x="5411292" y="5132873"/>
            <a:ext cx="4339983" cy="668709"/>
          </a:xfrm>
        </p:spPr>
        <p:txBody>
          <a:bodyPr>
            <a:normAutofit/>
          </a:bodyPr>
          <a:p>
            <a:pPr algn="l"/>
            <a:r>
              <a:rPr altLang="en-US" b="1" dirty="0" sz="3000" lang="zh-CN" smtClean="0">
                <a:latin typeface="华文彩云" panose="02010800040101010101" pitchFamily="2" charset="-122"/>
                <a:ea typeface="华文彩云" panose="02010800040101010101" pitchFamily="2" charset="-122"/>
              </a:rPr>
              <a:t>主讲人：雪岗</a:t>
            </a:r>
            <a:endParaRPr altLang="zh-CN" b="1" dirty="0" sz="3000" lang="en-US" smtClean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pPr algn="l"/>
            <a:endParaRPr altLang="zh-CN" b="1" dirty="0" sz="1200" lang="en-US" smtClean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endParaRPr altLang="en-US" dirty="0" lang="zh-CN"/>
          </a:p>
        </p:txBody>
      </p:sp>
      <p:sp>
        <p:nvSpPr>
          <p:cNvPr id="1048613" name="文本框 4"/>
          <p:cNvSpPr txBox="1"/>
          <p:nvPr/>
        </p:nvSpPr>
        <p:spPr>
          <a:xfrm>
            <a:off x="505097" y="470263"/>
            <a:ext cx="233679" cy="358141"/>
          </a:xfrm>
          <a:prstGeom prst="rect"/>
          <a:noFill/>
        </p:spPr>
        <p:txBody>
          <a:bodyPr rtlCol="0" wrap="none">
            <a:spAutoFit/>
          </a:bodyPr>
          <a:p>
            <a:endParaRPr altLang="en-US" dirty="0" lang="zh-CN"/>
          </a:p>
        </p:txBody>
      </p:sp>
      <p:pic>
        <p:nvPicPr>
          <p:cNvPr id="2097152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7991" y="1902717"/>
            <a:ext cx="3701405" cy="3564511"/>
          </a:xfrm>
          <a:prstGeom prst="rect"/>
        </p:spPr>
      </p:pic>
      <p:pic>
        <p:nvPicPr>
          <p:cNvPr id="209715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167476" y="63285"/>
            <a:ext cx="4805959" cy="687548"/>
          </a:xfrm>
          <a:prstGeom prst="rect"/>
        </p:spPr>
      </p:pic>
      <p:sp>
        <p:nvSpPr>
          <p:cNvPr id="1048614" name="标题 6"/>
          <p:cNvSpPr>
            <a:spLocks noGrp="1"/>
          </p:cNvSpPr>
          <p:nvPr>
            <p:ph type="ctrTitle"/>
          </p:nvPr>
        </p:nvSpPr>
        <p:spPr>
          <a:xfrm>
            <a:off x="4441372" y="1902717"/>
            <a:ext cx="7141028" cy="2278742"/>
          </a:xfrm>
        </p:spPr>
        <p:txBody>
          <a:bodyPr>
            <a:normAutofit fontScale="90000"/>
          </a:bodyPr>
          <a:p>
            <a:r>
              <a:rPr altLang="zh-CN" dirty="0" lang="zh-CN"/>
              <a:t>大智慧的阅读—— 从《中国历史故事集》谈如何正确看待历史人物</a:t>
            </a:r>
            <a:endParaRPr altLang="en-US" dirty="0" lang="zh-CN"/>
          </a:p>
        </p:txBody>
      </p:sp>
      <p:pic>
        <p:nvPicPr>
          <p:cNvPr id="2097154" name="图片 8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副标题 2"/>
          <p:cNvSpPr txBox="1"/>
          <p:nvPr/>
        </p:nvSpPr>
        <p:spPr>
          <a:xfrm>
            <a:off x="918296" y="1812070"/>
            <a:ext cx="5370319" cy="3152354"/>
          </a:xfrm>
          <a:prstGeom prst="rect"/>
        </p:spPr>
        <p:txBody>
          <a:bodyPr bIns="45720" lIns="91440" rIns="91440" rtlCol="0" tIns="45720" vert="horz">
            <a:no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dirty="0" sz="2800" lang="zh-CN" smtClean="0">
                <a:latin typeface="华文彩云" panose="02010800040101010101" pitchFamily="2" charset="-122"/>
                <a:ea typeface="华文彩云" panose="02010800040101010101" pitchFamily="2" charset="-122"/>
              </a:rPr>
              <a:t>主讲人：雪岗</a:t>
            </a:r>
            <a:endParaRPr altLang="zh-CN" b="1" dirty="0" sz="2800" lang="en-US" smtClean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pPr>
              <a:lnSpc>
                <a:spcPct val="220000"/>
              </a:lnSpc>
            </a:pPr>
            <a:r>
              <a:rPr altLang="en-US" b="1" dirty="0" sz="1600" lang="zh-CN" smtClean="0">
                <a:latin typeface="+mn-ea"/>
              </a:rPr>
              <a:t>享受国务院特殊津贴专家</a:t>
            </a:r>
          </a:p>
          <a:p>
            <a:pPr>
              <a:lnSpc>
                <a:spcPct val="220000"/>
              </a:lnSpc>
            </a:pPr>
            <a:r>
              <a:rPr altLang="en-US" b="1" dirty="0" sz="1600" lang="zh-CN" smtClean="0">
                <a:latin typeface="+mn-ea"/>
              </a:rPr>
              <a:t>中国</a:t>
            </a:r>
            <a:r>
              <a:rPr altLang="en-US" b="1" dirty="0" sz="1600" lang="zh-CN" smtClean="0">
                <a:latin typeface="+mn-ea"/>
              </a:rPr>
              <a:t>编辑学会少儿读物专业委员会原主任，现总顾问</a:t>
            </a:r>
          </a:p>
          <a:p>
            <a:pPr>
              <a:lnSpc>
                <a:spcPct val="220000"/>
              </a:lnSpc>
            </a:pPr>
            <a:r>
              <a:rPr altLang="en-US" b="1" dirty="0" sz="1600" lang="zh-CN" smtClean="0">
                <a:latin typeface="+mn-ea"/>
              </a:rPr>
              <a:t>通俗读物作家</a:t>
            </a:r>
          </a:p>
          <a:p>
            <a:pPr>
              <a:lnSpc>
                <a:spcPct val="220000"/>
              </a:lnSpc>
            </a:pPr>
            <a:r>
              <a:rPr altLang="en-US" b="1" dirty="0" sz="1600" lang="zh-CN" smtClean="0">
                <a:latin typeface="+mn-ea"/>
              </a:rPr>
              <a:t>著有</a:t>
            </a:r>
            <a:r>
              <a:rPr altLang="zh-CN" b="1" dirty="0" sz="1600" lang="en-US" smtClean="0">
                <a:latin typeface="+mn-ea"/>
              </a:rPr>
              <a:t>《</a:t>
            </a:r>
            <a:r>
              <a:rPr altLang="en-US" b="1" dirty="0" sz="1600" lang="zh-CN" smtClean="0">
                <a:latin typeface="+mn-ea"/>
              </a:rPr>
              <a:t>中国历史故事集</a:t>
            </a:r>
            <a:r>
              <a:rPr altLang="zh-CN" b="1" dirty="0" sz="1600" lang="en-US" smtClean="0">
                <a:latin typeface="+mn-ea"/>
              </a:rPr>
              <a:t>》《</a:t>
            </a:r>
            <a:r>
              <a:rPr altLang="en-US" b="1" dirty="0" sz="1600" lang="zh-CN" smtClean="0">
                <a:latin typeface="+mn-ea"/>
              </a:rPr>
              <a:t>神圣抗战</a:t>
            </a:r>
            <a:r>
              <a:rPr altLang="zh-CN" b="1" dirty="0" sz="1600" lang="en-US" smtClean="0">
                <a:latin typeface="+mn-ea"/>
              </a:rPr>
              <a:t>》《</a:t>
            </a:r>
            <a:r>
              <a:rPr altLang="en-US" b="1" dirty="0" sz="1600" lang="zh-CN" smtClean="0">
                <a:latin typeface="+mn-ea"/>
              </a:rPr>
              <a:t>中国历史故事集</a:t>
            </a:r>
            <a:r>
              <a:rPr altLang="zh-CN" b="1" dirty="0" sz="1600" lang="en-US" smtClean="0">
                <a:latin typeface="+mn-ea"/>
              </a:rPr>
              <a:t>》《</a:t>
            </a:r>
            <a:r>
              <a:rPr altLang="en-US" b="1" dirty="0" sz="1600" lang="zh-CN" smtClean="0">
                <a:latin typeface="+mn-ea"/>
              </a:rPr>
              <a:t>祖先的遗产</a:t>
            </a:r>
            <a:r>
              <a:rPr altLang="zh-CN" b="1" dirty="0" sz="1600" lang="en-US" smtClean="0">
                <a:latin typeface="+mn-ea"/>
              </a:rPr>
              <a:t>》</a:t>
            </a:r>
            <a:r>
              <a:rPr altLang="en-US" b="1" dirty="0" sz="1600" lang="zh-CN" smtClean="0">
                <a:latin typeface="+mn-ea"/>
              </a:rPr>
              <a:t>等书</a:t>
            </a:r>
          </a:p>
          <a:p>
            <a:endParaRPr altLang="zh-CN" b="1" dirty="0" sz="1050" lang="en-US" smtClean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endParaRPr altLang="en-US" dirty="0" sz="1600" lang="zh-CN"/>
          </a:p>
        </p:txBody>
      </p:sp>
      <p:sp>
        <p:nvSpPr>
          <p:cNvPr id="1048622" name="文本框 5"/>
          <p:cNvSpPr txBox="1"/>
          <p:nvPr/>
        </p:nvSpPr>
        <p:spPr>
          <a:xfrm>
            <a:off x="505097" y="470263"/>
            <a:ext cx="233679" cy="358141"/>
          </a:xfrm>
          <a:prstGeom prst="rect"/>
          <a:noFill/>
        </p:spPr>
        <p:txBody>
          <a:bodyPr rtlCol="0" wrap="none">
            <a:spAutoFit/>
          </a:bodyPr>
          <a:p>
            <a:endParaRPr altLang="en-US" dirty="0" lang="zh-CN"/>
          </a:p>
        </p:txBody>
      </p:sp>
      <p:pic>
        <p:nvPicPr>
          <p:cNvPr id="2097155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89038" y="1246124"/>
            <a:ext cx="3842940" cy="2416220"/>
          </a:xfrm>
          <a:prstGeom prst="rect"/>
        </p:spPr>
      </p:pic>
      <p:pic>
        <p:nvPicPr>
          <p:cNvPr id="2097156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101166" y="4087027"/>
            <a:ext cx="2082626" cy="2334926"/>
          </a:xfrm>
          <a:prstGeom prst="rect"/>
        </p:spPr>
      </p:pic>
      <p:pic>
        <p:nvPicPr>
          <p:cNvPr id="2097157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9996343" y="4018686"/>
            <a:ext cx="1791825" cy="2471608"/>
          </a:xfrm>
          <a:prstGeom prst="rect"/>
        </p:spPr>
      </p:pic>
      <p:pic>
        <p:nvPicPr>
          <p:cNvPr id="2097158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208420" y="35989"/>
            <a:ext cx="4805959" cy="687548"/>
          </a:xfrm>
          <a:prstGeom prst="rect"/>
        </p:spPr>
      </p:pic>
      <p:pic>
        <p:nvPicPr>
          <p:cNvPr id="2097159" name="图片 12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内容占位符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b="9368"/>
          <a:stretch>
            <a:fillRect/>
          </a:stretch>
        </p:blipFill>
        <p:spPr>
          <a:xfrm>
            <a:off x="7036418" y="798776"/>
            <a:ext cx="3983021" cy="5969000"/>
          </a:xfrm>
          <a:prstGeom prst="rect"/>
        </p:spPr>
      </p:pic>
      <p:pic>
        <p:nvPicPr>
          <p:cNvPr id="2097161" name="内容占位符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b="9546"/>
          <a:stretch>
            <a:fillRect/>
          </a:stretch>
        </p:blipFill>
        <p:spPr>
          <a:xfrm>
            <a:off x="1997306" y="798776"/>
            <a:ext cx="4403361" cy="5969000"/>
          </a:xfrm>
          <a:prstGeom prst="rect"/>
        </p:spPr>
      </p:pic>
      <p:sp>
        <p:nvSpPr>
          <p:cNvPr id="1048623" name="文本框 5"/>
          <p:cNvSpPr txBox="1"/>
          <p:nvPr/>
        </p:nvSpPr>
        <p:spPr>
          <a:xfrm>
            <a:off x="3573221" y="1522676"/>
            <a:ext cx="400110" cy="1104900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定价</a:t>
            </a:r>
            <a:r>
              <a:rPr altLang="zh-CN" dirty="0" sz="14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49</a:t>
            </a:r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</a:t>
            </a:r>
            <a:endParaRPr altLang="en-US" dirty="0" sz="1400" lang="zh-CN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48624" name="文本框 6"/>
          <p:cNvSpPr txBox="1"/>
          <p:nvPr/>
        </p:nvSpPr>
        <p:spPr>
          <a:xfrm>
            <a:off x="3535121" y="3453076"/>
            <a:ext cx="400110" cy="1104900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定价 </a:t>
            </a:r>
            <a:r>
              <a:rPr altLang="zh-CN" dirty="0" sz="14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61</a:t>
            </a:r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</a:t>
            </a:r>
            <a:endParaRPr altLang="en-US" dirty="0" sz="1400" lang="zh-CN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48625" name="文本框 7"/>
          <p:cNvSpPr txBox="1"/>
          <p:nvPr/>
        </p:nvSpPr>
        <p:spPr>
          <a:xfrm>
            <a:off x="3252776" y="5485076"/>
            <a:ext cx="400110" cy="1104900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定价</a:t>
            </a:r>
            <a:r>
              <a:rPr altLang="zh-CN" dirty="0" sz="14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158</a:t>
            </a:r>
            <a:r>
              <a:rPr altLang="en-US" dirty="0" sz="14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</a:t>
            </a:r>
            <a:endParaRPr altLang="en-US" dirty="0" sz="1400" lang="zh-CN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48626" name="文本框 8"/>
          <p:cNvSpPr txBox="1"/>
          <p:nvPr/>
        </p:nvSpPr>
        <p:spPr>
          <a:xfrm>
            <a:off x="9612605" y="3265938"/>
            <a:ext cx="1343100" cy="292388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1300" 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定价</a:t>
            </a:r>
            <a:r>
              <a:rPr altLang="zh-CN" b="1" dirty="0" sz="13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228</a:t>
            </a:r>
            <a:r>
              <a:rPr altLang="en-US" b="1" dirty="0" sz="1300" 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元</a:t>
            </a:r>
            <a:endParaRPr altLang="en-US" b="1" dirty="0" sz="1300" lang="zh-CN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48627" name="文本框 9"/>
          <p:cNvSpPr txBox="1"/>
          <p:nvPr/>
        </p:nvSpPr>
        <p:spPr>
          <a:xfrm>
            <a:off x="9676339" y="6443782"/>
            <a:ext cx="1343100" cy="292388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1300" 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定价</a:t>
            </a:r>
            <a:r>
              <a:rPr altLang="zh-CN" b="1" dirty="0" sz="13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218</a:t>
            </a:r>
            <a:r>
              <a:rPr altLang="en-US" b="1" dirty="0" sz="1300" 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元</a:t>
            </a:r>
            <a:endParaRPr altLang="en-US" b="1" dirty="0" sz="1300" lang="zh-CN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97162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-208420" y="8693"/>
            <a:ext cx="4805959" cy="687548"/>
          </a:xfrm>
          <a:prstGeom prst="rect"/>
        </p:spPr>
      </p:pic>
      <p:pic>
        <p:nvPicPr>
          <p:cNvPr id="2097163" name="图片 11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</p:nvPr>
        </p:nvSpPr>
        <p:spPr>
          <a:xfrm>
            <a:off x="2380807" y="774236"/>
            <a:ext cx="8911687" cy="1280890"/>
          </a:xfrm>
        </p:spPr>
        <p:txBody>
          <a:bodyPr/>
          <a:p>
            <a:r>
              <a:rPr altLang="en-US" dirty="0" lang="zh-CN"/>
              <a:t>真实是历史的生命</a:t>
            </a:r>
            <a:br>
              <a:rPr altLang="en-US" dirty="0" lang="zh-CN"/>
            </a:br>
            <a:endParaRPr altLang="en-US" dirty="0" lang="zh-CN"/>
          </a:p>
        </p:txBody>
      </p:sp>
      <p:pic>
        <p:nvPicPr>
          <p:cNvPr id="2097164" name="内容占位符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80807" y="1750211"/>
            <a:ext cx="3360080" cy="4394191"/>
          </a:xfrm>
        </p:spPr>
      </p:pic>
      <p:pic>
        <p:nvPicPr>
          <p:cNvPr id="2097165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08420" y="-45899"/>
            <a:ext cx="4805959" cy="687548"/>
          </a:xfrm>
          <a:prstGeom prst="rect"/>
        </p:spPr>
      </p:pic>
      <p:pic>
        <p:nvPicPr>
          <p:cNvPr id="2097166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836650" y="1790846"/>
            <a:ext cx="3297936" cy="4312920"/>
          </a:xfrm>
          <a:prstGeom prst="rect"/>
        </p:spPr>
      </p:pic>
      <p:pic>
        <p:nvPicPr>
          <p:cNvPr id="2097167" name="图片 5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2592925" y="750833"/>
            <a:ext cx="8911687" cy="1280890"/>
          </a:xfrm>
        </p:spPr>
        <p:txBody>
          <a:bodyPr/>
          <a:p>
            <a:r>
              <a:rPr altLang="en-US" dirty="0" lang="zh-CN"/>
              <a:t>历史人物的多面性</a:t>
            </a:r>
          </a:p>
        </p:txBody>
      </p:sp>
      <p:pic>
        <p:nvPicPr>
          <p:cNvPr id="2097168" name="内容占位符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92925" y="1812156"/>
            <a:ext cx="3376702" cy="4415929"/>
          </a:xfrm>
        </p:spPr>
      </p:pic>
      <p:pic>
        <p:nvPicPr>
          <p:cNvPr id="2097169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08420" y="-32251"/>
            <a:ext cx="4805959" cy="687548"/>
          </a:xfrm>
          <a:prstGeom prst="rect"/>
        </p:spPr>
      </p:pic>
      <p:pic>
        <p:nvPicPr>
          <p:cNvPr id="2097170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7088151" y="1812156"/>
            <a:ext cx="3297936" cy="4312920"/>
          </a:xfrm>
          <a:prstGeom prst="rect"/>
        </p:spPr>
      </p:pic>
      <p:pic>
        <p:nvPicPr>
          <p:cNvPr id="2097171" name="图片 7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title"/>
          </p:nvPr>
        </p:nvSpPr>
        <p:spPr>
          <a:xfrm>
            <a:off x="2592925" y="704385"/>
            <a:ext cx="8911687" cy="1280890"/>
          </a:xfrm>
        </p:spPr>
        <p:txBody>
          <a:bodyPr/>
          <a:p>
            <a:r>
              <a:rPr altLang="en-US" dirty="0" lang="zh-CN"/>
              <a:t>英雄人物的历史价值</a:t>
            </a:r>
          </a:p>
        </p:txBody>
      </p:sp>
      <p:pic>
        <p:nvPicPr>
          <p:cNvPr id="2097172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08420" y="-32251"/>
            <a:ext cx="4805959" cy="687548"/>
          </a:xfrm>
          <a:prstGeom prst="rect"/>
        </p:spPr>
      </p:pic>
      <p:pic>
        <p:nvPicPr>
          <p:cNvPr id="2097173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597539" y="1577729"/>
            <a:ext cx="3297936" cy="4312920"/>
          </a:xfrm>
          <a:prstGeom prst="rect"/>
        </p:spPr>
      </p:pic>
      <p:pic>
        <p:nvPicPr>
          <p:cNvPr id="2097174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943957" y="1577729"/>
            <a:ext cx="3297936" cy="4312920"/>
          </a:xfrm>
          <a:prstGeom prst="rect"/>
        </p:spPr>
      </p:pic>
      <p:pic>
        <p:nvPicPr>
          <p:cNvPr id="2097175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8286806" y="1577729"/>
            <a:ext cx="3297936" cy="4312920"/>
          </a:xfrm>
          <a:prstGeom prst="rect"/>
        </p:spPr>
      </p:pic>
      <p:pic>
        <p:nvPicPr>
          <p:cNvPr id="2097176" name="图片 6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4421726" y="2616683"/>
            <a:ext cx="3794227" cy="1280890"/>
          </a:xfrm>
        </p:spPr>
        <p:txBody>
          <a:bodyPr>
            <a:normAutofit/>
          </a:bodyPr>
          <a:p>
            <a:r>
              <a:rPr altLang="en-US" dirty="0" sz="6000" lang="zh-CN"/>
              <a:t>谢谢聆听</a:t>
            </a:r>
          </a:p>
        </p:txBody>
      </p:sp>
      <p:pic>
        <p:nvPicPr>
          <p:cNvPr id="2097177" name="图片 2" descr="图片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931420" y="-125712"/>
            <a:ext cx="3532860" cy="1371836"/>
          </a:xfrm>
          <a:prstGeom prst="rect"/>
        </p:spPr>
      </p:pic>
      <p:pic>
        <p:nvPicPr>
          <p:cNvPr id="209717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08420" y="-32251"/>
            <a:ext cx="4805959" cy="68754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lastClr="000000" val="windowText"/>
      </a:dk1>
      <a:lt1>
        <a:sysClr lastClr="FFFFFF" val="window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阅读历史书籍的 方法和意义</dc:title>
  <dc:creator>何强伟</dc:creator>
  <cp:lastModifiedBy>li</cp:lastModifiedBy>
  <dcterms:created xsi:type="dcterms:W3CDTF">2016-05-29T09:03:33Z</dcterms:created>
  <dcterms:modified xsi:type="dcterms:W3CDTF">2018-08-18T04:39:31Z</dcterms:modified>
</cp:coreProperties>
</file>