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D5DC9-DE5A-4486-A63A-BA9959BEC2D5}" type="datetimeFigureOut">
              <a:rPr lang="zh-CN" altLang="en-US" smtClean="0"/>
              <a:t>2015/6/24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C30C5-17E0-44BC-AAA2-984D794E3A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&#26032;&#24314;&#25991;&#20214;&#22841;\2015.6&#35270;&#39057;\20150613_164155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file:///G:\&#26032;&#24314;&#25991;&#20214;&#22841;\2015.6&#35270;&#39057;\20150613_164155.mp4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26032;&#24314;&#25991;&#20214;&#22841;\2015.6&#35270;&#39057;\20150614_135646.mp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26032;&#24314;&#25991;&#20214;&#22841;\2015.6&#35270;&#39057;\20150614_135646.mp4" TargetMode="External"/><Relationship Id="rId5" Type="http://schemas.openxmlformats.org/officeDocument/2006/relationships/hyperlink" Target="file:///G:\&#26032;&#24314;&#25991;&#20214;&#22841;\2015.6&#35270;&#39057;\20150613_164155.mp4" TargetMode="External"/><Relationship Id="rId4" Type="http://schemas.openxmlformats.org/officeDocument/2006/relationships/image" Target="../media/image5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&#26032;&#24314;&#25991;&#20214;&#22841;\2015.6&#35270;&#39057;\20150614_135646.mp4" TargetMode="External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&#26032;&#24314;&#25991;&#20214;&#22841;\2015.6&#35270;&#39057;\20150614_135646.mp4" TargetMode="Externa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&#26032;&#24314;&#25991;&#20214;&#22841;\2015.6&#35270;&#39057;\20150613_164155.mp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7" Type="http://schemas.openxmlformats.org/officeDocument/2006/relationships/hyperlink" Target="file:///G:\&#26032;&#24314;&#25991;&#20214;&#22841;\2015.6&#35270;&#39057;\20150613_164155.mp4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26032;&#24314;&#25991;&#20214;&#22841;\2015.6&#35270;&#39057;\20150613_164155.mp4" TargetMode="External"/><Relationship Id="rId5" Type="http://schemas.openxmlformats.org/officeDocument/2006/relationships/image" Target="../media/image64.jpeg"/><Relationship Id="rId4" Type="http://schemas.openxmlformats.org/officeDocument/2006/relationships/image" Target="../media/image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26032;&#24314;&#25991;&#20214;&#22841;\2015.6&#35270;&#39057;\20150613_164155.mp4" TargetMode="External"/><Relationship Id="rId5" Type="http://schemas.openxmlformats.org/officeDocument/2006/relationships/hyperlink" Target="file:///G:\&#26032;&#24314;&#25991;&#20214;&#22841;\2015.6&#35270;&#39057;\20150614_135646.mp4" TargetMode="External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&#26032;&#24314;&#25991;&#20214;&#22841;\2015.6&#35270;&#39057;\20150613_153416.mp4" TargetMode="Externa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G:\&#26032;&#24314;&#25991;&#20214;&#22841;\2015.6&#35270;&#39057;\20150613_164155.mp4" TargetMode="External"/><Relationship Id="rId5" Type="http://schemas.openxmlformats.org/officeDocument/2006/relationships/image" Target="../media/image71.jpeg"/><Relationship Id="rId4" Type="http://schemas.openxmlformats.org/officeDocument/2006/relationships/image" Target="../media/image5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&#26032;&#24314;&#25991;&#20214;&#22841;\2015.6&#35270;&#39057;\20150614_135646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G:\&#26032;&#24314;&#25991;&#20214;&#22841;\2015.6&#35270;&#39057;\20150613_153416.mp4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hyperlink" Target="file:///G:\&#26032;&#24314;&#25991;&#20214;&#22841;\2015.6&#35270;&#39057;\20150614_135646.mp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&#26032;&#24314;&#25991;&#20214;&#22841;\2015.6&#35270;&#39057;\20150614_135646.mp4" TargetMode="External"/><Relationship Id="rId4" Type="http://schemas.openxmlformats.org/officeDocument/2006/relationships/hyperlink" Target="file:///G:\&#26032;&#24314;&#25991;&#20214;&#22841;\2015.6&#35270;&#39057;\20150613_153416.mp4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file:///G:\&#26032;&#24314;&#25991;&#20214;&#22841;\2015.6&#35270;&#39057;\20150613_153416.mp4" TargetMode="External"/><Relationship Id="rId3" Type="http://schemas.openxmlformats.org/officeDocument/2006/relationships/image" Target="../media/image6.jpeg"/><Relationship Id="rId7" Type="http://schemas.openxmlformats.org/officeDocument/2006/relationships/hyperlink" Target="file:///G:\&#26032;&#24314;&#25991;&#20214;&#22841;\2015.6&#35270;&#39057;\20150614_135646.mp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2400" y="152400"/>
            <a:ext cx="1066801" cy="1066801"/>
          </a:xfrm>
          <a:custGeom>
            <a:avLst/>
            <a:gdLst/>
            <a:ahLst/>
            <a:cxnLst/>
            <a:rect l="0" t="0" r="0" b="0"/>
            <a:pathLst>
              <a:path w="1066801" h="1066801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52400" y="6324600"/>
            <a:ext cx="2895601" cy="381001"/>
          </a:xfrm>
          <a:custGeom>
            <a:avLst/>
            <a:gdLst/>
            <a:ahLst/>
            <a:cxnLst/>
            <a:rect l="0" t="0" r="0" b="0"/>
            <a:pathLst>
              <a:path w="2895601" h="381001">
                <a:moveTo>
                  <a:pt x="0" y="0"/>
                </a:moveTo>
                <a:lnTo>
                  <a:pt x="2895600" y="0"/>
                </a:lnTo>
                <a:lnTo>
                  <a:pt x="2895600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861175" y="6248400"/>
            <a:ext cx="304801" cy="228601"/>
          </a:xfrm>
          <a:custGeom>
            <a:avLst/>
            <a:gdLst/>
            <a:ahLst/>
            <a:cxnLst/>
            <a:rect l="0" t="0" r="0" b="0"/>
            <a:pathLst>
              <a:path w="304801" h="228601">
                <a:moveTo>
                  <a:pt x="0" y="0"/>
                </a:moveTo>
                <a:lnTo>
                  <a:pt x="304800" y="228600"/>
                </a:lnTo>
              </a:path>
            </a:pathLst>
          </a:custGeom>
          <a:ln w="0" cap="flat" cmpd="sng" algn="ctr">
            <a:solidFill>
              <a:srgbClr val="007FB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861175" y="5181600"/>
            <a:ext cx="1143001" cy="533401"/>
          </a:xfrm>
          <a:custGeom>
            <a:avLst/>
            <a:gdLst/>
            <a:ahLst/>
            <a:cxnLst/>
            <a:rect l="0" t="0" r="0" b="0"/>
            <a:pathLst>
              <a:path w="1143001" h="533401">
                <a:moveTo>
                  <a:pt x="1143000" y="0"/>
                </a:moveTo>
                <a:lnTo>
                  <a:pt x="0" y="533400"/>
                </a:lnTo>
              </a:path>
            </a:pathLst>
          </a:custGeom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546975" y="5486400"/>
            <a:ext cx="304801" cy="762001"/>
          </a:xfrm>
          <a:custGeom>
            <a:avLst/>
            <a:gdLst/>
            <a:ahLst/>
            <a:cxnLst/>
            <a:rect l="0" t="0" r="0" b="0"/>
            <a:pathLst>
              <a:path w="304801" h="762001">
                <a:moveTo>
                  <a:pt x="0" y="762000"/>
                </a:moveTo>
                <a:lnTo>
                  <a:pt x="304800" y="0"/>
                </a:lnTo>
              </a:path>
            </a:pathLst>
          </a:custGeom>
          <a:ln w="0" cap="flat" cmpd="sng" algn="ctr">
            <a:solidFill>
              <a:srgbClr val="007FB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651750" y="5632450"/>
            <a:ext cx="247651" cy="600076"/>
          </a:xfrm>
          <a:custGeom>
            <a:avLst/>
            <a:gdLst/>
            <a:ahLst/>
            <a:cxnLst/>
            <a:rect l="0" t="0" r="0" b="0"/>
            <a:pathLst>
              <a:path w="247651" h="600076">
                <a:moveTo>
                  <a:pt x="0" y="600075"/>
                </a:moveTo>
                <a:lnTo>
                  <a:pt x="247650" y="0"/>
                </a:lnTo>
              </a:path>
            </a:pathLst>
          </a:custGeom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ws_162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298" y="148127"/>
            <a:ext cx="8779002" cy="670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6240" y="3725290"/>
            <a:ext cx="6463308" cy="474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19"/>
              </a:lnSpc>
            </a:pPr>
            <a:r>
              <a:rPr lang="zh-CN" altLang="en-US" sz="3600" smtClean="0">
                <a:solidFill>
                  <a:srgbClr val="FFFF00"/>
                </a:solidFill>
                <a:latin typeface="Times New Roman"/>
              </a:rPr>
              <a:t>大数据时代带给我们的生活改变</a:t>
            </a:r>
            <a:endParaRPr lang="zh-CN" altLang="en-US" sz="3600"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6489" y="5762862"/>
            <a:ext cx="305853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984"/>
              </a:lnSpc>
            </a:pPr>
            <a:r>
              <a:rPr lang="zh-CN" altLang="en-US" sz="1992" smtClean="0">
                <a:solidFill>
                  <a:srgbClr val="863147"/>
                </a:solidFill>
                <a:latin typeface="微软雅黑"/>
              </a:rPr>
              <a:t>北京塔塔信息咨询有限公司</a:t>
            </a:r>
            <a:endParaRPr lang="zh-CN" altLang="en-US" sz="1992">
              <a:solidFill>
                <a:srgbClr val="863147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24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8322769" cy="5644660"/>
          </a:xfrm>
          <a:prstGeom prst="rect">
            <a:avLst/>
          </a:prstGeom>
        </p:spPr>
      </p:pic>
      <p:pic>
        <p:nvPicPr>
          <p:cNvPr id="5" name="图片 4" descr="ws_24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14140" y="751260"/>
            <a:ext cx="28854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7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</a:rPr>
              <a:t>大数据下的人脉圈</a:t>
            </a:r>
            <a:endParaRPr lang="zh-CN" altLang="en-US" sz="2808">
              <a:solidFill>
                <a:srgbClr val="007FB8"/>
              </a:solidFill>
              <a:latin typeface="微软雅黑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8243" y="2109457"/>
            <a:ext cx="1875770" cy="14548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lang="en-US" altLang="zh-CN" sz="1200" smtClean="0">
                <a:solidFill>
                  <a:srgbClr val="FFFFFF"/>
                </a:solidFill>
                <a:latin typeface="Times New Roman"/>
                <a:hlinkClick r:id="rId4" action="ppaction://hlinkfile"/>
              </a:rPr>
              <a:t>Your Friends’ Friends’</a:t>
            </a:r>
            <a:r>
              <a:rPr lang="en-US" altLang="zh-CN" sz="1200" smtClean="0">
                <a:solidFill>
                  <a:srgbClr val="FFFFFF"/>
                </a:solidFill>
                <a:latin typeface="Times New Roman"/>
              </a:rPr>
              <a:t> Friends</a:t>
            </a:r>
            <a:endParaRPr lang="zh-CN" altLang="en-US" sz="12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148" y="2877808"/>
            <a:ext cx="1340560" cy="1418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lang="en-US" altLang="zh-CN" sz="1200" smtClean="0">
                <a:solidFill>
                  <a:srgbClr val="FFFFFF"/>
                </a:solidFill>
                <a:latin typeface="Times New Roman"/>
                <a:hlinkClick r:id="rId4" action="ppaction://hlinkfile"/>
              </a:rPr>
              <a:t>Your Friends’ Friends</a:t>
            </a:r>
            <a:endParaRPr lang="zh-CN" altLang="en-US" sz="1200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3380" y="3614407"/>
            <a:ext cx="800540" cy="1418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lang="en-US" altLang="zh-CN" sz="1200" smtClean="0">
                <a:solidFill>
                  <a:srgbClr val="FFFFFF"/>
                </a:solidFill>
                <a:latin typeface="Times New Roman"/>
                <a:hlinkClick r:id="rId4" action="ppaction://hlinkfile"/>
              </a:rPr>
              <a:t>Your Friends</a:t>
            </a:r>
            <a:endParaRPr lang="zh-CN" altLang="en-US" sz="1200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420321" y="2152416"/>
            <a:ext cx="266701" cy="266929"/>
          </a:xfrm>
          <a:custGeom>
            <a:avLst/>
            <a:gdLst/>
            <a:ahLst/>
            <a:cxnLst/>
            <a:rect l="0" t="0" r="0" b="0"/>
            <a:pathLst>
              <a:path w="266701" h="266929">
                <a:moveTo>
                  <a:pt x="266700" y="470"/>
                </a:moveTo>
                <a:lnTo>
                  <a:pt x="132880" y="266928"/>
                </a:lnTo>
                <a:lnTo>
                  <a:pt x="0" y="0"/>
                </a:lnTo>
                <a:close/>
              </a:path>
            </a:pathLst>
          </a:custGeom>
          <a:solidFill>
            <a:srgbClr val="1AA906"/>
          </a:solidFill>
          <a:ln w="12700" cap="flat" cmpd="sng" algn="ctr">
            <a:solidFill>
              <a:srgbClr val="1AA90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553607" y="1543050"/>
            <a:ext cx="1183" cy="654051"/>
          </a:xfrm>
          <a:custGeom>
            <a:avLst/>
            <a:gdLst/>
            <a:ahLst/>
            <a:cxnLst/>
            <a:rect l="0" t="0" r="0" b="0"/>
            <a:pathLst>
              <a:path w="1183" h="654051">
                <a:moveTo>
                  <a:pt x="1182" y="0"/>
                </a:moveTo>
                <a:lnTo>
                  <a:pt x="0" y="654050"/>
                </a:lnTo>
              </a:path>
            </a:pathLst>
          </a:custGeom>
          <a:ln w="0" cap="flat" cmpd="sng" algn="ctr">
            <a:solidFill>
              <a:srgbClr val="1AA90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ws_259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7" name="图片 6" descr="ws_259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961" y="1981961"/>
            <a:ext cx="2856738" cy="2145538"/>
          </a:xfrm>
          <a:prstGeom prst="rect">
            <a:avLst/>
          </a:prstGeom>
        </p:spPr>
      </p:pic>
      <p:pic>
        <p:nvPicPr>
          <p:cNvPr id="8" name="图片 7" descr="ws_25B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9" name="图片 8" descr="ws_25B1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76574" y="2663699"/>
            <a:ext cx="4699125" cy="3660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4240" y="773375"/>
            <a:ext cx="4087657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大数据让你吃的更安心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26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26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662" y="325437"/>
            <a:ext cx="833437" cy="779462"/>
          </a:xfrm>
          <a:prstGeom prst="rect">
            <a:avLst/>
          </a:prstGeom>
        </p:spPr>
      </p:pic>
      <p:pic>
        <p:nvPicPr>
          <p:cNvPr id="6" name="图片 5" descr="ws_26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9200" y="1372495"/>
            <a:ext cx="6883400" cy="4444104"/>
          </a:xfrm>
          <a:prstGeom prst="rect">
            <a:avLst/>
          </a:prstGeom>
        </p:spPr>
      </p:pic>
      <p:pic>
        <p:nvPicPr>
          <p:cNvPr id="7" name="图片 6" descr="ws_26CE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30240" y="670296"/>
            <a:ext cx="1082027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Times New Roman"/>
              </a:rPr>
              <a:t>车联网</a:t>
            </a:r>
            <a:endParaRPr lang="zh-CN" altLang="en-US" sz="2808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27F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ws_280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94" y="4675"/>
            <a:ext cx="9103106" cy="68533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28600" y="6400800"/>
            <a:ext cx="1143001" cy="457201"/>
          </a:xfrm>
          <a:custGeom>
            <a:avLst/>
            <a:gdLst/>
            <a:ahLst/>
            <a:cxnLst/>
            <a:rect l="0" t="0" r="0" b="0"/>
            <a:pathLst>
              <a:path w="1143001" h="457201">
                <a:moveTo>
                  <a:pt x="0" y="457200"/>
                </a:moveTo>
                <a:lnTo>
                  <a:pt x="1143000" y="457200"/>
                </a:lnTo>
                <a:lnTo>
                  <a:pt x="1143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228600" y="6400800"/>
            <a:ext cx="1143001" cy="457201"/>
          </a:xfrm>
          <a:custGeom>
            <a:avLst/>
            <a:gdLst/>
            <a:ahLst/>
            <a:cxnLst/>
            <a:rect l="0" t="0" r="0" b="0"/>
            <a:pathLst>
              <a:path w="1143001" h="457201">
                <a:moveTo>
                  <a:pt x="0" y="0"/>
                </a:moveTo>
                <a:lnTo>
                  <a:pt x="1143000" y="0"/>
                </a:lnTo>
                <a:lnTo>
                  <a:pt x="1143000" y="457200"/>
                </a:lnTo>
                <a:lnTo>
                  <a:pt x="0" y="4572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293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1925"/>
            <a:ext cx="8864600" cy="678607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29C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28" y="148126"/>
            <a:ext cx="2442671" cy="1083773"/>
          </a:xfrm>
          <a:prstGeom prst="rect">
            <a:avLst/>
          </a:prstGeom>
        </p:spPr>
      </p:pic>
      <p:pic>
        <p:nvPicPr>
          <p:cNvPr id="5" name="图片 4" descr="ws_29C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073" y="2722223"/>
            <a:ext cx="4764426" cy="3005476"/>
          </a:xfrm>
          <a:prstGeom prst="rect">
            <a:avLst/>
          </a:prstGeom>
        </p:spPr>
      </p:pic>
      <p:pic>
        <p:nvPicPr>
          <p:cNvPr id="6" name="图片 5" descr="ws_29D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7" name="图片 6" descr="ws_29E1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5766" y="6061281"/>
            <a:ext cx="1692333" cy="542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5240" y="616594"/>
            <a:ext cx="22506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互  动  环  节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9355" y="1794519"/>
            <a:ext cx="735778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333333"/>
                </a:solidFill>
                <a:latin typeface="Times New Roman"/>
              </a:rPr>
              <a:t>谁在天津市图书馆使用过塔塔统计平台？</a:t>
            </a:r>
            <a:endParaRPr lang="zh-CN" altLang="en-US" sz="3192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2BA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ws_2BC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4" name="图片 3" descr="ws_2BC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5" name="图片 4" descr="ws_2BD8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5373" y="1217398"/>
            <a:ext cx="5718626" cy="5145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" y="1631454"/>
            <a:ext cx="51296" cy="13010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043"/>
              </a:lnSpc>
            </a:pPr>
            <a:r>
              <a:rPr lang="en-US" altLang="zh-CN" sz="1128" smtClean="0">
                <a:solidFill>
                  <a:srgbClr val="00B4F0"/>
                </a:solidFill>
                <a:latin typeface="Times New Roman"/>
              </a:rPr>
              <a:t>•</a:t>
            </a:r>
            <a:endParaRPr lang="zh-CN" altLang="en-US" sz="1128">
              <a:solidFill>
                <a:srgbClr val="00B4F0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68240" y="490081"/>
            <a:ext cx="2524730" cy="4342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25"/>
              </a:lnSpc>
            </a:pPr>
            <a:r>
              <a:rPr lang="zh-CN" altLang="en-US" sz="2808" smtClean="0">
                <a:solidFill>
                  <a:srgbClr val="0087B4"/>
                </a:solidFill>
                <a:latin typeface="微软雅黑"/>
              </a:rPr>
              <a:t>塔塔统计数据库</a:t>
            </a:r>
            <a:endParaRPr lang="zh-CN" altLang="en-US" sz="2808">
              <a:solidFill>
                <a:srgbClr val="0087B4"/>
              </a:solidFill>
              <a:latin typeface="微软雅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183" y="1582454"/>
            <a:ext cx="2491067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6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塔塔统计数据库主要包括中国宏</a:t>
            </a: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31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Times New Roman"/>
              </a:rPr>
              <a:t>观经济数据库</a:t>
            </a:r>
            <a:r>
              <a:rPr lang="en-US" altLang="zh-CN" sz="1392" smtClean="0">
                <a:solidFill>
                  <a:srgbClr val="000000"/>
                </a:solidFill>
                <a:latin typeface="Times New Roman"/>
              </a:rPr>
              <a:t>(</a:t>
            </a:r>
            <a:r>
              <a:rPr lang="zh-CN" altLang="en-US" sz="1392" smtClean="0">
                <a:solidFill>
                  <a:srgbClr val="000000"/>
                </a:solidFill>
                <a:latin typeface="Times New Roman"/>
              </a:rPr>
              <a:t>年度、月度），</a:t>
            </a:r>
            <a:endParaRPr lang="zh-CN" altLang="en-US" sz="1392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0098" y="2222473"/>
            <a:ext cx="2846933" cy="307776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386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中 国区域经济数据库（年度、城市</a:t>
            </a: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20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  <a:hlinkClick r:id="rId6" action="ppaction://hlinkfile"/>
              </a:rPr>
              <a:t>月度、地区月度），</a:t>
            </a: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 </a:t>
            </a:r>
            <a:r>
              <a:rPr lang="zh-CN" altLang="en-US" sz="1392" smtClean="0">
                <a:solidFill>
                  <a:srgbClr val="000000"/>
                </a:solidFill>
                <a:latin typeface="微软雅黑"/>
                <a:hlinkClick r:id="rId7" action="ppaction://hlinkfile"/>
              </a:rPr>
              <a:t>中国金融数据</a:t>
            </a: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32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Times New Roman"/>
                <a:hlinkClick r:id="rId6" action="ppaction://hlinkfile"/>
              </a:rPr>
              <a:t>库（年度、月度），对外贸易数据库</a:t>
            </a:r>
            <a:endParaRPr lang="zh-CN" altLang="en-US" sz="1392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509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  <a:hlinkClick r:id="rId6" action="ppaction://hlinkfile"/>
              </a:rPr>
              <a:t>（海关年度、海关月度），中国行业</a:t>
            </a: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20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数据库（工业年度、工业月度），产</a:t>
            </a: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31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品产量数据库， </a:t>
            </a:r>
            <a:r>
              <a:rPr lang="zh-CN" altLang="en-US" sz="1392" smtClean="0">
                <a:solidFill>
                  <a:srgbClr val="000000"/>
                </a:solidFill>
                <a:latin typeface="Times New Roman"/>
                <a:hlinkClick r:id="rId7" action="ppaction://hlinkfile"/>
              </a:rPr>
              <a:t>销售库存数据库</a:t>
            </a:r>
            <a:r>
              <a:rPr lang="en-US" altLang="zh-CN" sz="1392" smtClean="0">
                <a:solidFill>
                  <a:srgbClr val="000000"/>
                </a:solidFill>
                <a:latin typeface="Times New Roman"/>
                <a:hlinkClick r:id="rId7" action="ppaction://hlinkfile"/>
              </a:rPr>
              <a:t>,</a:t>
            </a:r>
            <a:endParaRPr lang="en-US" altLang="zh-CN" sz="1392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en-US" altLang="zh-CN" sz="1392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508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  <a:hlinkClick r:id="rId6" action="ppaction://hlinkfile"/>
              </a:rPr>
              <a:t>中国产品价格数据库（每周价格、</a:t>
            </a: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20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每旬价格、每月价格），世界经济</a:t>
            </a: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520"/>
              </a:lnSpc>
            </a:pPr>
            <a:r>
              <a:rPr lang="zh-CN" altLang="en-US" sz="1392" smtClean="0">
                <a:solidFill>
                  <a:srgbClr val="000000"/>
                </a:solidFill>
                <a:latin typeface="微软雅黑"/>
              </a:rPr>
              <a:t>数据库（世界年度、世界月度），共</a:t>
            </a:r>
          </a:p>
          <a:p>
            <a:pPr>
              <a:lnSpc>
                <a:spcPts val="1000"/>
              </a:lnSpc>
            </a:pPr>
            <a:endParaRPr lang="zh-CN" altLang="en-US" sz="1392" smtClean="0">
              <a:solidFill>
                <a:srgbClr val="000000"/>
              </a:solidFill>
              <a:latin typeface="微软雅黑"/>
            </a:endParaRPr>
          </a:p>
          <a:p>
            <a:pPr>
              <a:lnSpc>
                <a:spcPts val="1617"/>
              </a:lnSpc>
            </a:pPr>
            <a:r>
              <a:rPr lang="en-US" altLang="zh-CN" sz="1392" smtClean="0">
                <a:solidFill>
                  <a:srgbClr val="000000"/>
                </a:solidFill>
                <a:latin typeface="Times New Roman"/>
                <a:hlinkClick r:id="rId6" action="ppaction://hlinkfile"/>
              </a:rPr>
              <a:t>18</a:t>
            </a:r>
            <a:r>
              <a:rPr lang="zh-CN" altLang="en-US" sz="1392" smtClean="0">
                <a:solidFill>
                  <a:srgbClr val="000000"/>
                </a:solidFill>
                <a:latin typeface="Times New Roman"/>
                <a:hlinkClick r:id="rId6" action="ppaction://hlinkfile"/>
              </a:rPr>
              <a:t>个数据库</a:t>
            </a:r>
            <a:r>
              <a:rPr lang="zh-CN" altLang="en-US" sz="1392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zh-CN" altLang="en-US" sz="1392" smtClean="0">
                <a:solidFill>
                  <a:srgbClr val="000000"/>
                </a:solidFill>
                <a:latin typeface="微软雅黑"/>
                <a:hlinkClick r:id="rId7" action="ppaction://hlinkfile"/>
              </a:rPr>
              <a:t>。</a:t>
            </a:r>
            <a:endParaRPr lang="zh-CN" altLang="en-US" sz="1392">
              <a:solidFill>
                <a:srgbClr val="000000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2ED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6" name="图片 5" descr="ws_2ED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2EE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582" y="1345897"/>
            <a:ext cx="8789817" cy="4953302"/>
          </a:xfrm>
          <a:prstGeom prst="rect">
            <a:avLst/>
          </a:prstGeom>
        </p:spPr>
      </p:pic>
      <p:pic>
        <p:nvPicPr>
          <p:cNvPr id="8" name="图片 7" descr="ws_2EE8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2FE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6" name="图片 5" descr="ws_2FE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4766" y="422481"/>
            <a:ext cx="1692333" cy="542718"/>
          </a:xfrm>
          <a:prstGeom prst="rect">
            <a:avLst/>
          </a:prstGeom>
        </p:spPr>
      </p:pic>
      <p:pic>
        <p:nvPicPr>
          <p:cNvPr id="7" name="图片 6" descr="ws_2FF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1294378"/>
            <a:ext cx="8918702" cy="55636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0C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30D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0E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3163" y="1491566"/>
            <a:ext cx="8811135" cy="53664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187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48124"/>
            <a:ext cx="2518869" cy="1109175"/>
          </a:xfrm>
          <a:prstGeom prst="rect">
            <a:avLst/>
          </a:prstGeom>
        </p:spPr>
      </p:pic>
      <p:pic>
        <p:nvPicPr>
          <p:cNvPr id="5" name="图片 4" descr="ws_187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662" y="325437"/>
            <a:ext cx="833437" cy="779462"/>
          </a:xfrm>
          <a:prstGeom prst="rect">
            <a:avLst/>
          </a:prstGeom>
        </p:spPr>
      </p:pic>
      <p:pic>
        <p:nvPicPr>
          <p:cNvPr id="6" name="图片 5" descr="ws_187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8306" y="1523105"/>
            <a:ext cx="6769993" cy="4433194"/>
          </a:xfrm>
          <a:prstGeom prst="rect">
            <a:avLst/>
          </a:prstGeom>
        </p:spPr>
      </p:pic>
      <p:pic>
        <p:nvPicPr>
          <p:cNvPr id="7" name="图片 6" descr="ws_188B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06240" y="670296"/>
            <a:ext cx="2885405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7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</a:rPr>
              <a:t>大数据时代的到来</a:t>
            </a:r>
            <a:endParaRPr lang="zh-CN" altLang="en-US" sz="2808">
              <a:solidFill>
                <a:srgbClr val="007FB8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1E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638"/>
            <a:ext cx="9144000" cy="66733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2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32D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2D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631" y="1522907"/>
            <a:ext cx="8300268" cy="4750892"/>
          </a:xfrm>
          <a:prstGeom prst="rect">
            <a:avLst/>
          </a:prstGeom>
        </p:spPr>
      </p:pic>
      <p:pic>
        <p:nvPicPr>
          <p:cNvPr id="8" name="图片 7" descr="ws_32E9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33B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5" name="图片 4" descr="ws_33C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374" y="1675813"/>
            <a:ext cx="4218425" cy="3531186"/>
          </a:xfrm>
          <a:prstGeom prst="rect">
            <a:avLst/>
          </a:prstGeom>
        </p:spPr>
      </p:pic>
      <p:pic>
        <p:nvPicPr>
          <p:cNvPr id="6" name="图片 5" descr="ws_33C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7" name="图片 6" descr="ws_33C7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8" name="图片 7" descr="ws_33D8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4251" y="1923232"/>
            <a:ext cx="4097948" cy="449026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34A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4207969" cy="3777761"/>
          </a:xfrm>
          <a:prstGeom prst="rect">
            <a:avLst/>
          </a:prstGeom>
        </p:spPr>
      </p:pic>
      <p:pic>
        <p:nvPicPr>
          <p:cNvPr id="3" name="图片 2" descr="ws_34B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3995968"/>
            <a:ext cx="3724402" cy="2862031"/>
          </a:xfrm>
          <a:prstGeom prst="rect">
            <a:avLst/>
          </a:prstGeom>
        </p:spPr>
      </p:pic>
      <p:pic>
        <p:nvPicPr>
          <p:cNvPr id="4" name="图片 3" descr="ws_34B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5" name="图片 4" descr="ws_34C6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0042" y="2313248"/>
            <a:ext cx="3942757" cy="337635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0" y="685800"/>
            <a:ext cx="9144001" cy="1"/>
          </a:xfrm>
          <a:custGeom>
            <a:avLst/>
            <a:gdLst/>
            <a:ahLst/>
            <a:cxnLst/>
            <a:rect l="0" t="0" r="0" b="0"/>
            <a:pathLst>
              <a:path w="9144001" h="1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0" cap="flat" cmpd="sng" algn="ctr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58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359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594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503" y="1355016"/>
            <a:ext cx="8803395" cy="3877383"/>
          </a:xfrm>
          <a:prstGeom prst="rect">
            <a:avLst/>
          </a:prstGeom>
        </p:spPr>
      </p:pic>
      <p:pic>
        <p:nvPicPr>
          <p:cNvPr id="8" name="图片 7" descr="ws_3595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3840" y="1740408"/>
            <a:ext cx="70104" cy="304801"/>
          </a:xfrm>
          <a:custGeom>
            <a:avLst/>
            <a:gdLst/>
            <a:ahLst/>
            <a:cxnLst/>
            <a:rect l="0" t="0" r="0" b="0"/>
            <a:pathLst>
              <a:path w="70104" h="304801">
                <a:moveTo>
                  <a:pt x="0" y="0"/>
                </a:moveTo>
                <a:lnTo>
                  <a:pt x="70103" y="0"/>
                </a:lnTo>
                <a:lnTo>
                  <a:pt x="70103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6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9" y="184644"/>
            <a:ext cx="2302970" cy="1021855"/>
          </a:xfrm>
          <a:prstGeom prst="rect">
            <a:avLst/>
          </a:prstGeom>
        </p:spPr>
      </p:pic>
      <p:pic>
        <p:nvPicPr>
          <p:cNvPr id="6" name="图片 5" descr="ws_36A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6C0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469" y="1273019"/>
            <a:ext cx="8652030" cy="5064280"/>
          </a:xfrm>
          <a:prstGeom prst="rect">
            <a:avLst/>
          </a:prstGeom>
        </p:spPr>
      </p:pic>
      <p:pic>
        <p:nvPicPr>
          <p:cNvPr id="8" name="图片 7" descr="ws_36C1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3840" y="1740408"/>
            <a:ext cx="70104" cy="304801"/>
          </a:xfrm>
          <a:custGeom>
            <a:avLst/>
            <a:gdLst/>
            <a:ahLst/>
            <a:cxnLst/>
            <a:rect l="0" t="0" r="0" b="0"/>
            <a:pathLst>
              <a:path w="70104" h="304801">
                <a:moveTo>
                  <a:pt x="0" y="0"/>
                </a:moveTo>
                <a:lnTo>
                  <a:pt x="70103" y="0"/>
                </a:lnTo>
                <a:lnTo>
                  <a:pt x="70103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7E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8" y="184644"/>
            <a:ext cx="2290271" cy="1021855"/>
          </a:xfrm>
          <a:prstGeom prst="rect">
            <a:avLst/>
          </a:prstGeom>
        </p:spPr>
      </p:pic>
      <p:pic>
        <p:nvPicPr>
          <p:cNvPr id="6" name="图片 5" descr="ws_37F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7F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16040"/>
            <a:ext cx="9144000" cy="56419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3840" y="1740408"/>
            <a:ext cx="70104" cy="304801"/>
          </a:xfrm>
          <a:custGeom>
            <a:avLst/>
            <a:gdLst/>
            <a:ahLst/>
            <a:cxnLst/>
            <a:rect l="0" t="0" r="0" b="0"/>
            <a:pathLst>
              <a:path w="70104" h="304801">
                <a:moveTo>
                  <a:pt x="0" y="0"/>
                </a:moveTo>
                <a:lnTo>
                  <a:pt x="70103" y="0"/>
                </a:lnTo>
                <a:lnTo>
                  <a:pt x="70103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9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9" y="148131"/>
            <a:ext cx="2302970" cy="1020268"/>
          </a:xfrm>
          <a:prstGeom prst="rect">
            <a:avLst/>
          </a:prstGeom>
        </p:spPr>
      </p:pic>
      <p:pic>
        <p:nvPicPr>
          <p:cNvPr id="6" name="图片 5" descr="ws_393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183" y="387350"/>
            <a:ext cx="1590916" cy="501649"/>
          </a:xfrm>
          <a:prstGeom prst="rect">
            <a:avLst/>
          </a:prstGeom>
        </p:spPr>
      </p:pic>
      <p:pic>
        <p:nvPicPr>
          <p:cNvPr id="7" name="图片 6" descr="ws_393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0" y="1216010"/>
            <a:ext cx="9083689" cy="564198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3840" y="1740408"/>
            <a:ext cx="70104" cy="304801"/>
          </a:xfrm>
          <a:custGeom>
            <a:avLst/>
            <a:gdLst/>
            <a:ahLst/>
            <a:cxnLst/>
            <a:rect l="0" t="0" r="0" b="0"/>
            <a:pathLst>
              <a:path w="70104" h="304801">
                <a:moveTo>
                  <a:pt x="0" y="0"/>
                </a:moveTo>
                <a:lnTo>
                  <a:pt x="70103" y="0"/>
                </a:lnTo>
                <a:lnTo>
                  <a:pt x="70103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A6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8" y="184644"/>
            <a:ext cx="2226771" cy="983755"/>
          </a:xfrm>
          <a:prstGeom prst="rect">
            <a:avLst/>
          </a:prstGeom>
        </p:spPr>
      </p:pic>
      <p:pic>
        <p:nvPicPr>
          <p:cNvPr id="6" name="图片 5" descr="ws_3A6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085" y="423749"/>
            <a:ext cx="1540214" cy="490650"/>
          </a:xfrm>
          <a:prstGeom prst="rect">
            <a:avLst/>
          </a:prstGeom>
        </p:spPr>
      </p:pic>
      <p:pic>
        <p:nvPicPr>
          <p:cNvPr id="7" name="图片 6" descr="ws_3A6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1216199"/>
            <a:ext cx="8550402" cy="5641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243840" y="1740408"/>
            <a:ext cx="70104" cy="304801"/>
          </a:xfrm>
          <a:custGeom>
            <a:avLst/>
            <a:gdLst/>
            <a:ahLst/>
            <a:cxnLst/>
            <a:rect l="0" t="0" r="0" b="0"/>
            <a:pathLst>
              <a:path w="70104" h="304801">
                <a:moveTo>
                  <a:pt x="0" y="0"/>
                </a:moveTo>
                <a:lnTo>
                  <a:pt x="70103" y="0"/>
                </a:lnTo>
                <a:lnTo>
                  <a:pt x="70103" y="304800"/>
                </a:lnTo>
                <a:lnTo>
                  <a:pt x="0" y="304800"/>
                </a:lnTo>
                <a:close/>
              </a:path>
            </a:pathLst>
          </a:custGeom>
          <a:solidFill>
            <a:srgbClr val="000000"/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3BB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3B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2366" y="424058"/>
            <a:ext cx="1692333" cy="528441"/>
          </a:xfrm>
          <a:prstGeom prst="rect">
            <a:avLst/>
          </a:prstGeom>
        </p:spPr>
      </p:pic>
      <p:pic>
        <p:nvPicPr>
          <p:cNvPr id="7" name="图片 6" descr="ws_3B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05" y="1368405"/>
            <a:ext cx="9045595" cy="4956194"/>
          </a:xfrm>
          <a:prstGeom prst="rect">
            <a:avLst/>
          </a:prstGeom>
        </p:spPr>
      </p:pic>
      <p:pic>
        <p:nvPicPr>
          <p:cNvPr id="8" name="图片 7" descr="ws_3BCD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196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5" name="图片 4" descr="ws_196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3662" y="325437"/>
            <a:ext cx="833437" cy="779462"/>
          </a:xfrm>
          <a:prstGeom prst="rect">
            <a:avLst/>
          </a:prstGeom>
        </p:spPr>
      </p:pic>
      <p:pic>
        <p:nvPicPr>
          <p:cNvPr id="6" name="图片 5" descr="ws_196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8060" y="3578861"/>
            <a:ext cx="7800340" cy="2047238"/>
          </a:xfrm>
          <a:prstGeom prst="rect">
            <a:avLst/>
          </a:prstGeom>
        </p:spPr>
      </p:pic>
      <p:pic>
        <p:nvPicPr>
          <p:cNvPr id="7" name="图片 6" descr="ws_196A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1752" y="1768184"/>
            <a:ext cx="100990" cy="28212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241"/>
              </a:lnSpc>
            </a:pPr>
            <a:r>
              <a:rPr lang="en-US" altLang="zh-CN" sz="2232" smtClean="0">
                <a:solidFill>
                  <a:srgbClr val="00B4F0"/>
                </a:solidFill>
                <a:latin typeface="Times New Roman"/>
              </a:rPr>
              <a:t>•</a:t>
            </a:r>
            <a:endParaRPr lang="zh-CN" altLang="en-US" sz="2232">
              <a:solidFill>
                <a:srgbClr val="00B4F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7240" y="616213"/>
            <a:ext cx="24525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什么是大数据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727" y="1705346"/>
            <a:ext cx="7574189" cy="124393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333333"/>
                </a:solidFill>
                <a:latin typeface="Times New Roman"/>
              </a:rPr>
              <a:t>大数据是一种基于新的处理模式而产生的具有强</a:t>
            </a:r>
          </a:p>
          <a:p>
            <a:pPr>
              <a:lnSpc>
                <a:spcPts val="3361"/>
              </a:lnSpc>
            </a:pPr>
            <a:r>
              <a:rPr lang="zh-CN" altLang="en-US" sz="2808" smtClean="0">
                <a:solidFill>
                  <a:srgbClr val="333333"/>
                </a:solidFill>
                <a:latin typeface="Times New Roman"/>
              </a:rPr>
              <a:t>大的决策力、洞察力以及流程优化能力的多样性</a:t>
            </a:r>
          </a:p>
          <a:p>
            <a:pPr>
              <a:lnSpc>
                <a:spcPts val="3361"/>
              </a:lnSpc>
            </a:pPr>
            <a:r>
              <a:rPr lang="zh-CN" altLang="en-US" sz="2808" smtClean="0">
                <a:solidFill>
                  <a:srgbClr val="333333"/>
                </a:solidFill>
                <a:latin typeface="Times New Roman"/>
              </a:rPr>
              <a:t>的、海量的且增长率高的信息资产。</a:t>
            </a:r>
            <a:endParaRPr lang="zh-CN" altLang="en-US" sz="28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3C7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3C8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6" name="图片 5" descr="ws_3C8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97203" y="1902089"/>
            <a:ext cx="3813396" cy="29747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39439" y="400739"/>
            <a:ext cx="5155257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19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</a:rPr>
              <a:t>塔塔数据应用案例一 </a:t>
            </a:r>
            <a:r>
              <a:rPr lang="zh-CN" altLang="en-US" sz="2808" smtClean="0">
                <a:solidFill>
                  <a:srgbClr val="000000"/>
                </a:solidFill>
                <a:latin typeface="Times New Roman"/>
              </a:rPr>
              <a:t>银行客户：</a:t>
            </a:r>
            <a:endParaRPr lang="zh-CN" altLang="en-US" sz="28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5191" y="1418682"/>
            <a:ext cx="330859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5" action="ppaction://hlinkfile"/>
              </a:rPr>
              <a:t>银行采用我们的数据，多渠道的与客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6377" y="1805876"/>
            <a:ext cx="3722173" cy="10002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355600" algn="l"/>
              </a:tabLst>
              <a:defRPr/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户开展互动，由于掌握了第一手的数据，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55600" algn="l"/>
              </a:tabLst>
              <a:defRPr/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355600" algn="l"/>
              </a:tabLst>
              <a:defRPr/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比其他银行领先一步占领了市场。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355600" algn="l"/>
              </a:tabLst>
              <a:defRPr/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2264"/>
              </a:lnSpc>
              <a:buClrTx/>
              <a:buSzTx/>
              <a:buNone/>
              <a:tabLst>
                <a:tab pos="355600" algn="l"/>
              </a:tabLst>
              <a:defRPr/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	</a:t>
            </a: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5" action="ppaction://hlinkfile"/>
              </a:rPr>
              <a:t>在贷款方面，通过数据看到客户的真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6377" y="2951936"/>
            <a:ext cx="3722173" cy="13208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6" action="ppaction://hlinkfile"/>
              </a:rPr>
              <a:t>实反映，通过数据对标，可以知晓客户提</a:t>
            </a: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交的资料是否真实。充分了解客户的企业</a:t>
            </a: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情况，能更好的做出判断，把风险降到最</a:t>
            </a: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低。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31364" y="4463747"/>
            <a:ext cx="3101811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5" action="ppaction://hlinkfile"/>
              </a:rPr>
              <a:t>如今“大数据”变成银行相互竞争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6377" y="4829498"/>
            <a:ext cx="3722173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6" action="ppaction://hlinkfile"/>
              </a:rPr>
              <a:t>的主要手段之一，竞争双方都可以利用掌</a:t>
            </a: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握的数据来制定竞争策略。优先掌握数据</a:t>
            </a: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000000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000000"/>
                </a:solidFill>
                <a:latin typeface="Times New Roman"/>
              </a:rPr>
              <a:t>就能快速出击，出奇制胜。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3F2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3F2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6" name="图片 5" descr="ws_3F2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3529" y="1519730"/>
            <a:ext cx="3255470" cy="4487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8439" y="555040"/>
            <a:ext cx="499335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90"/>
              </a:lnSpc>
            </a:pPr>
            <a:r>
              <a:rPr lang="zh-CN" altLang="en-US" sz="2400" smtClean="0">
                <a:solidFill>
                  <a:srgbClr val="007FB8"/>
                </a:solidFill>
                <a:latin typeface="微软雅黑"/>
              </a:rPr>
              <a:t>塔塔数据应用案例二： 物流公司客户</a:t>
            </a:r>
            <a:endParaRPr lang="zh-CN" altLang="en-US" sz="2400">
              <a:solidFill>
                <a:srgbClr val="007FB8"/>
              </a:solidFill>
              <a:latin typeface="微软雅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990" y="1516218"/>
            <a:ext cx="3980257" cy="20646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mtClean="0"/>
              <a:t>	</a:t>
            </a:r>
            <a:r>
              <a:rPr lang="zh-CN" altLang="en-US" sz="1608" smtClean="0">
                <a:solidFill>
                  <a:srgbClr val="FF0000"/>
                </a:solidFill>
                <a:latin typeface="Times New Roman"/>
              </a:rPr>
              <a:t>在战略布局方面：物流公司为推动智慧物流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FF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发展，通过我们提供的数据了解到哪些地区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的业务量比较大，哪些是有潜力的地区，根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据数据情况在该地区加大投入，设立分公司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或网点，让资源配置更合理，从而使企业利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益最大化。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4990" y="3710723"/>
            <a:ext cx="3980257" cy="20646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mtClean="0"/>
              <a:t>	</a:t>
            </a:r>
            <a:r>
              <a:rPr lang="zh-CN" altLang="en-US" sz="1608" smtClean="0">
                <a:solidFill>
                  <a:srgbClr val="FF0000"/>
                </a:solidFill>
                <a:latin typeface="Times New Roman"/>
                <a:hlinkClick r:id="rId5" action="ppaction://hlinkfile"/>
              </a:rPr>
              <a:t>在管理方面：通过数据让快递公司能更好的</a:t>
            </a:r>
            <a:endParaRPr lang="zh-CN" altLang="en-US" sz="1608" smtClean="0">
              <a:solidFill>
                <a:srgbClr val="FF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FF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管理运作，提高工作效率，加强各分公司的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人员和车辆调整，内部管理更加条理化。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	</a:t>
            </a:r>
            <a:r>
              <a:rPr lang="zh-CN" altLang="en-US" sz="1608" smtClean="0">
                <a:solidFill>
                  <a:srgbClr val="FF0000"/>
                </a:solidFill>
                <a:latin typeface="Times New Roman"/>
                <a:hlinkClick r:id="rId5" action="ppaction://hlinkfile"/>
              </a:rPr>
              <a:t>在客户方面：数据为客户提供更好的服务，</a:t>
            </a:r>
            <a:endParaRPr lang="zh-CN" altLang="en-US" sz="1608" smtClean="0">
              <a:solidFill>
                <a:srgbClr val="FF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FF0000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从收件</a:t>
            </a:r>
            <a:r>
              <a:rPr lang="en-US" altLang="zh-CN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-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运输</a:t>
            </a:r>
            <a:r>
              <a:rPr lang="en-US" altLang="zh-CN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-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到客户签收，全程数据跟踪，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实时查询。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426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427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6" name="图片 5" descr="ws_427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19891" y="911898"/>
            <a:ext cx="4108208" cy="54381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63239" y="341680"/>
            <a:ext cx="574676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6"/>
              </a:lnSpc>
            </a:pPr>
            <a:r>
              <a:rPr lang="zh-CN" altLang="en-US" sz="2400" smtClean="0">
                <a:solidFill>
                  <a:srgbClr val="007FB8"/>
                </a:solidFill>
                <a:latin typeface="Times New Roman"/>
              </a:rPr>
              <a:t>塔塔数据应用案例三   社科院及高校客户：</a:t>
            </a:r>
            <a:endParaRPr lang="zh-CN" altLang="en-US" sz="2400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6591" y="2125818"/>
            <a:ext cx="330859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科研院校通过我们的产品，在做科研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605" y="2491569"/>
            <a:ext cx="3757439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4445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时，更加方便查询数据和资料。从而节省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445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4445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时间，免去去各种渠道查询数据的烦恼。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445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4445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在研究课题项目中，我们的产品提供有力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445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4445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的依据。深的领导和老师的喜爱。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4445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4445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	在教学方面，高校实验中心提供软件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605" y="4320323"/>
            <a:ext cx="3722173" cy="132087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系统保障，通过我们的数据，为大家学习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、实践、教学提供更好的帮助。方便了学</a:t>
            </a: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生查询数据、写报告、论文、做作业，查</a:t>
            </a:r>
          </a:p>
          <a:p>
            <a:pPr>
              <a:lnSpc>
                <a:spcPts val="1000"/>
              </a:lnSpc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88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询数据更方便、便捷。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45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8" y="71925"/>
            <a:ext cx="2442671" cy="1083774"/>
          </a:xfrm>
          <a:prstGeom prst="rect">
            <a:avLst/>
          </a:prstGeom>
        </p:spPr>
      </p:pic>
      <p:pic>
        <p:nvPicPr>
          <p:cNvPr id="3" name="图片 2" descr="ws_446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54190"/>
            <a:ext cx="8420100" cy="32038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4639" y="570280"/>
            <a:ext cx="543898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6"/>
              </a:lnSpc>
            </a:pPr>
            <a:r>
              <a:rPr lang="zh-CN" altLang="en-US" sz="2400" smtClean="0">
                <a:solidFill>
                  <a:srgbClr val="007FB8"/>
                </a:solidFill>
                <a:latin typeface="Times New Roman"/>
              </a:rPr>
              <a:t>塔塔数据应用案例四：   公共图书馆客户</a:t>
            </a:r>
            <a:endParaRPr lang="zh-CN" altLang="en-US" sz="2400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5990" y="1897218"/>
            <a:ext cx="6254917" cy="169277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mtClean="0"/>
              <a:t>	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一些公共图书馆作为我们的合作客户，采用了我们的产品后，丰富图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书馆的资源，为读者带来权威专业的经济方面数据产品。同时为方便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读者了解人民生活、产品价格、国家宏观方向及走势带来便捷。并且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为专门做研究的学者提供查询数据的方便，提高了读者对图书馆的满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意度。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458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458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112" y="3070225"/>
            <a:ext cx="5703887" cy="727074"/>
          </a:xfrm>
          <a:prstGeom prst="rect">
            <a:avLst/>
          </a:prstGeom>
        </p:spPr>
      </p:pic>
      <p:pic>
        <p:nvPicPr>
          <p:cNvPr id="6" name="图片 5" descr="ws_459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2812" y="4113212"/>
            <a:ext cx="5411787" cy="738187"/>
          </a:xfrm>
          <a:prstGeom prst="rect">
            <a:avLst/>
          </a:prstGeom>
        </p:spPr>
      </p:pic>
      <p:pic>
        <p:nvPicPr>
          <p:cNvPr id="7" name="图片 6" descr="ws_459C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89111" y="5103812"/>
            <a:ext cx="6516689" cy="776287"/>
          </a:xfrm>
          <a:prstGeom prst="rect">
            <a:avLst/>
          </a:prstGeom>
        </p:spPr>
      </p:pic>
      <p:pic>
        <p:nvPicPr>
          <p:cNvPr id="8" name="图片 7" descr="ws_45AD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1814" y="682993"/>
            <a:ext cx="2851743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6"/>
              </a:lnSpc>
            </a:pPr>
            <a:r>
              <a:rPr lang="zh-CN" altLang="en-US" sz="2400" smtClean="0">
                <a:solidFill>
                  <a:srgbClr val="007FB8"/>
                </a:solidFill>
                <a:latin typeface="Times New Roman"/>
              </a:rPr>
              <a:t>塔塔数据应用案例五</a:t>
            </a:r>
            <a:r>
              <a:rPr lang="en-US" altLang="zh-CN" sz="2400" smtClean="0">
                <a:solidFill>
                  <a:srgbClr val="007FB8"/>
                </a:solidFill>
                <a:latin typeface="Times New Roman"/>
              </a:rPr>
              <a:t>:</a:t>
            </a:r>
            <a:endParaRPr lang="zh-CN" altLang="en-US" sz="2400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56807" y="682993"/>
            <a:ext cx="2154436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6"/>
              </a:lnSpc>
            </a:pPr>
            <a:r>
              <a:rPr lang="zh-CN" altLang="en-US" sz="2400" smtClean="0">
                <a:solidFill>
                  <a:srgbClr val="007FB8"/>
                </a:solidFill>
                <a:latin typeface="Times New Roman"/>
              </a:rPr>
              <a:t>企事业单位客户</a:t>
            </a:r>
            <a:endParaRPr lang="zh-CN" altLang="en-US" sz="2400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43559" y="1897218"/>
            <a:ext cx="6617196" cy="94897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1632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mtClean="0"/>
              <a:t>	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7" action="ppaction://hlinkfile"/>
              </a:rPr>
              <a:t>信息咨询类企业、专业领域数据提供商、财经类媒体等客户，我们的数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据为编写行业报告、行业资讯、市场分析等方面提供了强大的数据支持。</a:t>
            </a:r>
          </a:p>
          <a:p>
            <a:pPr marL="0" marR="0" lvl="0" indent="0" defTabSz="914400" eaLnBrk="1" fontAlgn="auto" latinLnBrk="0" hangingPunct="1">
              <a:lnSpc>
                <a:spcPts val="1000"/>
              </a:lnSpc>
              <a:buClrTx/>
              <a:buSzTx/>
              <a:buNone/>
              <a:tabLst>
                <a:tab pos="50800" algn="l"/>
              </a:tabLst>
              <a:defRPr/>
            </a:pP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ts val="1880"/>
              </a:lnSpc>
              <a:buClrTx/>
              <a:buSzTx/>
              <a:buNone/>
              <a:tabLst>
                <a:tab pos="50800" algn="l"/>
              </a:tabLst>
              <a:defRPr/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克服了之前查询数据耗时耗力还不全面低效率的工作状态。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46D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46E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073" y="2722223"/>
            <a:ext cx="4764426" cy="3005476"/>
          </a:xfrm>
          <a:prstGeom prst="rect">
            <a:avLst/>
          </a:prstGeom>
        </p:spPr>
      </p:pic>
      <p:pic>
        <p:nvPicPr>
          <p:cNvPr id="6" name="图片 5" descr="ws_46E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7" name="图片 6" descr="ws_46E9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42090" y="6061281"/>
            <a:ext cx="1695509" cy="542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4415" y="499119"/>
            <a:ext cx="22506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互  动  环  节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4142" y="1654819"/>
            <a:ext cx="5313955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333333"/>
                </a:solidFill>
                <a:latin typeface="Times New Roman"/>
                <a:hlinkClick r:id="rId6" action="ppaction://hlinkfile"/>
              </a:rPr>
              <a:t>你使用了可穿戴的设备了吗？</a:t>
            </a:r>
            <a:endParaRPr lang="zh-CN" altLang="en-US" sz="3192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83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28" y="184638"/>
            <a:ext cx="8094171" cy="667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2240" y="653106"/>
            <a:ext cx="24525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EB8"/>
                </a:solidFill>
                <a:latin typeface="Times New Roman"/>
              </a:rPr>
              <a:t>可穿戴的设备</a:t>
            </a:r>
            <a:endParaRPr lang="zh-CN" altLang="en-US" sz="3192">
              <a:solidFill>
                <a:srgbClr val="007EB8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802" y="1838248"/>
            <a:ext cx="1445909" cy="5001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2012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年因谷歌眼镜的</a:t>
            </a:r>
          </a:p>
          <a:p>
            <a:pPr>
              <a:lnSpc>
                <a:spcPts val="1356"/>
              </a:lnSpc>
            </a:pPr>
            <a:r>
              <a:rPr lang="zh-CN" altLang="en-US" sz="1200" smtClean="0">
                <a:solidFill>
                  <a:srgbClr val="333333"/>
                </a:solidFill>
                <a:latin typeface="微软雅黑"/>
              </a:rPr>
              <a:t>亮相，被称作</a:t>
            </a:r>
            <a:r>
              <a:rPr lang="en-US" altLang="zh-CN" sz="1200" smtClean="0">
                <a:solidFill>
                  <a:srgbClr val="333333"/>
                </a:solidFill>
                <a:latin typeface="微软雅黑"/>
              </a:rPr>
              <a:t>"</a:t>
            </a:r>
            <a:r>
              <a:rPr lang="zh-CN" altLang="en-US" sz="1200" smtClean="0">
                <a:solidFill>
                  <a:srgbClr val="333333"/>
                </a:solidFill>
                <a:latin typeface="微软雅黑"/>
              </a:rPr>
              <a:t>智能可</a:t>
            </a:r>
          </a:p>
          <a:p>
            <a:pPr>
              <a:lnSpc>
                <a:spcPts val="1440"/>
              </a:lnSpc>
            </a:pPr>
            <a:r>
              <a:rPr lang="zh-CN" altLang="en-US" sz="1200" smtClean="0">
                <a:solidFill>
                  <a:srgbClr val="333333"/>
                </a:solidFill>
                <a:latin typeface="微软雅黑"/>
              </a:rPr>
              <a:t>穿戴设备元年</a:t>
            </a:r>
            <a:r>
              <a:rPr lang="en-US" altLang="zh-CN" sz="1200" smtClean="0">
                <a:solidFill>
                  <a:srgbClr val="333333"/>
                </a:solidFill>
                <a:latin typeface="微软雅黑"/>
              </a:rPr>
              <a:t>"</a:t>
            </a:r>
            <a:r>
              <a:rPr lang="zh-CN" altLang="en-US" sz="1200" smtClean="0">
                <a:solidFill>
                  <a:srgbClr val="333333"/>
                </a:solidFill>
                <a:latin typeface="微软雅黑"/>
              </a:rPr>
              <a:t>。</a:t>
            </a:r>
            <a:endParaRPr lang="zh-CN" altLang="en-US" sz="1200">
              <a:solidFill>
                <a:srgbClr val="333333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8F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ws_490E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4" name="图片 3" descr="ws_490F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6240" y="813063"/>
            <a:ext cx="367889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什么是可穿戴设备？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0234" y="2117140"/>
            <a:ext cx="7401065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436"/>
              </a:lnSpc>
            </a:pPr>
            <a:r>
              <a:rPr lang="zh-CN" altLang="en-US" sz="2400" smtClean="0">
                <a:solidFill>
                  <a:srgbClr val="FFFF00"/>
                </a:solidFill>
                <a:latin typeface="Times New Roman"/>
              </a:rPr>
              <a:t>可穿戴设备</a:t>
            </a:r>
            <a:r>
              <a:rPr lang="zh-CN" altLang="en-US" sz="1992" smtClean="0">
                <a:solidFill>
                  <a:srgbClr val="FFFFFF"/>
                </a:solidFill>
                <a:latin typeface="Times New Roman"/>
              </a:rPr>
              <a:t>即直接穿在身上，或是整合到用户的衣服或配件的一</a:t>
            </a:r>
            <a:endParaRPr lang="zh-CN" altLang="en-US" sz="1992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0234" y="2475594"/>
            <a:ext cx="7391447" cy="56425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22"/>
              </a:lnSpc>
            </a:pPr>
            <a:r>
              <a:rPr lang="zh-CN" altLang="en-US" sz="1992" smtClean="0">
                <a:solidFill>
                  <a:srgbClr val="FFFFFF"/>
                </a:solidFill>
                <a:latin typeface="Times New Roman"/>
              </a:rPr>
              <a:t>种便携式设备。可穿戴设备不仅仅是一种硬件设备，更是通过软件</a:t>
            </a:r>
          </a:p>
          <a:p>
            <a:pPr>
              <a:lnSpc>
                <a:spcPts val="2400"/>
              </a:lnSpc>
            </a:pPr>
            <a:r>
              <a:rPr lang="zh-CN" altLang="en-US" sz="1992" smtClean="0">
                <a:solidFill>
                  <a:srgbClr val="FFFFFF"/>
                </a:solidFill>
                <a:latin typeface="Times New Roman"/>
                <a:hlinkClick r:id="rId5" action="ppaction://hlinkfile"/>
              </a:rPr>
              <a:t>支持以及数据交互、云端交互来实现强大的功能，</a:t>
            </a:r>
            <a:endParaRPr lang="zh-CN" altLang="en-US" sz="1992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0239" y="3900534"/>
            <a:ext cx="1019510" cy="25648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022"/>
              </a:lnSpc>
            </a:pPr>
            <a:r>
              <a:rPr lang="zh-CN" altLang="en-US" sz="1992" smtClean="0">
                <a:solidFill>
                  <a:srgbClr val="FF0000"/>
                </a:solidFill>
                <a:latin typeface="Times New Roman"/>
                <a:hlinkClick r:id="rId6" action="ppaction://hlinkfile"/>
              </a:rPr>
              <a:t>产品形态</a:t>
            </a:r>
            <a:endParaRPr lang="zh-CN" altLang="en-US" sz="1992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239" y="4378290"/>
            <a:ext cx="5881097" cy="141064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  <a:hlinkClick r:id="rId6" action="ppaction://hlinkfile"/>
              </a:rPr>
              <a:t>可穿戴设备多以具备部分计算功能、可连接手机及各类终端的便</a:t>
            </a:r>
            <a:endParaRPr lang="zh-CN" altLang="en-US" sz="1608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92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携式配件形式存在，主流的产品形态包括以手腕为支撑的</a:t>
            </a:r>
            <a:r>
              <a:rPr lang="en-US" altLang="zh-CN" sz="1608" smtClean="0">
                <a:solidFill>
                  <a:srgbClr val="333333"/>
                </a:solidFill>
                <a:latin typeface="Times New Roman"/>
              </a:rPr>
              <a:t>watch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类</a:t>
            </a:r>
          </a:p>
          <a:p>
            <a:pPr>
              <a:lnSpc>
                <a:spcPts val="192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（包括手表和腕带等产品），以脚为支撑的</a:t>
            </a:r>
            <a:r>
              <a:rPr lang="en-US" altLang="zh-CN" sz="1608" smtClean="0">
                <a:solidFill>
                  <a:srgbClr val="333333"/>
                </a:solidFill>
                <a:latin typeface="Times New Roman"/>
              </a:rPr>
              <a:t>shoes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类（包括鞋、袜</a:t>
            </a:r>
          </a:p>
          <a:p>
            <a:pPr>
              <a:lnSpc>
                <a:spcPts val="192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子或者将来的其他腿上佩戴产品），以头部为支撑的</a:t>
            </a:r>
            <a:r>
              <a:rPr lang="en-US" altLang="zh-CN" sz="1608" smtClean="0">
                <a:solidFill>
                  <a:srgbClr val="333333"/>
                </a:solidFill>
                <a:latin typeface="Times New Roman"/>
              </a:rPr>
              <a:t>Glass</a:t>
            </a: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类（包</a:t>
            </a:r>
          </a:p>
          <a:p>
            <a:pPr>
              <a:lnSpc>
                <a:spcPts val="1920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括眼镜、头盔、头带等），以及智能服装、书包、拐杖、配饰等</a:t>
            </a:r>
          </a:p>
          <a:p>
            <a:pPr>
              <a:lnSpc>
                <a:spcPts val="1848"/>
              </a:lnSpc>
            </a:pPr>
            <a:r>
              <a:rPr lang="zh-CN" altLang="en-US" sz="1608" smtClean="0">
                <a:solidFill>
                  <a:srgbClr val="333333"/>
                </a:solidFill>
                <a:latin typeface="Times New Roman"/>
              </a:rPr>
              <a:t>各类非主流产品形态。</a:t>
            </a:r>
            <a:endParaRPr lang="zh-CN" altLang="en-US" sz="1608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6553197" y="1595007"/>
            <a:ext cx="421209" cy="375082"/>
          </a:xfrm>
          <a:custGeom>
            <a:avLst/>
            <a:gdLst/>
            <a:ahLst/>
            <a:cxnLst/>
            <a:rect l="0" t="0" r="0" b="0"/>
            <a:pathLst>
              <a:path w="421209" h="375082">
                <a:moveTo>
                  <a:pt x="421208" y="311543"/>
                </a:moveTo>
                <a:lnTo>
                  <a:pt x="0" y="375081"/>
                </a:lnTo>
                <a:lnTo>
                  <a:pt x="201892" y="0"/>
                </a:lnTo>
                <a:close/>
              </a:path>
            </a:pathLst>
          </a:custGeom>
          <a:solidFill>
            <a:srgbClr val="1AA906"/>
          </a:solidFill>
          <a:ln w="12700" cap="flat" cmpd="sng" algn="ctr">
            <a:solidFill>
              <a:srgbClr val="1AA90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812838" y="1219200"/>
            <a:ext cx="807163" cy="568135"/>
          </a:xfrm>
          <a:custGeom>
            <a:avLst/>
            <a:gdLst/>
            <a:ahLst/>
            <a:cxnLst/>
            <a:rect l="0" t="0" r="0" b="0"/>
            <a:pathLst>
              <a:path w="807163" h="568135">
                <a:moveTo>
                  <a:pt x="807162" y="0"/>
                </a:moveTo>
                <a:lnTo>
                  <a:pt x="0" y="568134"/>
                </a:lnTo>
              </a:path>
            </a:pathLst>
          </a:custGeom>
          <a:ln w="0" cap="flat" cmpd="sng" algn="ctr">
            <a:solidFill>
              <a:srgbClr val="1AA90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ws_4B4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638"/>
            <a:ext cx="9144000" cy="6673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9077" y="562346"/>
            <a:ext cx="2524730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Times New Roman"/>
              </a:rPr>
              <a:t>穿戴设备的作用</a:t>
            </a:r>
            <a:endParaRPr lang="zh-CN" altLang="en-US" sz="2808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C4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638"/>
            <a:ext cx="7251700" cy="6673361"/>
          </a:xfrm>
          <a:prstGeom prst="rect">
            <a:avLst/>
          </a:prstGeom>
        </p:spPr>
      </p:pic>
      <p:pic>
        <p:nvPicPr>
          <p:cNvPr id="3" name="图片 2" descr="ws_4C5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6766" y="2891359"/>
            <a:ext cx="1401333" cy="2036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11040" y="790946"/>
            <a:ext cx="1803379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7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</a:rPr>
              <a:t>未来的我们</a:t>
            </a:r>
            <a:endParaRPr lang="zh-CN" altLang="en-US" sz="2808">
              <a:solidFill>
                <a:srgbClr val="007FB8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839075" y="3187700"/>
            <a:ext cx="1076326" cy="381001"/>
          </a:xfrm>
          <a:custGeom>
            <a:avLst/>
            <a:gdLst/>
            <a:ahLst/>
            <a:cxnLst/>
            <a:rect l="0" t="0" r="0" b="0"/>
            <a:pathLst>
              <a:path w="1076326" h="381001">
                <a:moveTo>
                  <a:pt x="0" y="0"/>
                </a:moveTo>
                <a:lnTo>
                  <a:pt x="1076325" y="0"/>
                </a:lnTo>
                <a:lnTo>
                  <a:pt x="1076325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1AD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1AD3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4673" y="74514"/>
            <a:ext cx="3743426" cy="2122585"/>
          </a:xfrm>
          <a:prstGeom prst="rect">
            <a:avLst/>
          </a:prstGeom>
        </p:spPr>
      </p:pic>
      <p:pic>
        <p:nvPicPr>
          <p:cNvPr id="7" name="图片 6" descr="ws_1AE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2313623"/>
            <a:ext cx="6569202" cy="4544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6439" y="1513260"/>
            <a:ext cx="2164054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7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  <a:hlinkClick r:id="rId5" action="ppaction://hlinkfile"/>
              </a:rPr>
              <a:t>大数据的产生</a:t>
            </a:r>
            <a:endParaRPr lang="zh-CN" altLang="en-US" sz="2808">
              <a:solidFill>
                <a:srgbClr val="007FB8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4D0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4D1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4073" y="2722223"/>
            <a:ext cx="4764426" cy="3005476"/>
          </a:xfrm>
          <a:prstGeom prst="rect">
            <a:avLst/>
          </a:prstGeom>
        </p:spPr>
      </p:pic>
      <p:pic>
        <p:nvPicPr>
          <p:cNvPr id="6" name="图片 5" descr="ws_4D1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7" name="图片 6" descr="ws_4D1C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77015" y="6061281"/>
            <a:ext cx="1698684" cy="5427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37915" y="422919"/>
            <a:ext cx="2250616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互  动  环  节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2507" y="1654819"/>
            <a:ext cx="6540252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333333"/>
                </a:solidFill>
                <a:latin typeface="Times New Roman"/>
                <a:hlinkClick r:id="rId6" action="ppaction://hlinkfile"/>
              </a:rPr>
              <a:t>大数据给我们带来的焦虑是什么吗？</a:t>
            </a:r>
            <a:endParaRPr lang="zh-CN" altLang="en-US" sz="3192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E9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5655769" cy="667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9840" y="2086346"/>
            <a:ext cx="2164054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Times New Roman"/>
              </a:rPr>
              <a:t>我们应该怎样</a:t>
            </a:r>
            <a:endParaRPr lang="zh-CN" altLang="en-US" sz="2808">
              <a:solidFill>
                <a:srgbClr val="007FB8"/>
              </a:solidFill>
              <a:latin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9840" y="2924546"/>
            <a:ext cx="2164054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Times New Roman"/>
              </a:rPr>
              <a:t>面对大数据？</a:t>
            </a:r>
            <a:endParaRPr lang="zh-CN" altLang="en-US" sz="2808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4FD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8932369" cy="667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44240" y="736863"/>
            <a:ext cx="449642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我们应该怎样面对大数据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ws_50A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5" name="图片 4" descr="ws_50A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9767" y="2050120"/>
            <a:ext cx="5842932" cy="3677579"/>
          </a:xfrm>
          <a:prstGeom prst="rect">
            <a:avLst/>
          </a:prstGeom>
        </p:spPr>
      </p:pic>
      <p:pic>
        <p:nvPicPr>
          <p:cNvPr id="6" name="图片 5" descr="ws_50A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01440" y="813063"/>
            <a:ext cx="1635063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40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Times New Roman"/>
              </a:rPr>
              <a:t>互动环节</a:t>
            </a:r>
            <a:endParaRPr lang="zh-CN" altLang="en-US" sz="3192">
              <a:solidFill>
                <a:srgbClr val="007FB8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2400" y="152400"/>
            <a:ext cx="1066801" cy="1066801"/>
          </a:xfrm>
          <a:custGeom>
            <a:avLst/>
            <a:gdLst/>
            <a:ahLst/>
            <a:cxnLst/>
            <a:rect l="0" t="0" r="0" b="0"/>
            <a:pathLst>
              <a:path w="1066801" h="1066801">
                <a:moveTo>
                  <a:pt x="0" y="0"/>
                </a:moveTo>
                <a:lnTo>
                  <a:pt x="1066800" y="0"/>
                </a:lnTo>
                <a:lnTo>
                  <a:pt x="1066800" y="106680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52400" y="6324600"/>
            <a:ext cx="2895601" cy="381001"/>
          </a:xfrm>
          <a:custGeom>
            <a:avLst/>
            <a:gdLst/>
            <a:ahLst/>
            <a:cxnLst/>
            <a:rect l="0" t="0" r="0" b="0"/>
            <a:pathLst>
              <a:path w="2895601" h="381001">
                <a:moveTo>
                  <a:pt x="0" y="0"/>
                </a:moveTo>
                <a:lnTo>
                  <a:pt x="2895600" y="0"/>
                </a:lnTo>
                <a:lnTo>
                  <a:pt x="2895600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6934200" y="4724400"/>
            <a:ext cx="304801" cy="228601"/>
          </a:xfrm>
          <a:custGeom>
            <a:avLst/>
            <a:gdLst/>
            <a:ahLst/>
            <a:cxnLst/>
            <a:rect l="0" t="0" r="0" b="0"/>
            <a:pathLst>
              <a:path w="304801" h="228601">
                <a:moveTo>
                  <a:pt x="0" y="0"/>
                </a:moveTo>
                <a:lnTo>
                  <a:pt x="304800" y="228600"/>
                </a:lnTo>
              </a:path>
            </a:pathLst>
          </a:custGeom>
          <a:ln w="0" cap="flat" cmpd="sng" algn="ctr">
            <a:solidFill>
              <a:srgbClr val="007FB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6934200" y="3657600"/>
            <a:ext cx="1143001" cy="533401"/>
          </a:xfrm>
          <a:custGeom>
            <a:avLst/>
            <a:gdLst/>
            <a:ahLst/>
            <a:cxnLst/>
            <a:rect l="0" t="0" r="0" b="0"/>
            <a:pathLst>
              <a:path w="1143001" h="533401">
                <a:moveTo>
                  <a:pt x="1143000" y="0"/>
                </a:moveTo>
                <a:lnTo>
                  <a:pt x="0" y="533400"/>
                </a:lnTo>
              </a:path>
            </a:pathLst>
          </a:custGeom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7620000" y="3962400"/>
            <a:ext cx="304801" cy="762001"/>
          </a:xfrm>
          <a:custGeom>
            <a:avLst/>
            <a:gdLst/>
            <a:ahLst/>
            <a:cxnLst/>
            <a:rect l="0" t="0" r="0" b="0"/>
            <a:pathLst>
              <a:path w="304801" h="762001">
                <a:moveTo>
                  <a:pt x="0" y="762000"/>
                </a:moveTo>
                <a:lnTo>
                  <a:pt x="304800" y="0"/>
                </a:lnTo>
              </a:path>
            </a:pathLst>
          </a:custGeom>
          <a:ln w="0" cap="flat" cmpd="sng" algn="ctr">
            <a:solidFill>
              <a:srgbClr val="007FB8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7753350" y="3810000"/>
            <a:ext cx="247651" cy="600076"/>
          </a:xfrm>
          <a:custGeom>
            <a:avLst/>
            <a:gdLst/>
            <a:ahLst/>
            <a:cxnLst/>
            <a:rect l="0" t="0" r="0" b="0"/>
            <a:pathLst>
              <a:path w="247651" h="600076">
                <a:moveTo>
                  <a:pt x="0" y="600075"/>
                </a:moveTo>
                <a:lnTo>
                  <a:pt x="247650" y="0"/>
                </a:lnTo>
              </a:path>
            </a:pathLst>
          </a:custGeom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ws_52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155" y="225297"/>
            <a:ext cx="8706944" cy="6112002"/>
          </a:xfrm>
          <a:prstGeom prst="rect">
            <a:avLst/>
          </a:prstGeom>
        </p:spPr>
      </p:pic>
      <p:pic>
        <p:nvPicPr>
          <p:cNvPr id="9" name="图片 8" descr="ws_528F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5839" y="5043284"/>
            <a:ext cx="4087657" cy="42319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297"/>
              </a:lnSpc>
            </a:pPr>
            <a:r>
              <a:rPr lang="zh-CN" altLang="en-US" sz="3192" smtClean="0">
                <a:solidFill>
                  <a:srgbClr val="FFFF00"/>
                </a:solidFill>
                <a:latin typeface="Times New Roman"/>
                <a:hlinkClick r:id="rId4" action="ppaction://hlinkfile"/>
              </a:rPr>
              <a:t>感谢大家的参与和交流</a:t>
            </a:r>
            <a:endParaRPr lang="zh-CN" altLang="en-US" sz="3192">
              <a:solidFill>
                <a:srgbClr val="FFFF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1C3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50" y="184638"/>
            <a:ext cx="8921750" cy="6673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239" y="622563"/>
            <a:ext cx="245259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79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微软雅黑"/>
              </a:rPr>
              <a:t>大数据的特征</a:t>
            </a:r>
            <a:endParaRPr lang="zh-CN" altLang="en-US" sz="3192">
              <a:solidFill>
                <a:srgbClr val="007FB8"/>
              </a:solidFill>
              <a:latin typeface="微软雅黑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302" y="1742147"/>
            <a:ext cx="2156039" cy="16671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9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1KB(Kilobyte </a:t>
            </a:r>
            <a:r>
              <a:rPr lang="zh-CN" altLang="en-US" sz="1200" smtClean="0">
                <a:solidFill>
                  <a:srgbClr val="333333"/>
                </a:solidFill>
                <a:latin typeface="微软雅黑"/>
                <a:hlinkClick r:id="rId3" action="ppaction://hlinkfile"/>
              </a:rPr>
              <a:t>千字节</a:t>
            </a:r>
            <a:r>
              <a:rPr lang="en-US" altLang="zh-CN" sz="1200" smtClean="0">
                <a:solidFill>
                  <a:srgbClr val="333333"/>
                </a:solidFill>
                <a:latin typeface="微软雅黑"/>
                <a:hlinkClick r:id="rId3" action="ppaction://hlinkfile"/>
              </a:rPr>
              <a:t>)=1024B</a:t>
            </a:r>
            <a:r>
              <a:rPr lang="zh-CN" altLang="en-US" sz="1200" smtClean="0">
                <a:solidFill>
                  <a:srgbClr val="333333"/>
                </a:solidFill>
                <a:latin typeface="微软雅黑"/>
                <a:hlinkClick r:id="rId3" action="ppaction://hlinkfile"/>
              </a:rPr>
              <a:t>，</a:t>
            </a:r>
            <a:endParaRPr lang="zh-CN" altLang="en-US" sz="1200">
              <a:solidFill>
                <a:srgbClr val="333333"/>
              </a:solidFill>
              <a:latin typeface="微软雅黑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302" y="1925027"/>
            <a:ext cx="3300584" cy="144911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79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1MB(Megabyte </a:t>
            </a:r>
            <a:r>
              <a:rPr lang="zh-CN" altLang="en-US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兆字节 简称“兆”</a:t>
            </a:r>
            <a:r>
              <a:rPr lang="en-US" altLang="zh-CN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)=1024KB</a:t>
            </a:r>
            <a:r>
              <a:rPr lang="zh-CN" altLang="en-US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，</a:t>
            </a:r>
            <a:endParaRPr lang="zh-CN" altLang="en-US" sz="1200" smtClean="0">
              <a:solidFill>
                <a:srgbClr val="C00000"/>
              </a:solidFill>
              <a:latin typeface="微软雅黑"/>
            </a:endParaRPr>
          </a:p>
          <a:p>
            <a:pPr>
              <a:lnSpc>
                <a:spcPts val="144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1GB(Gigabyte </a:t>
            </a:r>
            <a:r>
              <a:rPr lang="zh-CN" altLang="en-US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吉字节 又称“千兆”</a:t>
            </a:r>
            <a:r>
              <a:rPr lang="en-US" altLang="zh-CN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)=1024MB</a:t>
            </a:r>
            <a:r>
              <a:rPr lang="zh-CN" altLang="en-US" sz="1200" smtClean="0">
                <a:solidFill>
                  <a:srgbClr val="C00000"/>
                </a:solidFill>
                <a:latin typeface="微软雅黑"/>
                <a:hlinkClick r:id="rId3" action="ppaction://hlinkfile"/>
              </a:rPr>
              <a:t>，</a:t>
            </a:r>
            <a:endParaRPr lang="zh-CN" altLang="en-US" sz="1200" smtClean="0">
              <a:solidFill>
                <a:srgbClr val="C00000"/>
              </a:solidFill>
              <a:latin typeface="微软雅黑"/>
            </a:endParaRPr>
          </a:p>
          <a:p>
            <a:pPr>
              <a:lnSpc>
                <a:spcPts val="1525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1TB(Trillionbyte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万亿字节 太字节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)=1024GB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，</a:t>
            </a:r>
            <a:endParaRPr lang="zh-CN" altLang="en-US" sz="1200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44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1PB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（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Petabyte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千万亿字节 拍字节）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=1024TB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，</a:t>
            </a:r>
          </a:p>
          <a:p>
            <a:pPr>
              <a:lnSpc>
                <a:spcPts val="144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1EB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（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Exabyte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百亿亿字节 艾字节）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=1024PB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，</a:t>
            </a:r>
          </a:p>
          <a:p>
            <a:pPr>
              <a:lnSpc>
                <a:spcPts val="145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1ZB(Zettabyte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十万亿亿字节 泽字节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)= 1024 EB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，</a:t>
            </a:r>
          </a:p>
          <a:p>
            <a:pPr>
              <a:lnSpc>
                <a:spcPts val="144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1YB(Yottabyte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一亿亿亿字节 尧字节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)= 1024 ZB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，</a:t>
            </a:r>
          </a:p>
          <a:p>
            <a:pPr>
              <a:lnSpc>
                <a:spcPts val="1430"/>
              </a:lnSpc>
            </a:pP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1BB(Brontobyte </a:t>
            </a: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一千亿亿亿字节</a:t>
            </a:r>
            <a:r>
              <a:rPr lang="en-US" altLang="zh-CN" sz="1200" smtClean="0">
                <a:solidFill>
                  <a:srgbClr val="333333"/>
                </a:solidFill>
                <a:latin typeface="Times New Roman"/>
              </a:rPr>
              <a:t>)= 1024 YB</a:t>
            </a:r>
            <a:endParaRPr lang="zh-CN" altLang="en-US" sz="1200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7839075" y="3187700"/>
            <a:ext cx="1076326" cy="381001"/>
          </a:xfrm>
          <a:custGeom>
            <a:avLst/>
            <a:gdLst/>
            <a:ahLst/>
            <a:cxnLst/>
            <a:rect l="0" t="0" r="0" b="0"/>
            <a:pathLst>
              <a:path w="1076326" h="381001">
                <a:moveTo>
                  <a:pt x="0" y="0"/>
                </a:moveTo>
                <a:lnTo>
                  <a:pt x="1076325" y="0"/>
                </a:lnTo>
                <a:lnTo>
                  <a:pt x="1076325" y="38100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1ED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8"/>
            <a:ext cx="2442669" cy="1085361"/>
          </a:xfrm>
          <a:prstGeom prst="rect">
            <a:avLst/>
          </a:prstGeom>
        </p:spPr>
      </p:pic>
      <p:pic>
        <p:nvPicPr>
          <p:cNvPr id="6" name="图片 5" descr="ws_1EE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603" y="1968302"/>
            <a:ext cx="6159696" cy="4356297"/>
          </a:xfrm>
          <a:prstGeom prst="rect">
            <a:avLst/>
          </a:prstGeom>
        </p:spPr>
      </p:pic>
      <p:pic>
        <p:nvPicPr>
          <p:cNvPr id="7" name="图片 6" descr="ws_1EE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63239" y="736863"/>
            <a:ext cx="4496424" cy="410369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179"/>
              </a:lnSpc>
            </a:pPr>
            <a:r>
              <a:rPr lang="zh-CN" altLang="en-US" sz="3192" smtClean="0">
                <a:solidFill>
                  <a:srgbClr val="007FB8"/>
                </a:solidFill>
                <a:latin typeface="微软雅黑"/>
              </a:rPr>
              <a:t>大数据、云计算、物联网</a:t>
            </a:r>
            <a:endParaRPr lang="zh-CN" altLang="en-US" sz="3192">
              <a:solidFill>
                <a:srgbClr val="007FB8"/>
              </a:solidFill>
              <a:latin typeface="微软雅黑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20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ws_201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30" y="184638"/>
            <a:ext cx="8995869" cy="6673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01194" y="3554120"/>
            <a:ext cx="769441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zh-CN" altLang="en-US" sz="1200" smtClean="0">
                <a:solidFill>
                  <a:srgbClr val="333333"/>
                </a:solidFill>
                <a:latin typeface="Times New Roman"/>
                <a:hlinkClick r:id="rId4" action="ppaction://hlinkfile"/>
              </a:rPr>
              <a:t>泛互联网化</a:t>
            </a:r>
            <a:endParaRPr lang="zh-CN" altLang="en-US" sz="1200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92956" y="3723030"/>
            <a:ext cx="461665" cy="33342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205"/>
              </a:lnSpc>
            </a:pPr>
            <a:r>
              <a:rPr lang="zh-CN" altLang="en-US" sz="1200" smtClean="0">
                <a:solidFill>
                  <a:srgbClr val="333333"/>
                </a:solidFill>
                <a:latin typeface="Times New Roman"/>
                <a:hlinkClick r:id="rId5" action="ppaction://hlinkfile"/>
              </a:rPr>
              <a:t>行业垂</a:t>
            </a:r>
            <a:endParaRPr lang="zh-CN" altLang="en-US" sz="1200" smtClean="0">
              <a:solidFill>
                <a:srgbClr val="333333"/>
              </a:solidFill>
              <a:latin typeface="Times New Roman"/>
            </a:endParaRPr>
          </a:p>
          <a:p>
            <a:pPr>
              <a:lnSpc>
                <a:spcPts val="1440"/>
              </a:lnSpc>
            </a:pPr>
            <a:r>
              <a:rPr lang="zh-CN" altLang="en-US" sz="1200" smtClean="0">
                <a:solidFill>
                  <a:srgbClr val="333333"/>
                </a:solidFill>
                <a:latin typeface="Times New Roman"/>
              </a:rPr>
              <a:t>直整合</a:t>
            </a:r>
            <a:endParaRPr lang="zh-CN" altLang="en-US" sz="1200">
              <a:solidFill>
                <a:srgbClr val="333333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1104" y="6462777"/>
            <a:ext cx="654025" cy="21800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702"/>
              </a:lnSpc>
            </a:pPr>
            <a:r>
              <a:rPr lang="zh-CN" altLang="en-US" sz="1695" smtClean="0">
                <a:solidFill>
                  <a:srgbClr val="333333"/>
                </a:solidFill>
                <a:latin typeface="Times New Roman"/>
              </a:rPr>
              <a:t>物联网</a:t>
            </a:r>
            <a:endParaRPr lang="zh-CN" altLang="en-US" sz="1695">
              <a:solidFill>
                <a:srgbClr val="333333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s_216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图片 2" descr="ws_217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4" name="图片 3" descr="ws_217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453" y="2360598"/>
            <a:ext cx="2788946" cy="3202001"/>
          </a:xfrm>
          <a:prstGeom prst="rect">
            <a:avLst/>
          </a:prstGeom>
        </p:spPr>
      </p:pic>
      <p:pic>
        <p:nvPicPr>
          <p:cNvPr id="5" name="图片 4" descr="ws_2172.tmp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pic>
        <p:nvPicPr>
          <p:cNvPr id="6" name="图片 5" descr="ws_2183.tmp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1902" y="3884272"/>
            <a:ext cx="4732797" cy="29737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5039" y="1360860"/>
            <a:ext cx="7213513" cy="35907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797"/>
              </a:lnSpc>
            </a:pPr>
            <a:r>
              <a:rPr lang="zh-CN" altLang="en-US" sz="2808" smtClean="0">
                <a:solidFill>
                  <a:srgbClr val="007FB8"/>
                </a:solidFill>
                <a:latin typeface="微软雅黑"/>
              </a:rPr>
              <a:t>思考：“大”是重点，还是“数据”是重点？</a:t>
            </a:r>
            <a:endParaRPr lang="zh-CN" altLang="en-US" sz="2808">
              <a:solidFill>
                <a:srgbClr val="007FB8"/>
              </a:solidFill>
              <a:latin typeface="微软雅黑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06240" y="2394042"/>
            <a:ext cx="2630528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en-US" altLang="zh-CN" sz="1272" smtClean="0">
                <a:solidFill>
                  <a:srgbClr val="00B4F0"/>
                </a:solidFill>
                <a:latin typeface="Times New Roman"/>
                <a:hlinkClick r:id="rId7" action="ppaction://hlinkfile"/>
              </a:rPr>
              <a:t>•</a:t>
            </a:r>
            <a:r>
              <a:rPr lang="en-US" altLang="zh-CN" sz="1608" smtClean="0">
                <a:solidFill>
                  <a:srgbClr val="000000"/>
                </a:solidFill>
                <a:latin typeface="Times New Roman"/>
                <a:hlinkClick r:id="rId8" action="ppaction://hlinkfile"/>
              </a:rPr>
              <a:t>“</a:t>
            </a: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8" action="ppaction://hlinkfile"/>
              </a:rPr>
              <a:t>大”和“数据”都不是重点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06240" y="2881722"/>
            <a:ext cx="2952731" cy="20518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632"/>
              </a:lnSpc>
            </a:pPr>
            <a:r>
              <a:rPr lang="en-US" altLang="zh-CN" sz="1272" smtClean="0">
                <a:solidFill>
                  <a:srgbClr val="00B4F0"/>
                </a:solidFill>
                <a:latin typeface="Times New Roman"/>
                <a:hlinkClick r:id="rId7" action="ppaction://hlinkfile"/>
              </a:rPr>
              <a:t>•</a:t>
            </a:r>
            <a:r>
              <a:rPr lang="zh-CN" altLang="en-US" sz="1608" smtClean="0">
                <a:solidFill>
                  <a:srgbClr val="000000"/>
                </a:solidFill>
                <a:latin typeface="Times New Roman"/>
                <a:hlinkClick r:id="rId8" action="ppaction://hlinkfile"/>
              </a:rPr>
              <a:t>分析和挖掘数据背后的人是重点</a:t>
            </a:r>
            <a:endParaRPr lang="zh-CN" altLang="en-US" sz="1608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240" y="3416643"/>
            <a:ext cx="57708" cy="15388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1177"/>
              </a:lnSpc>
            </a:pPr>
            <a:r>
              <a:rPr lang="en-US" altLang="zh-CN" sz="1272" smtClean="0">
                <a:solidFill>
                  <a:srgbClr val="00B4F0"/>
                </a:solidFill>
                <a:latin typeface="Times New Roman"/>
                <a:hlinkClick r:id="rId7" action="ppaction://hlinkfile"/>
              </a:rPr>
              <a:t>•</a:t>
            </a:r>
            <a:endParaRPr lang="zh-CN" altLang="en-US" sz="1272">
              <a:solidFill>
                <a:srgbClr val="00B4F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3200400" y="228600"/>
            <a:ext cx="4953001" cy="1098551"/>
          </a:xfrm>
          <a:custGeom>
            <a:avLst/>
            <a:gdLst/>
            <a:ahLst/>
            <a:cxnLst/>
            <a:rect l="0" t="0" r="0" b="0"/>
            <a:pathLst>
              <a:path w="4953001" h="1098551">
                <a:moveTo>
                  <a:pt x="0" y="0"/>
                </a:moveTo>
                <a:lnTo>
                  <a:pt x="4953000" y="0"/>
                </a:lnTo>
                <a:lnTo>
                  <a:pt x="4953000" y="1098550"/>
                </a:lnTo>
                <a:lnTo>
                  <a:pt x="0" y="109855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38100" y="6324600"/>
            <a:ext cx="1752613" cy="533401"/>
          </a:xfrm>
          <a:custGeom>
            <a:avLst/>
            <a:gdLst/>
            <a:ahLst/>
            <a:cxnLst/>
            <a:rect l="0" t="0" r="0" b="0"/>
            <a:pathLst>
              <a:path w="1752613" h="533401">
                <a:moveTo>
                  <a:pt x="0" y="533400"/>
                </a:moveTo>
                <a:lnTo>
                  <a:pt x="1752612" y="533400"/>
                </a:lnTo>
                <a:lnTo>
                  <a:pt x="17526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38100" y="6324600"/>
            <a:ext cx="1752601" cy="533401"/>
          </a:xfrm>
          <a:custGeom>
            <a:avLst/>
            <a:gdLst/>
            <a:ahLst/>
            <a:cxnLst/>
            <a:rect l="0" t="0" r="0" b="0"/>
            <a:pathLst>
              <a:path w="1752601" h="533401">
                <a:moveTo>
                  <a:pt x="0" y="0"/>
                </a:moveTo>
                <a:lnTo>
                  <a:pt x="1752600" y="0"/>
                </a:lnTo>
                <a:lnTo>
                  <a:pt x="1752600" y="53340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ws_231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130" y="184639"/>
            <a:ext cx="2442669" cy="1085360"/>
          </a:xfrm>
          <a:prstGeom prst="rect">
            <a:avLst/>
          </a:prstGeom>
        </p:spPr>
      </p:pic>
      <p:pic>
        <p:nvPicPr>
          <p:cNvPr id="6" name="图片 5" descr="ws_232A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612" y="1326763"/>
            <a:ext cx="6807587" cy="4578736"/>
          </a:xfrm>
          <a:prstGeom prst="rect">
            <a:avLst/>
          </a:prstGeom>
        </p:spPr>
      </p:pic>
      <p:pic>
        <p:nvPicPr>
          <p:cNvPr id="7" name="图片 6" descr="ws_232B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5298" y="6408618"/>
            <a:ext cx="1235201" cy="449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91840" y="333746"/>
            <a:ext cx="2885405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0C0"/>
                </a:solidFill>
                <a:latin typeface="Times New Roman"/>
              </a:rPr>
              <a:t>大数据是如何改变</a:t>
            </a:r>
            <a:endParaRPr lang="zh-CN" altLang="en-US" sz="2808">
              <a:solidFill>
                <a:srgbClr val="0070C0"/>
              </a:solidFill>
              <a:latin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1840" y="760466"/>
            <a:ext cx="4688784" cy="37189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850"/>
              </a:lnSpc>
            </a:pPr>
            <a:r>
              <a:rPr lang="zh-CN" altLang="en-US" sz="2808" smtClean="0">
                <a:solidFill>
                  <a:srgbClr val="0070C0"/>
                </a:solidFill>
                <a:latin typeface="Times New Roman"/>
              </a:rPr>
              <a:t>我们现实生活中的生态环境？</a:t>
            </a:r>
            <a:endParaRPr lang="zh-CN" altLang="en-US" sz="2808">
              <a:solidFill>
                <a:srgbClr val="0070C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自定义</PresentationFormat>
  <Paragraphs>166</Paragraphs>
  <Slides>44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45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DBC</dc:creator>
  <cp:lastModifiedBy>DBC</cp:lastModifiedBy>
  <cp:revision>1</cp:revision>
  <dcterms:created xsi:type="dcterms:W3CDTF">2015-06-24T07:03:02Z</dcterms:created>
  <dcterms:modified xsi:type="dcterms:W3CDTF">2015-06-24T07:03:20Z</dcterms:modified>
</cp:coreProperties>
</file>