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25" r:id="rId2"/>
    <p:sldId id="256" r:id="rId3"/>
    <p:sldId id="319" r:id="rId4"/>
    <p:sldId id="348" r:id="rId5"/>
    <p:sldId id="261" r:id="rId6"/>
    <p:sldId id="339" r:id="rId7"/>
    <p:sldId id="320" r:id="rId8"/>
    <p:sldId id="317" r:id="rId9"/>
    <p:sldId id="349" r:id="rId10"/>
    <p:sldId id="312" r:id="rId11"/>
    <p:sldId id="341" r:id="rId12"/>
    <p:sldId id="342" r:id="rId13"/>
    <p:sldId id="351" r:id="rId14"/>
    <p:sldId id="352" r:id="rId15"/>
    <p:sldId id="344" r:id="rId16"/>
    <p:sldId id="324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709" userDrawn="1">
          <p15:clr>
            <a:srgbClr val="A4A3A4"/>
          </p15:clr>
        </p15:guide>
        <p15:guide id="4" pos="1542" userDrawn="1">
          <p15:clr>
            <a:srgbClr val="A4A3A4"/>
          </p15:clr>
        </p15:guide>
        <p15:guide id="5" orient="horz" pos="2391" userDrawn="1">
          <p15:clr>
            <a:srgbClr val="A4A3A4"/>
          </p15:clr>
        </p15:guide>
        <p15:guide id="6" pos="1066" userDrawn="1">
          <p15:clr>
            <a:srgbClr val="A4A3A4"/>
          </p15:clr>
        </p15:guide>
        <p15:guide id="7" pos="3674" userDrawn="1">
          <p15:clr>
            <a:srgbClr val="A4A3A4"/>
          </p15:clr>
        </p15:guide>
        <p15:guide id="9" orient="horz" pos="1620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A884"/>
    <a:srgbClr val="C51729"/>
    <a:srgbClr val="794247"/>
    <a:srgbClr val="2E5660"/>
    <a:srgbClr val="613620"/>
    <a:srgbClr val="171717"/>
    <a:srgbClr val="F2F2F2"/>
    <a:srgbClr val="8A8787"/>
    <a:srgbClr val="EDDFD2"/>
    <a:srgbClr val="E0A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5394" autoAdjust="0"/>
  </p:normalViewPr>
  <p:slideViewPr>
    <p:cSldViewPr snapToGrid="0" showGuides="1">
      <p:cViewPr varScale="1">
        <p:scale>
          <a:sx n="96" d="100"/>
          <a:sy n="96" d="100"/>
        </p:scale>
        <p:origin x="456" y="96"/>
      </p:cViewPr>
      <p:guideLst>
        <p:guide orient="horz" pos="2709"/>
        <p:guide pos="1542"/>
        <p:guide orient="horz" pos="2391"/>
        <p:guide pos="1066"/>
        <p:guide pos="3674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223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2C1E2-159A-463B-94CA-C7A9D3EDC25E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C42C9-80A0-4808-85F6-4F6AA3D5F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16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17A46-1118-48C4-B835-495787D0934C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EC5DD-2C2E-4DC7-B8E1-B2DA8D4E2E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86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63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3" name="矩形 2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00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 r="-57" b="17823"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-2" y="-1"/>
            <a:ext cx="9144001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7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4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5" b="1183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8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957" y="274636"/>
            <a:ext cx="2755681" cy="35598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61362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48513"/>
            <a:ext cx="441434" cy="608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72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29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27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 b="5863"/>
          <a:stretch/>
        </p:blipFill>
        <p:spPr>
          <a:xfrm>
            <a:off x="0" y="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5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1" r:id="rId3"/>
    <p:sldLayoutId id="2147483677" r:id="rId4"/>
    <p:sldLayoutId id="2147483678" r:id="rId5"/>
    <p:sldLayoutId id="2147483673" r:id="rId6"/>
    <p:sldLayoutId id="2147483679" r:id="rId7"/>
    <p:sldLayoutId id="214748367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图: 过程 12"/>
          <p:cNvSpPr/>
          <p:nvPr/>
        </p:nvSpPr>
        <p:spPr>
          <a:xfrm>
            <a:off x="-4" y="0"/>
            <a:ext cx="9144000" cy="5143500"/>
          </a:xfrm>
          <a:prstGeom prst="flowChartProcess">
            <a:avLst/>
          </a:prstGeom>
          <a:gradFill flip="none" rotWithShape="1">
            <a:gsLst>
              <a:gs pos="67000">
                <a:srgbClr val="0D0D0D">
                  <a:alpha val="44000"/>
                </a:srgbClr>
              </a:gs>
              <a:gs pos="100000">
                <a:sysClr val="windowText" lastClr="000000">
                  <a:lumMod val="95000"/>
                  <a:lumOff val="5000"/>
                  <a:alpha val="0"/>
                </a:sysClr>
              </a:gs>
              <a:gs pos="35000">
                <a:sysClr val="windowText" lastClr="000000">
                  <a:lumMod val="95000"/>
                  <a:lumOff val="5000"/>
                  <a:alpha val="87000"/>
                </a:sys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839720" y="0"/>
            <a:ext cx="3758084" cy="454771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42"/>
          <p:cNvSpPr txBox="1"/>
          <p:nvPr/>
        </p:nvSpPr>
        <p:spPr>
          <a:xfrm>
            <a:off x="4028099" y="4866025"/>
            <a:ext cx="10374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800" dirty="0" smtClean="0">
                <a:solidFill>
                  <a:prstClr val="white"/>
                </a:solidFill>
                <a:ea typeface="Roboto" panose="02000000000000000000" pitchFamily="2" charset="0"/>
                <a:cs typeface="Open Sans" panose="020B0606030504020204" pitchFamily="34" charset="0"/>
              </a:rPr>
              <a:t>www.shangyekj.com</a:t>
            </a:r>
            <a:endParaRPr lang="en-US" sz="800" dirty="0">
              <a:solidFill>
                <a:prstClr val="white"/>
              </a:solidFill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44026" y="2774416"/>
            <a:ext cx="2749471" cy="12618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>
              <a:defRPr sz="440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兰亭黑_GBK"/>
              </a:defRPr>
            </a:lvl1pPr>
          </a:lstStyle>
          <a:p>
            <a:r>
              <a:rPr lang="zh-CN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阅听悦生活</a:t>
            </a:r>
            <a:endParaRPr lang="en-US" altLang="zh-CN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en-US" altLang="zh-CN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flipV="1">
            <a:off x="5473584" y="2366908"/>
            <a:ext cx="2382600" cy="45719"/>
            <a:chOff x="1239791" y="3373704"/>
            <a:chExt cx="5327375" cy="56535"/>
          </a:xfrm>
        </p:grpSpPr>
        <p:sp>
          <p:nvSpPr>
            <p:cNvPr id="22" name="矩形 21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604165" y="4011251"/>
            <a:ext cx="320459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    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</a:rPr>
              <a:t>www.lel</a:t>
            </a: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</a:rPr>
              <a:t>isten.net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807" y="129823"/>
            <a:ext cx="4601908" cy="178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50957" y="274636"/>
            <a:ext cx="2755681" cy="355983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平台演示</a:t>
            </a:r>
            <a: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1050" dirty="0" smtClean="0"/>
              <a:t>Platform  demonstrate</a:t>
            </a:r>
            <a:r>
              <a:rPr lang="zh-CN" altLang="en-US" sz="1050" dirty="0">
                <a:ln w="0"/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zh-CN" altLang="en-US" sz="1050" dirty="0">
                <a:ln w="0"/>
                <a:solidFill>
                  <a:schemeClr val="bg1">
                    <a:lumMod val="65000"/>
                  </a:schemeClr>
                </a:solidFill>
              </a:rPr>
            </a:br>
            <a:r>
              <a:rPr lang="zh-CN" altLang="en-US" dirty="0">
                <a:ln w="0"/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zh-CN" altLang="en-US" dirty="0">
                <a:ln w="0"/>
                <a:solidFill>
                  <a:schemeClr val="bg2">
                    <a:lumMod val="90000"/>
                  </a:schemeClr>
                </a:solidFill>
              </a:rPr>
            </a:br>
            <a:r>
              <a:rPr lang="zh-CN" altLang="en-US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139700" y="2571750"/>
            <a:ext cx="886460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647700" y="2355850"/>
            <a:ext cx="431800" cy="431800"/>
          </a:xfrm>
          <a:prstGeom prst="ellipse">
            <a:avLst/>
          </a:prstGeom>
          <a:ln w="1905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椭圆 141"/>
          <p:cNvSpPr/>
          <p:nvPr/>
        </p:nvSpPr>
        <p:spPr>
          <a:xfrm>
            <a:off x="2401094" y="2355850"/>
            <a:ext cx="431800" cy="431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4154488" y="2355850"/>
            <a:ext cx="431800" cy="4318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5907882" y="2355850"/>
            <a:ext cx="431800" cy="431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7661275" y="2355850"/>
            <a:ext cx="431800" cy="431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矩形 147"/>
          <p:cNvSpPr/>
          <p:nvPr/>
        </p:nvSpPr>
        <p:spPr>
          <a:xfrm>
            <a:off x="3552554" y="3004929"/>
            <a:ext cx="1635668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 dirty="0" smtClean="0">
                <a:solidFill>
                  <a:srgbClr val="613620"/>
                </a:solidFill>
                <a:ea typeface="微软雅黑"/>
                <a:cs typeface="Arial" pitchFamily="34" charset="0"/>
                <a:sym typeface="Arial" pitchFamily="34" charset="0"/>
              </a:rPr>
              <a:t>. </a:t>
            </a:r>
            <a:endParaRPr lang="zh-CN" altLang="en-US" sz="1050" dirty="0">
              <a:solidFill>
                <a:srgbClr val="613620"/>
              </a:solidFill>
              <a:ea typeface="微软雅黑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509225" y="197438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chemeClr val="accent1"/>
                </a:solidFill>
                <a:latin typeface="+mj-ea"/>
                <a:ea typeface="+mj-ea"/>
                <a:cs typeface="Arial" pitchFamily="34" charset="0"/>
                <a:sym typeface="Arial" pitchFamily="34" charset="0"/>
              </a:rPr>
              <a:t>STEP1</a:t>
            </a:r>
            <a:endParaRPr lang="zh-CN" altLang="en-US" sz="1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4002338" y="197438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chemeClr val="accent3"/>
                </a:solidFill>
                <a:latin typeface="+mj-ea"/>
                <a:ea typeface="+mj-ea"/>
                <a:cs typeface="Arial" pitchFamily="34" charset="0"/>
                <a:sym typeface="Arial" pitchFamily="34" charset="0"/>
              </a:rPr>
              <a:t>STEP2</a:t>
            </a:r>
            <a:endParaRPr lang="zh-CN" altLang="en-US" sz="1800" b="1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7509125" y="1984683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itchFamily="34" charset="0"/>
                <a:sym typeface="Arial" pitchFamily="34" charset="0"/>
              </a:rPr>
              <a:t>STEP3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3147" y="2881665"/>
            <a:ext cx="1476989" cy="8771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 dirty="0">
                <a:ln w="0"/>
                <a:solidFill>
                  <a:srgbClr val="C517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zh-CN" altLang="en-US" sz="1400" b="1" dirty="0" smtClean="0">
                <a:ln w="0"/>
                <a:solidFill>
                  <a:srgbClr val="C517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馆内平台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主页</a:t>
            </a:r>
            <a:endParaRPr lang="en-US" altLang="zh-CN" sz="10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55814" y="2881665"/>
            <a:ext cx="1795419" cy="63478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 dirty="0" smtClean="0">
                <a:ln w="0"/>
                <a:solidFill>
                  <a:srgbClr val="79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</a:t>
            </a:r>
            <a:endParaRPr lang="en-US" altLang="zh-CN" sz="1400" dirty="0" smtClean="0">
              <a:solidFill>
                <a:srgbClr val="7942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寻找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电子资源区（中文资源）</a:t>
            </a:r>
          </a:p>
        </p:txBody>
      </p:sp>
      <p:sp>
        <p:nvSpPr>
          <p:cNvPr id="22" name="矩形 21"/>
          <p:cNvSpPr/>
          <p:nvPr/>
        </p:nvSpPr>
        <p:spPr>
          <a:xfrm>
            <a:off x="7527837" y="2822673"/>
            <a:ext cx="1476463" cy="63478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 dirty="0" smtClean="0">
                <a:ln w="0"/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</a:t>
            </a:r>
            <a:endParaRPr lang="en-US" altLang="zh-CN" sz="1400" dirty="0" smtClean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进入时夕乐听资源库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614" y="3517014"/>
            <a:ext cx="2408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时夕乐听网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www.lelisten.net</a:t>
            </a:r>
          </a:p>
          <a:p>
            <a:pPr algn="just">
              <a:lnSpc>
                <a:spcPts val="15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演示版：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www.lelisten.net/pc/login.aspx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722" y="3662446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703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客户案例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50" dirty="0"/>
              <a:t>Enterprise customers</a:t>
            </a:r>
            <a:r>
              <a:rPr lang="zh-CN" altLang="en-US" sz="1050" dirty="0"/>
              <a:t/>
            </a:r>
            <a:br>
              <a:rPr lang="zh-CN" altLang="en-US" sz="1050" dirty="0"/>
            </a:b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89147" y="1221880"/>
            <a:ext cx="4047294" cy="250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42" tIns="34170" rIns="68342" bIns="34170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C00000"/>
                </a:solidFill>
              </a:rPr>
              <a:t>●</a:t>
            </a:r>
            <a:r>
              <a:rPr lang="zh-CN" altLang="en-US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smtClean="0">
                <a:solidFill>
                  <a:srgbClr val="C00000"/>
                </a:solidFill>
              </a:rPr>
              <a:t>【</a:t>
            </a:r>
            <a:r>
              <a:rPr lang="zh-CN" altLang="en-US" sz="1200" b="1" dirty="0" smtClean="0">
                <a:solidFill>
                  <a:srgbClr val="C00000"/>
                </a:solidFill>
              </a:rPr>
              <a:t>公共</a:t>
            </a:r>
            <a:r>
              <a:rPr lang="zh-CN" altLang="en-US" sz="1200" b="1" dirty="0">
                <a:solidFill>
                  <a:srgbClr val="C00000"/>
                </a:solidFill>
              </a:rPr>
              <a:t>图书馆</a:t>
            </a:r>
            <a:r>
              <a:rPr lang="en-US" altLang="zh-CN" sz="1200" b="1" dirty="0" smtClean="0">
                <a:solidFill>
                  <a:srgbClr val="C00000"/>
                </a:solidFill>
              </a:rPr>
              <a:t>】</a:t>
            </a:r>
            <a:r>
              <a:rPr lang="zh-CN" altLang="en-US" sz="1200" b="1" dirty="0">
                <a:solidFill>
                  <a:srgbClr val="C00000"/>
                </a:solidFill>
              </a:rPr>
              <a:t>：</a:t>
            </a:r>
            <a:endParaRPr lang="en-US" altLang="zh-CN" sz="12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000000"/>
                </a:solidFill>
              </a:rPr>
              <a:t>山东省图书馆  </a:t>
            </a:r>
            <a:r>
              <a:rPr lang="en-US" altLang="zh-CN" sz="1400" dirty="0" smtClean="0">
                <a:solidFill>
                  <a:srgbClr val="000000"/>
                </a:solidFill>
              </a:rPr>
              <a:t>|  </a:t>
            </a:r>
            <a:r>
              <a:rPr lang="zh-CN" altLang="en-US" sz="1400" dirty="0" smtClean="0">
                <a:solidFill>
                  <a:srgbClr val="000000"/>
                </a:solidFill>
              </a:rPr>
              <a:t>河北省图书馆  </a:t>
            </a:r>
            <a:r>
              <a:rPr lang="en-US" altLang="zh-CN" sz="1400" dirty="0" smtClean="0">
                <a:solidFill>
                  <a:srgbClr val="000000"/>
                </a:solidFill>
              </a:rPr>
              <a:t>|  </a:t>
            </a:r>
            <a:r>
              <a:rPr lang="zh-CN" altLang="en-US" sz="1400" dirty="0" smtClean="0">
                <a:solidFill>
                  <a:srgbClr val="000000"/>
                </a:solidFill>
              </a:rPr>
              <a:t>杭州图书馆</a:t>
            </a:r>
            <a:endParaRPr lang="en-US" altLang="zh-CN" sz="1400" dirty="0" smtClean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000000"/>
                </a:solidFill>
              </a:rPr>
              <a:t>天津图书馆     </a:t>
            </a:r>
            <a:r>
              <a:rPr lang="en-US" altLang="zh-CN" sz="1400" dirty="0" smtClean="0">
                <a:solidFill>
                  <a:srgbClr val="000000"/>
                </a:solidFill>
              </a:rPr>
              <a:t>|  </a:t>
            </a:r>
            <a:r>
              <a:rPr lang="zh-CN" altLang="en-US" sz="1400" dirty="0">
                <a:solidFill>
                  <a:srgbClr val="000000"/>
                </a:solidFill>
              </a:rPr>
              <a:t>绍兴</a:t>
            </a:r>
            <a:r>
              <a:rPr lang="zh-CN" altLang="en-US" sz="1400" dirty="0" smtClean="0">
                <a:solidFill>
                  <a:srgbClr val="000000"/>
                </a:solidFill>
              </a:rPr>
              <a:t>市图书馆  </a:t>
            </a:r>
            <a:r>
              <a:rPr lang="en-US" altLang="zh-CN" sz="1400" dirty="0" smtClean="0">
                <a:solidFill>
                  <a:srgbClr val="000000"/>
                </a:solidFill>
              </a:rPr>
              <a:t>|  </a:t>
            </a:r>
            <a:r>
              <a:rPr lang="zh-CN" altLang="en-US" sz="1400" dirty="0">
                <a:solidFill>
                  <a:srgbClr val="000000"/>
                </a:solidFill>
              </a:rPr>
              <a:t>宜春</a:t>
            </a:r>
            <a:r>
              <a:rPr lang="zh-CN" altLang="en-US" sz="1400" dirty="0" smtClean="0">
                <a:solidFill>
                  <a:srgbClr val="000000"/>
                </a:solidFill>
              </a:rPr>
              <a:t>市图书馆</a:t>
            </a:r>
            <a:endParaRPr lang="en-US" altLang="zh-CN" sz="1400" dirty="0" smtClean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0000"/>
                </a:solidFill>
              </a:rPr>
              <a:t>洛阳</a:t>
            </a:r>
            <a:r>
              <a:rPr lang="zh-CN" altLang="en-US" sz="1400" dirty="0" smtClean="0">
                <a:solidFill>
                  <a:srgbClr val="000000"/>
                </a:solidFill>
              </a:rPr>
              <a:t>市图书馆  </a:t>
            </a:r>
            <a:r>
              <a:rPr lang="en-US" altLang="zh-CN" sz="1400" dirty="0" smtClean="0">
                <a:solidFill>
                  <a:srgbClr val="000000"/>
                </a:solidFill>
              </a:rPr>
              <a:t>|  </a:t>
            </a:r>
            <a:r>
              <a:rPr lang="zh-CN" altLang="en-US" sz="1400" dirty="0" smtClean="0">
                <a:solidFill>
                  <a:srgbClr val="000000"/>
                </a:solidFill>
              </a:rPr>
              <a:t>铜</a:t>
            </a:r>
            <a:r>
              <a:rPr lang="zh-CN" altLang="en-US" sz="1400" dirty="0">
                <a:solidFill>
                  <a:srgbClr val="000000"/>
                </a:solidFill>
              </a:rPr>
              <a:t>陵市</a:t>
            </a:r>
            <a:r>
              <a:rPr lang="zh-CN" altLang="en-US" sz="1400" dirty="0" smtClean="0">
                <a:solidFill>
                  <a:srgbClr val="000000"/>
                </a:solidFill>
              </a:rPr>
              <a:t>图书馆  </a:t>
            </a:r>
            <a:r>
              <a:rPr lang="en-US" altLang="zh-CN" sz="1400" dirty="0" smtClean="0">
                <a:solidFill>
                  <a:srgbClr val="000000"/>
                </a:solidFill>
              </a:rPr>
              <a:t>|  </a:t>
            </a:r>
            <a:r>
              <a:rPr lang="zh-CN" altLang="en-US" sz="1400" dirty="0">
                <a:solidFill>
                  <a:srgbClr val="000000"/>
                </a:solidFill>
              </a:rPr>
              <a:t>泉州</a:t>
            </a:r>
            <a:r>
              <a:rPr lang="zh-CN" altLang="en-US" sz="1400" dirty="0" smtClean="0">
                <a:solidFill>
                  <a:srgbClr val="000000"/>
                </a:solidFill>
              </a:rPr>
              <a:t>市图书馆</a:t>
            </a:r>
            <a:endParaRPr lang="en-US" altLang="zh-CN" sz="1400" dirty="0" smtClean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0000"/>
                </a:solidFill>
              </a:rPr>
              <a:t>常熟</a:t>
            </a:r>
            <a:r>
              <a:rPr lang="zh-CN" altLang="en-US" sz="1400" dirty="0" smtClean="0">
                <a:solidFill>
                  <a:srgbClr val="000000"/>
                </a:solidFill>
              </a:rPr>
              <a:t>市图书馆  </a:t>
            </a:r>
            <a:r>
              <a:rPr lang="en-US" altLang="zh-CN" sz="1400" dirty="0" smtClean="0">
                <a:solidFill>
                  <a:srgbClr val="000000"/>
                </a:solidFill>
              </a:rPr>
              <a:t>|  </a:t>
            </a:r>
            <a:r>
              <a:rPr lang="zh-CN" altLang="en-US" sz="1400" dirty="0" smtClean="0">
                <a:solidFill>
                  <a:srgbClr val="000000"/>
                </a:solidFill>
              </a:rPr>
              <a:t>永</a:t>
            </a:r>
            <a:r>
              <a:rPr lang="zh-CN" altLang="en-US" sz="1400" dirty="0">
                <a:solidFill>
                  <a:srgbClr val="000000"/>
                </a:solidFill>
              </a:rPr>
              <a:t>安市</a:t>
            </a:r>
            <a:r>
              <a:rPr lang="zh-CN" altLang="en-US" sz="1400" dirty="0" smtClean="0">
                <a:solidFill>
                  <a:srgbClr val="000000"/>
                </a:solidFill>
              </a:rPr>
              <a:t>图书馆  </a:t>
            </a:r>
            <a:r>
              <a:rPr lang="en-US" altLang="zh-CN" sz="1400" dirty="0" smtClean="0">
                <a:solidFill>
                  <a:srgbClr val="000000"/>
                </a:solidFill>
              </a:rPr>
              <a:t>|  </a:t>
            </a:r>
            <a:r>
              <a:rPr lang="zh-CN" altLang="en-US" sz="1400" dirty="0">
                <a:solidFill>
                  <a:srgbClr val="000000"/>
                </a:solidFill>
              </a:rPr>
              <a:t>亳州</a:t>
            </a:r>
            <a:r>
              <a:rPr lang="zh-CN" altLang="en-US" sz="1400" dirty="0" smtClean="0">
                <a:solidFill>
                  <a:srgbClr val="000000"/>
                </a:solidFill>
              </a:rPr>
              <a:t>市</a:t>
            </a:r>
            <a:r>
              <a:rPr lang="zh-CN" altLang="en-US" sz="1400" dirty="0">
                <a:solidFill>
                  <a:srgbClr val="000000"/>
                </a:solidFill>
              </a:rPr>
              <a:t>图书馆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000000"/>
                </a:solidFill>
              </a:rPr>
              <a:t>北京海淀区图书馆 </a:t>
            </a:r>
            <a:r>
              <a:rPr lang="en-US" altLang="zh-CN" sz="1400" dirty="0" smtClean="0">
                <a:solidFill>
                  <a:srgbClr val="000000"/>
                </a:solidFill>
              </a:rPr>
              <a:t>| </a:t>
            </a:r>
            <a:r>
              <a:rPr lang="zh-CN" altLang="en-US" sz="1400" dirty="0" smtClean="0">
                <a:solidFill>
                  <a:srgbClr val="000000"/>
                </a:solidFill>
              </a:rPr>
              <a:t>上海闵行区图书馆图书馆</a:t>
            </a:r>
            <a:endParaRPr lang="en-US" altLang="zh-CN" sz="1400" dirty="0" smtClean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2668" y="1221880"/>
            <a:ext cx="4228051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rgbClr val="C00000"/>
                </a:solidFill>
              </a:rPr>
              <a:t>● 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高校图书馆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中国科学技术大学 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合肥工业大学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河北工业大学 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南方医科大学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湖北中医药大学 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河北科技大学  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中南林业科技大学 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河南师范大学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安徽大学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湖南中医药大学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上海政法大学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21" y="3710816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923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r="176" b="31229"/>
          <a:stretch/>
        </p:blipFill>
        <p:spPr>
          <a:xfrm>
            <a:off x="0" y="0"/>
            <a:ext cx="9144000" cy="5159542"/>
          </a:xfrm>
          <a:prstGeom prst="rect">
            <a:avLst/>
          </a:prstGeom>
        </p:spPr>
      </p:pic>
      <p:sp>
        <p:nvSpPr>
          <p:cNvPr id="10" name="流程图: 过程 9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gradFill flip="none" rotWithShape="1">
            <a:gsLst>
              <a:gs pos="67000">
                <a:srgbClr val="0D0D0D">
                  <a:alpha val="44000"/>
                </a:srgbClr>
              </a:gs>
              <a:gs pos="100000">
                <a:sysClr val="windowText" lastClr="000000">
                  <a:lumMod val="95000"/>
                  <a:lumOff val="5000"/>
                  <a:alpha val="0"/>
                </a:sysClr>
              </a:gs>
              <a:gs pos="35000">
                <a:sysClr val="windowText" lastClr="000000">
                  <a:lumMod val="95000"/>
                  <a:lumOff val="5000"/>
                  <a:alpha val="87000"/>
                </a:sys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7635" y="0"/>
            <a:ext cx="3758084" cy="454771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flipH="1">
            <a:off x="1324495" y="2553595"/>
            <a:ext cx="2124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微软雅黑"/>
                <a:ea typeface="微软雅黑"/>
              </a:rPr>
              <a:t>平台功能</a:t>
            </a:r>
            <a:endParaRPr lang="zh-CN" altLang="en-US" sz="3200" b="1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1403158" y="949370"/>
            <a:ext cx="19323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solidFill>
                  <a:prstClr val="white"/>
                </a:solidFill>
                <a:latin typeface="微软雅黑"/>
                <a:ea typeface="微软雅黑"/>
              </a:rPr>
              <a:t>贰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1606358" y="1008927"/>
            <a:ext cx="369455" cy="323273"/>
          </a:xfrm>
          <a:custGeom>
            <a:avLst/>
            <a:gdLst>
              <a:gd name="connsiteX0" fmla="*/ 0 w 424873"/>
              <a:gd name="connsiteY0" fmla="*/ 323273 h 323273"/>
              <a:gd name="connsiteX1" fmla="*/ 0 w 424873"/>
              <a:gd name="connsiteY1" fmla="*/ 323273 h 323273"/>
              <a:gd name="connsiteX2" fmla="*/ 0 w 424873"/>
              <a:gd name="connsiteY2" fmla="*/ 0 h 323273"/>
              <a:gd name="connsiteX3" fmla="*/ 424873 w 424873"/>
              <a:gd name="connsiteY3" fmla="*/ 0 h 32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73" h="323273">
                <a:moveTo>
                  <a:pt x="0" y="323273"/>
                </a:moveTo>
                <a:lnTo>
                  <a:pt x="0" y="323273"/>
                </a:lnTo>
                <a:lnTo>
                  <a:pt x="0" y="0"/>
                </a:lnTo>
                <a:lnTo>
                  <a:pt x="424873" y="0"/>
                </a:lnTo>
              </a:path>
            </a:pathLst>
          </a:custGeom>
          <a:noFill/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/>
              <a:cs typeface="+mn-cs"/>
            </a:endParaRPr>
          </a:p>
        </p:txBody>
      </p:sp>
      <p:sp>
        <p:nvSpPr>
          <p:cNvPr id="15" name="任意多边形 14"/>
          <p:cNvSpPr/>
          <p:nvPr/>
        </p:nvSpPr>
        <p:spPr>
          <a:xfrm flipH="1" flipV="1">
            <a:off x="2688946" y="2047037"/>
            <a:ext cx="369455" cy="323273"/>
          </a:xfrm>
          <a:custGeom>
            <a:avLst/>
            <a:gdLst>
              <a:gd name="connsiteX0" fmla="*/ 0 w 424873"/>
              <a:gd name="connsiteY0" fmla="*/ 323273 h 323273"/>
              <a:gd name="connsiteX1" fmla="*/ 0 w 424873"/>
              <a:gd name="connsiteY1" fmla="*/ 323273 h 323273"/>
              <a:gd name="connsiteX2" fmla="*/ 0 w 424873"/>
              <a:gd name="connsiteY2" fmla="*/ 0 h 323273"/>
              <a:gd name="connsiteX3" fmla="*/ 424873 w 424873"/>
              <a:gd name="connsiteY3" fmla="*/ 0 h 32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73" h="323273">
                <a:moveTo>
                  <a:pt x="0" y="323273"/>
                </a:moveTo>
                <a:lnTo>
                  <a:pt x="0" y="323273"/>
                </a:lnTo>
                <a:lnTo>
                  <a:pt x="0" y="0"/>
                </a:lnTo>
                <a:lnTo>
                  <a:pt x="424873" y="0"/>
                </a:lnTo>
              </a:path>
            </a:pathLst>
          </a:custGeom>
          <a:noFill/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498266" y="3075159"/>
            <a:ext cx="2357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n w="0"/>
                <a:solidFill>
                  <a:schemeClr val="bg1"/>
                </a:solidFill>
              </a:rPr>
              <a:t>PLATFORM  FUNCTIO</a:t>
            </a:r>
            <a:r>
              <a:rPr lang="en-US" altLang="zh-CN" sz="1400" b="1" dirty="0">
                <a:ln w="0"/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66" y="3718837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6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台功能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50" dirty="0"/>
              <a:t>P</a:t>
            </a:r>
            <a:r>
              <a:rPr lang="en-US" altLang="zh-CN" sz="1050" dirty="0" smtClean="0"/>
              <a:t>latform </a:t>
            </a:r>
            <a:r>
              <a:rPr lang="en-US" altLang="zh-CN" sz="1050" dirty="0"/>
              <a:t>function</a:t>
            </a:r>
            <a:endParaRPr lang="zh-CN" altLang="en-US" sz="1050" dirty="0"/>
          </a:p>
        </p:txBody>
      </p:sp>
      <p:sp>
        <p:nvSpPr>
          <p:cNvPr id="25" name="任意多边形 24"/>
          <p:cNvSpPr/>
          <p:nvPr/>
        </p:nvSpPr>
        <p:spPr>
          <a:xfrm>
            <a:off x="2372764" y="3198536"/>
            <a:ext cx="1634591" cy="1403108"/>
          </a:xfrm>
          <a:custGeom>
            <a:avLst/>
            <a:gdLst>
              <a:gd name="connsiteX0" fmla="*/ 0 w 1634591"/>
              <a:gd name="connsiteY0" fmla="*/ 701554 h 1403108"/>
              <a:gd name="connsiteX1" fmla="*/ 350777 w 1634591"/>
              <a:gd name="connsiteY1" fmla="*/ 0 h 1403108"/>
              <a:gd name="connsiteX2" fmla="*/ 1283814 w 1634591"/>
              <a:gd name="connsiteY2" fmla="*/ 0 h 1403108"/>
              <a:gd name="connsiteX3" fmla="*/ 1634591 w 1634591"/>
              <a:gd name="connsiteY3" fmla="*/ 701554 h 1403108"/>
              <a:gd name="connsiteX4" fmla="*/ 1283814 w 1634591"/>
              <a:gd name="connsiteY4" fmla="*/ 1403108 h 1403108"/>
              <a:gd name="connsiteX5" fmla="*/ 350777 w 1634591"/>
              <a:gd name="connsiteY5" fmla="*/ 1403108 h 1403108"/>
              <a:gd name="connsiteX6" fmla="*/ 0 w 1634591"/>
              <a:gd name="connsiteY6" fmla="*/ 701554 h 14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591" h="1403108">
                <a:moveTo>
                  <a:pt x="0" y="701554"/>
                </a:moveTo>
                <a:lnTo>
                  <a:pt x="350777" y="0"/>
                </a:lnTo>
                <a:lnTo>
                  <a:pt x="1283814" y="0"/>
                </a:lnTo>
                <a:lnTo>
                  <a:pt x="1634591" y="701554"/>
                </a:lnTo>
                <a:lnTo>
                  <a:pt x="1283814" y="1403108"/>
                </a:lnTo>
                <a:lnTo>
                  <a:pt x="350777" y="1403108"/>
                </a:lnTo>
                <a:lnTo>
                  <a:pt x="0" y="701554"/>
                </a:lnTo>
                <a:close/>
              </a:path>
            </a:pathLst>
          </a:custGeom>
          <a:solidFill>
            <a:srgbClr val="61362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142" tIns="265553" rIns="253142" bIns="265553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800" kern="1200"/>
          </a:p>
        </p:txBody>
      </p:sp>
      <p:sp>
        <p:nvSpPr>
          <p:cNvPr id="29" name="任意多边形 28"/>
          <p:cNvSpPr/>
          <p:nvPr/>
        </p:nvSpPr>
        <p:spPr>
          <a:xfrm>
            <a:off x="3758927" y="2425085"/>
            <a:ext cx="1634591" cy="1403108"/>
          </a:xfrm>
          <a:custGeom>
            <a:avLst/>
            <a:gdLst>
              <a:gd name="connsiteX0" fmla="*/ 0 w 1634591"/>
              <a:gd name="connsiteY0" fmla="*/ 701554 h 1403108"/>
              <a:gd name="connsiteX1" fmla="*/ 350777 w 1634591"/>
              <a:gd name="connsiteY1" fmla="*/ 0 h 1403108"/>
              <a:gd name="connsiteX2" fmla="*/ 1283814 w 1634591"/>
              <a:gd name="connsiteY2" fmla="*/ 0 h 1403108"/>
              <a:gd name="connsiteX3" fmla="*/ 1634591 w 1634591"/>
              <a:gd name="connsiteY3" fmla="*/ 701554 h 1403108"/>
              <a:gd name="connsiteX4" fmla="*/ 1283814 w 1634591"/>
              <a:gd name="connsiteY4" fmla="*/ 1403108 h 1403108"/>
              <a:gd name="connsiteX5" fmla="*/ 350777 w 1634591"/>
              <a:gd name="connsiteY5" fmla="*/ 1403108 h 1403108"/>
              <a:gd name="connsiteX6" fmla="*/ 0 w 1634591"/>
              <a:gd name="connsiteY6" fmla="*/ 701554 h 14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591" h="1403108">
                <a:moveTo>
                  <a:pt x="0" y="701554"/>
                </a:moveTo>
                <a:lnTo>
                  <a:pt x="350777" y="0"/>
                </a:lnTo>
                <a:lnTo>
                  <a:pt x="1283814" y="0"/>
                </a:lnTo>
                <a:lnTo>
                  <a:pt x="1634591" y="701554"/>
                </a:lnTo>
                <a:lnTo>
                  <a:pt x="1283814" y="1403108"/>
                </a:lnTo>
                <a:lnTo>
                  <a:pt x="350777" y="1403108"/>
                </a:lnTo>
                <a:lnTo>
                  <a:pt x="0" y="70155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142" tIns="264283" rIns="253142" bIns="264283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700" kern="1200"/>
          </a:p>
        </p:txBody>
      </p:sp>
      <p:sp>
        <p:nvSpPr>
          <p:cNvPr id="33" name="任意多边形 32"/>
          <p:cNvSpPr/>
          <p:nvPr/>
        </p:nvSpPr>
        <p:spPr>
          <a:xfrm>
            <a:off x="2372764" y="1669052"/>
            <a:ext cx="1634591" cy="1403108"/>
          </a:xfrm>
          <a:custGeom>
            <a:avLst/>
            <a:gdLst>
              <a:gd name="connsiteX0" fmla="*/ 0 w 1634591"/>
              <a:gd name="connsiteY0" fmla="*/ 701554 h 1403108"/>
              <a:gd name="connsiteX1" fmla="*/ 350777 w 1634591"/>
              <a:gd name="connsiteY1" fmla="*/ 0 h 1403108"/>
              <a:gd name="connsiteX2" fmla="*/ 1283814 w 1634591"/>
              <a:gd name="connsiteY2" fmla="*/ 0 h 1403108"/>
              <a:gd name="connsiteX3" fmla="*/ 1634591 w 1634591"/>
              <a:gd name="connsiteY3" fmla="*/ 701554 h 1403108"/>
              <a:gd name="connsiteX4" fmla="*/ 1283814 w 1634591"/>
              <a:gd name="connsiteY4" fmla="*/ 1403108 h 1403108"/>
              <a:gd name="connsiteX5" fmla="*/ 350777 w 1634591"/>
              <a:gd name="connsiteY5" fmla="*/ 1403108 h 1403108"/>
              <a:gd name="connsiteX6" fmla="*/ 0 w 1634591"/>
              <a:gd name="connsiteY6" fmla="*/ 701554 h 14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591" h="1403108">
                <a:moveTo>
                  <a:pt x="0" y="701554"/>
                </a:moveTo>
                <a:lnTo>
                  <a:pt x="350777" y="0"/>
                </a:lnTo>
                <a:lnTo>
                  <a:pt x="1283814" y="0"/>
                </a:lnTo>
                <a:lnTo>
                  <a:pt x="1634591" y="701554"/>
                </a:lnTo>
                <a:lnTo>
                  <a:pt x="1283814" y="1403108"/>
                </a:lnTo>
                <a:lnTo>
                  <a:pt x="350777" y="1403108"/>
                </a:lnTo>
                <a:lnTo>
                  <a:pt x="0" y="701554"/>
                </a:lnTo>
                <a:close/>
              </a:path>
            </a:pathLst>
          </a:custGeom>
          <a:solidFill>
            <a:srgbClr val="61362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142" tIns="265553" rIns="253142" bIns="265553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800" kern="1200"/>
          </a:p>
        </p:txBody>
      </p:sp>
      <p:sp>
        <p:nvSpPr>
          <p:cNvPr id="37" name="任意多边形 36"/>
          <p:cNvSpPr/>
          <p:nvPr/>
        </p:nvSpPr>
        <p:spPr>
          <a:xfrm>
            <a:off x="5152290" y="1666828"/>
            <a:ext cx="1634591" cy="1403108"/>
          </a:xfrm>
          <a:custGeom>
            <a:avLst/>
            <a:gdLst>
              <a:gd name="connsiteX0" fmla="*/ 0 w 1634591"/>
              <a:gd name="connsiteY0" fmla="*/ 701554 h 1403108"/>
              <a:gd name="connsiteX1" fmla="*/ 350777 w 1634591"/>
              <a:gd name="connsiteY1" fmla="*/ 0 h 1403108"/>
              <a:gd name="connsiteX2" fmla="*/ 1283814 w 1634591"/>
              <a:gd name="connsiteY2" fmla="*/ 0 h 1403108"/>
              <a:gd name="connsiteX3" fmla="*/ 1634591 w 1634591"/>
              <a:gd name="connsiteY3" fmla="*/ 701554 h 1403108"/>
              <a:gd name="connsiteX4" fmla="*/ 1283814 w 1634591"/>
              <a:gd name="connsiteY4" fmla="*/ 1403108 h 1403108"/>
              <a:gd name="connsiteX5" fmla="*/ 350777 w 1634591"/>
              <a:gd name="connsiteY5" fmla="*/ 1403108 h 1403108"/>
              <a:gd name="connsiteX6" fmla="*/ 0 w 1634591"/>
              <a:gd name="connsiteY6" fmla="*/ 701554 h 14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591" h="1403108">
                <a:moveTo>
                  <a:pt x="0" y="701554"/>
                </a:moveTo>
                <a:lnTo>
                  <a:pt x="350777" y="0"/>
                </a:lnTo>
                <a:lnTo>
                  <a:pt x="1283814" y="0"/>
                </a:lnTo>
                <a:lnTo>
                  <a:pt x="1634591" y="701554"/>
                </a:lnTo>
                <a:lnTo>
                  <a:pt x="1283814" y="1403108"/>
                </a:lnTo>
                <a:lnTo>
                  <a:pt x="350777" y="1403108"/>
                </a:lnTo>
                <a:lnTo>
                  <a:pt x="0" y="7015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142" tIns="264283" rIns="253142" bIns="264283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700" kern="1200"/>
          </a:p>
        </p:txBody>
      </p:sp>
      <p:sp>
        <p:nvSpPr>
          <p:cNvPr id="51" name="矩形 50"/>
          <p:cNvSpPr/>
          <p:nvPr/>
        </p:nvSpPr>
        <p:spPr>
          <a:xfrm>
            <a:off x="2717351" y="210316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实时反映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点播内容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124816" y="2937413"/>
            <a:ext cx="902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1400" b="1" dirty="0">
                <a:solidFill>
                  <a:schemeClr val="bg1"/>
                </a:solidFill>
                <a:ea typeface="微软雅黑"/>
                <a:cs typeface="Arial" pitchFamily="34" charset="0"/>
              </a:rPr>
              <a:t>用户推荐</a:t>
            </a:r>
            <a:endParaRPr lang="zh-CN" altLang="en-US" sz="1400" b="1" dirty="0">
              <a:solidFill>
                <a:schemeClr val="bg1"/>
              </a:solidFill>
              <a:ea typeface="微软雅黑"/>
              <a:cs typeface="Arial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737934" y="371144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a typeface="微软雅黑"/>
                <a:cs typeface="Arial" pitchFamily="34" charset="0"/>
                <a:sym typeface="Arial" pitchFamily="34" charset="0"/>
              </a:rPr>
              <a:t>快速检索</a:t>
            </a:r>
            <a:endParaRPr lang="zh-CN" altLang="en-US" sz="1400" b="1" dirty="0">
              <a:solidFill>
                <a:schemeClr val="bg1"/>
              </a:solidFill>
              <a:ea typeface="微软雅黑"/>
              <a:cs typeface="Arial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64104" y="4070518"/>
            <a:ext cx="140746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zh-CN" sz="1050" dirty="0">
                <a:solidFill>
                  <a:srgbClr val="79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强大的全文</a:t>
            </a:r>
            <a:r>
              <a:rPr lang="zh-CN" altLang="zh-CN" sz="1050" dirty="0" smtClean="0">
                <a:solidFill>
                  <a:srgbClr val="79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搜索引擎</a:t>
            </a:r>
            <a:endParaRPr lang="en-US" altLang="zh-CN" sz="1050" dirty="0" smtClean="0">
              <a:solidFill>
                <a:srgbClr val="7942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zh-CN" sz="1050" dirty="0" smtClean="0">
                <a:solidFill>
                  <a:srgbClr val="79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查阅</a:t>
            </a:r>
            <a:r>
              <a:rPr lang="zh-CN" altLang="zh-CN" sz="1050" dirty="0">
                <a:solidFill>
                  <a:srgbClr val="79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</a:t>
            </a:r>
            <a:r>
              <a:rPr lang="zh-CN" altLang="zh-CN" sz="1050" dirty="0" smtClean="0">
                <a:solidFill>
                  <a:srgbClr val="79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</a:t>
            </a:r>
            <a:r>
              <a:rPr lang="zh-CN" altLang="en-US" sz="1050" dirty="0" smtClean="0">
                <a:solidFill>
                  <a:srgbClr val="79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、快捷</a:t>
            </a:r>
            <a:endParaRPr lang="zh-CN" altLang="en-US" sz="1050" dirty="0">
              <a:solidFill>
                <a:srgbClr val="7942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106589" y="1755313"/>
            <a:ext cx="107000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1050" dirty="0">
                <a:solidFill>
                  <a:srgbClr val="2E5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通过授权的</a:t>
            </a:r>
            <a:r>
              <a:rPr lang="en-US" altLang="zh-CN" sz="1050" dirty="0" smtClean="0">
                <a:solidFill>
                  <a:srgbClr val="2E5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1050" dirty="0" smtClean="0">
                <a:solidFill>
                  <a:srgbClr val="2E5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</a:t>
            </a:r>
            <a:r>
              <a:rPr lang="zh-CN" altLang="en-US" sz="1050" dirty="0">
                <a:solidFill>
                  <a:srgbClr val="2E5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</a:p>
        </p:txBody>
      </p:sp>
      <p:sp>
        <p:nvSpPr>
          <p:cNvPr id="59" name="矩形 58"/>
          <p:cNvSpPr/>
          <p:nvPr/>
        </p:nvSpPr>
        <p:spPr>
          <a:xfrm>
            <a:off x="4040240" y="3923739"/>
            <a:ext cx="1131598" cy="551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前台读者推荐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自己喜欢的内容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770132" y="713512"/>
            <a:ext cx="1634591" cy="1403108"/>
          </a:xfrm>
          <a:custGeom>
            <a:avLst/>
            <a:gdLst>
              <a:gd name="connsiteX0" fmla="*/ 0 w 1634591"/>
              <a:gd name="connsiteY0" fmla="*/ 701554 h 1403108"/>
              <a:gd name="connsiteX1" fmla="*/ 350777 w 1634591"/>
              <a:gd name="connsiteY1" fmla="*/ 0 h 1403108"/>
              <a:gd name="connsiteX2" fmla="*/ 1283814 w 1634591"/>
              <a:gd name="connsiteY2" fmla="*/ 0 h 1403108"/>
              <a:gd name="connsiteX3" fmla="*/ 1634591 w 1634591"/>
              <a:gd name="connsiteY3" fmla="*/ 701554 h 1403108"/>
              <a:gd name="connsiteX4" fmla="*/ 1283814 w 1634591"/>
              <a:gd name="connsiteY4" fmla="*/ 1403108 h 1403108"/>
              <a:gd name="connsiteX5" fmla="*/ 350777 w 1634591"/>
              <a:gd name="connsiteY5" fmla="*/ 1403108 h 1403108"/>
              <a:gd name="connsiteX6" fmla="*/ 0 w 1634591"/>
              <a:gd name="connsiteY6" fmla="*/ 701554 h 14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591" h="1403108">
                <a:moveTo>
                  <a:pt x="0" y="701554"/>
                </a:moveTo>
                <a:lnTo>
                  <a:pt x="350777" y="0"/>
                </a:lnTo>
                <a:lnTo>
                  <a:pt x="1283814" y="0"/>
                </a:lnTo>
                <a:lnTo>
                  <a:pt x="1634591" y="701554"/>
                </a:lnTo>
                <a:lnTo>
                  <a:pt x="1283814" y="1403108"/>
                </a:lnTo>
                <a:lnTo>
                  <a:pt x="350777" y="1403108"/>
                </a:lnTo>
                <a:lnTo>
                  <a:pt x="0" y="70155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142" tIns="265553" rIns="253142" bIns="265553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800" kern="1200"/>
          </a:p>
        </p:txBody>
      </p:sp>
      <p:sp>
        <p:nvSpPr>
          <p:cNvPr id="20" name="任意多边形 19"/>
          <p:cNvSpPr/>
          <p:nvPr/>
        </p:nvSpPr>
        <p:spPr>
          <a:xfrm>
            <a:off x="6651752" y="2391518"/>
            <a:ext cx="1634591" cy="1403108"/>
          </a:xfrm>
          <a:custGeom>
            <a:avLst/>
            <a:gdLst>
              <a:gd name="connsiteX0" fmla="*/ 0 w 1634591"/>
              <a:gd name="connsiteY0" fmla="*/ 701554 h 1403108"/>
              <a:gd name="connsiteX1" fmla="*/ 350777 w 1634591"/>
              <a:gd name="connsiteY1" fmla="*/ 0 h 1403108"/>
              <a:gd name="connsiteX2" fmla="*/ 1283814 w 1634591"/>
              <a:gd name="connsiteY2" fmla="*/ 0 h 1403108"/>
              <a:gd name="connsiteX3" fmla="*/ 1634591 w 1634591"/>
              <a:gd name="connsiteY3" fmla="*/ 701554 h 1403108"/>
              <a:gd name="connsiteX4" fmla="*/ 1283814 w 1634591"/>
              <a:gd name="connsiteY4" fmla="*/ 1403108 h 1403108"/>
              <a:gd name="connsiteX5" fmla="*/ 350777 w 1634591"/>
              <a:gd name="connsiteY5" fmla="*/ 1403108 h 1403108"/>
              <a:gd name="connsiteX6" fmla="*/ 0 w 1634591"/>
              <a:gd name="connsiteY6" fmla="*/ 701554 h 14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591" h="1403108">
                <a:moveTo>
                  <a:pt x="0" y="701554"/>
                </a:moveTo>
                <a:lnTo>
                  <a:pt x="350777" y="0"/>
                </a:lnTo>
                <a:lnTo>
                  <a:pt x="1283814" y="0"/>
                </a:lnTo>
                <a:lnTo>
                  <a:pt x="1634591" y="701554"/>
                </a:lnTo>
                <a:lnTo>
                  <a:pt x="1283814" y="1403108"/>
                </a:lnTo>
                <a:lnTo>
                  <a:pt x="350777" y="1403108"/>
                </a:lnTo>
                <a:lnTo>
                  <a:pt x="0" y="701554"/>
                </a:lnTo>
                <a:close/>
              </a:path>
            </a:pathLst>
          </a:custGeom>
          <a:solidFill>
            <a:srgbClr val="CAA88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142" tIns="265553" rIns="253142" bIns="265553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800" kern="1200"/>
          </a:p>
        </p:txBody>
      </p:sp>
      <p:sp>
        <p:nvSpPr>
          <p:cNvPr id="21" name="任意多边形 20"/>
          <p:cNvSpPr/>
          <p:nvPr/>
        </p:nvSpPr>
        <p:spPr>
          <a:xfrm>
            <a:off x="5347430" y="3175374"/>
            <a:ext cx="1634591" cy="1403108"/>
          </a:xfrm>
          <a:custGeom>
            <a:avLst/>
            <a:gdLst>
              <a:gd name="connsiteX0" fmla="*/ 0 w 1634591"/>
              <a:gd name="connsiteY0" fmla="*/ 701554 h 1403108"/>
              <a:gd name="connsiteX1" fmla="*/ 350777 w 1634591"/>
              <a:gd name="connsiteY1" fmla="*/ 0 h 1403108"/>
              <a:gd name="connsiteX2" fmla="*/ 1283814 w 1634591"/>
              <a:gd name="connsiteY2" fmla="*/ 0 h 1403108"/>
              <a:gd name="connsiteX3" fmla="*/ 1634591 w 1634591"/>
              <a:gd name="connsiteY3" fmla="*/ 701554 h 1403108"/>
              <a:gd name="connsiteX4" fmla="*/ 1283814 w 1634591"/>
              <a:gd name="connsiteY4" fmla="*/ 1403108 h 1403108"/>
              <a:gd name="connsiteX5" fmla="*/ 350777 w 1634591"/>
              <a:gd name="connsiteY5" fmla="*/ 1403108 h 1403108"/>
              <a:gd name="connsiteX6" fmla="*/ 0 w 1634591"/>
              <a:gd name="connsiteY6" fmla="*/ 701554 h 14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591" h="1403108">
                <a:moveTo>
                  <a:pt x="0" y="701554"/>
                </a:moveTo>
                <a:lnTo>
                  <a:pt x="350777" y="0"/>
                </a:lnTo>
                <a:lnTo>
                  <a:pt x="1283814" y="0"/>
                </a:lnTo>
                <a:lnTo>
                  <a:pt x="1634591" y="701554"/>
                </a:lnTo>
                <a:lnTo>
                  <a:pt x="1283814" y="1403108"/>
                </a:lnTo>
                <a:lnTo>
                  <a:pt x="350777" y="1403108"/>
                </a:lnTo>
                <a:lnTo>
                  <a:pt x="0" y="7015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142" tIns="265553" rIns="253142" bIns="265553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800" kern="1200"/>
          </a:p>
        </p:txBody>
      </p:sp>
      <p:sp>
        <p:nvSpPr>
          <p:cNvPr id="22" name="任意多边形 21"/>
          <p:cNvSpPr/>
          <p:nvPr/>
        </p:nvSpPr>
        <p:spPr>
          <a:xfrm>
            <a:off x="806995" y="2448523"/>
            <a:ext cx="1634591" cy="1403108"/>
          </a:xfrm>
          <a:custGeom>
            <a:avLst/>
            <a:gdLst>
              <a:gd name="connsiteX0" fmla="*/ 0 w 1634591"/>
              <a:gd name="connsiteY0" fmla="*/ 701554 h 1403108"/>
              <a:gd name="connsiteX1" fmla="*/ 350777 w 1634591"/>
              <a:gd name="connsiteY1" fmla="*/ 0 h 1403108"/>
              <a:gd name="connsiteX2" fmla="*/ 1283814 w 1634591"/>
              <a:gd name="connsiteY2" fmla="*/ 0 h 1403108"/>
              <a:gd name="connsiteX3" fmla="*/ 1634591 w 1634591"/>
              <a:gd name="connsiteY3" fmla="*/ 701554 h 1403108"/>
              <a:gd name="connsiteX4" fmla="*/ 1283814 w 1634591"/>
              <a:gd name="connsiteY4" fmla="*/ 1403108 h 1403108"/>
              <a:gd name="connsiteX5" fmla="*/ 350777 w 1634591"/>
              <a:gd name="connsiteY5" fmla="*/ 1403108 h 1403108"/>
              <a:gd name="connsiteX6" fmla="*/ 0 w 1634591"/>
              <a:gd name="connsiteY6" fmla="*/ 701554 h 14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591" h="1403108">
                <a:moveTo>
                  <a:pt x="0" y="701554"/>
                </a:moveTo>
                <a:lnTo>
                  <a:pt x="350777" y="0"/>
                </a:lnTo>
                <a:lnTo>
                  <a:pt x="1283814" y="0"/>
                </a:lnTo>
                <a:lnTo>
                  <a:pt x="1634591" y="701554"/>
                </a:lnTo>
                <a:lnTo>
                  <a:pt x="1283814" y="1403108"/>
                </a:lnTo>
                <a:lnTo>
                  <a:pt x="350777" y="1403108"/>
                </a:lnTo>
                <a:lnTo>
                  <a:pt x="0" y="701554"/>
                </a:lnTo>
                <a:close/>
              </a:path>
            </a:pathLst>
          </a:custGeom>
          <a:solidFill>
            <a:srgbClr val="2E566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142" tIns="265553" rIns="253142" bIns="265553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800" kern="1200"/>
          </a:p>
        </p:txBody>
      </p:sp>
      <p:sp>
        <p:nvSpPr>
          <p:cNvPr id="3" name="文本框 2"/>
          <p:cNvSpPr txBox="1"/>
          <p:nvPr/>
        </p:nvSpPr>
        <p:spPr>
          <a:xfrm>
            <a:off x="1308542" y="2955951"/>
            <a:ext cx="719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35455" y="953916"/>
            <a:ext cx="10209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rgbClr val="79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实时反映点播</a:t>
            </a:r>
            <a:endParaRPr lang="en-US" altLang="zh-CN" sz="1050" dirty="0">
              <a:solidFill>
                <a:srgbClr val="7942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rgbClr val="7942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内容和排行等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24815" y="1231392"/>
            <a:ext cx="96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a typeface="微软雅黑"/>
                <a:cs typeface="Arial" pitchFamily="34" charset="0"/>
              </a:rPr>
              <a:t>热门推荐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62593" y="53912"/>
            <a:ext cx="2004223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最热门的内容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展示在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首页前端，引导读者阅读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70824" y="1627214"/>
            <a:ext cx="177072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rgbClr val="CAA8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最新最热门的</a:t>
            </a:r>
            <a:r>
              <a:rPr lang="zh-CN" altLang="en-US" sz="1050" dirty="0" smtClean="0">
                <a:solidFill>
                  <a:srgbClr val="CAA8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050" dirty="0" smtClean="0">
              <a:solidFill>
                <a:srgbClr val="CAA8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050" dirty="0" smtClean="0">
                <a:solidFill>
                  <a:srgbClr val="CAA8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r>
              <a:rPr lang="zh-CN" altLang="en-US" sz="1050" dirty="0">
                <a:solidFill>
                  <a:srgbClr val="CAA8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在前端供读者阅读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08869" y="2835501"/>
            <a:ext cx="112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a typeface="微软雅黑"/>
                <a:cs typeface="Arial" pitchFamily="34" charset="0"/>
                <a:sym typeface="Arial" pitchFamily="34" charset="0"/>
              </a:rPr>
              <a:t>最新推荐</a:t>
            </a:r>
            <a:endParaRPr lang="en-US" altLang="zh-CN" sz="1400" b="1" dirty="0">
              <a:solidFill>
                <a:schemeClr val="bg1"/>
              </a:solidFill>
              <a:ea typeface="微软雅黑"/>
              <a:cs typeface="Arial" pitchFamily="34" charset="0"/>
              <a:sym typeface="Arial" pitchFamily="34" charset="0"/>
            </a:endParaRPr>
          </a:p>
          <a:p>
            <a:pPr algn="ctr"/>
            <a:r>
              <a:rPr lang="zh-CN" altLang="en-US" sz="1400" b="1" dirty="0">
                <a:solidFill>
                  <a:schemeClr val="bg1"/>
                </a:solidFill>
                <a:ea typeface="微软雅黑"/>
                <a:cs typeface="Arial" pitchFamily="34" charset="0"/>
                <a:sym typeface="Arial" pitchFamily="34" charset="0"/>
              </a:rPr>
              <a:t>平台推荐</a:t>
            </a:r>
            <a:endParaRPr lang="zh-CN" altLang="en-US" sz="1400" b="1" dirty="0">
              <a:solidFill>
                <a:schemeClr val="bg1"/>
              </a:solidFill>
              <a:ea typeface="微软雅黑"/>
              <a:cs typeface="Arial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80103" y="3726449"/>
            <a:ext cx="972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a typeface="微软雅黑"/>
                <a:cs typeface="Arial" pitchFamily="34" charset="0"/>
              </a:rPr>
              <a:t>相关推荐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39321" y="4105080"/>
            <a:ext cx="1633728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rgbClr val="C517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播放界面显示相关读者感兴趣的内容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33053" y="2228369"/>
            <a:ext cx="1277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a typeface="微软雅黑"/>
                <a:cs typeface="Arial" pitchFamily="34" charset="0"/>
              </a:rPr>
              <a:t>支持移动阅读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64268" y="1170379"/>
            <a:ext cx="1123737" cy="30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50" dirty="0" smtClean="0">
                <a:solidFill>
                  <a:srgbClr val="C517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扫码进入手机端</a:t>
            </a:r>
            <a:endParaRPr lang="zh-CN" altLang="en-US" sz="1050" dirty="0">
              <a:solidFill>
                <a:srgbClr val="C517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上箭头 30"/>
          <p:cNvSpPr/>
          <p:nvPr/>
        </p:nvSpPr>
        <p:spPr>
          <a:xfrm>
            <a:off x="4576222" y="3851761"/>
            <a:ext cx="45719" cy="14229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下箭头 33"/>
          <p:cNvSpPr/>
          <p:nvPr/>
        </p:nvSpPr>
        <p:spPr>
          <a:xfrm>
            <a:off x="4588385" y="568904"/>
            <a:ext cx="45719" cy="11105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3103927" y="1488308"/>
            <a:ext cx="45719" cy="14729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右箭头 37"/>
          <p:cNvSpPr/>
          <p:nvPr/>
        </p:nvSpPr>
        <p:spPr>
          <a:xfrm>
            <a:off x="2371567" y="4379354"/>
            <a:ext cx="136741" cy="4571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>
            <a:off x="1600723" y="2261925"/>
            <a:ext cx="45719" cy="136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下箭头 40"/>
          <p:cNvSpPr/>
          <p:nvPr/>
        </p:nvSpPr>
        <p:spPr>
          <a:xfrm>
            <a:off x="6000969" y="1479919"/>
            <a:ext cx="45719" cy="147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左箭头 41"/>
          <p:cNvSpPr/>
          <p:nvPr/>
        </p:nvSpPr>
        <p:spPr>
          <a:xfrm>
            <a:off x="6770824" y="4379354"/>
            <a:ext cx="138045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下箭头 42"/>
          <p:cNvSpPr/>
          <p:nvPr/>
        </p:nvSpPr>
        <p:spPr>
          <a:xfrm>
            <a:off x="7469047" y="2175762"/>
            <a:ext cx="45719" cy="15436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816" y="-58220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50"/>
                            </p:stCondLst>
                            <p:childTnLst>
                              <p:par>
                                <p:cTn id="1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5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3" grpId="0" animBg="1"/>
      <p:bldP spid="37" grpId="0" animBg="1"/>
      <p:bldP spid="51" grpId="0"/>
      <p:bldP spid="52" grpId="0"/>
      <p:bldP spid="54" grpId="0"/>
      <p:bldP spid="57" grpId="0"/>
      <p:bldP spid="58" grpId="0"/>
      <p:bldP spid="59" grpId="0"/>
      <p:bldP spid="19" grpId="0" animBg="1"/>
      <p:bldP spid="20" grpId="0" animBg="1"/>
      <p:bldP spid="21" grpId="0" animBg="1"/>
      <p:bldP spid="2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31" grpId="0" animBg="1"/>
      <p:bldP spid="34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50958" y="274636"/>
            <a:ext cx="1609070" cy="355983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后台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50" dirty="0"/>
              <a:t>Platform function</a:t>
            </a:r>
            <a:endParaRPr lang="zh-CN" altLang="en-US" sz="1050" dirty="0"/>
          </a:p>
        </p:txBody>
      </p:sp>
      <p:sp>
        <p:nvSpPr>
          <p:cNvPr id="73" name="Block Arc 83"/>
          <p:cNvSpPr/>
          <p:nvPr/>
        </p:nvSpPr>
        <p:spPr>
          <a:xfrm>
            <a:off x="4224750" y="1576983"/>
            <a:ext cx="2409219" cy="2416942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chemeClr val="accent3"/>
          </a:solidFill>
          <a:ln w="1206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N-BoldItalic" pitchFamily="50" charset="0"/>
              <a:ea typeface="+mn-ea"/>
              <a:cs typeface="+mn-cs"/>
            </a:endParaRPr>
          </a:p>
        </p:txBody>
      </p:sp>
      <p:sp>
        <p:nvSpPr>
          <p:cNvPr id="74" name="Block Arc 85"/>
          <p:cNvSpPr/>
          <p:nvPr/>
        </p:nvSpPr>
        <p:spPr>
          <a:xfrm flipV="1">
            <a:off x="2501212" y="1576983"/>
            <a:ext cx="2416940" cy="2416942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chemeClr val="accent3"/>
          </a:solidFill>
          <a:ln w="1206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N-BoldItalic" pitchFamily="50" charset="0"/>
              <a:ea typeface="+mn-ea"/>
              <a:cs typeface="+mn-cs"/>
            </a:endParaRPr>
          </a:p>
        </p:txBody>
      </p:sp>
      <p:sp>
        <p:nvSpPr>
          <p:cNvPr id="75" name="Block Arc 84"/>
          <p:cNvSpPr/>
          <p:nvPr/>
        </p:nvSpPr>
        <p:spPr>
          <a:xfrm>
            <a:off x="2501212" y="1576989"/>
            <a:ext cx="2416940" cy="2416942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Block Arc 86"/>
          <p:cNvSpPr/>
          <p:nvPr/>
        </p:nvSpPr>
        <p:spPr>
          <a:xfrm flipV="1">
            <a:off x="4212946" y="1576983"/>
            <a:ext cx="2416940" cy="2416942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112"/>
          <p:cNvGrpSpPr/>
          <p:nvPr/>
        </p:nvGrpSpPr>
        <p:grpSpPr>
          <a:xfrm>
            <a:off x="2862133" y="2100664"/>
            <a:ext cx="322054" cy="301720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83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120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4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120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453005" y="2034601"/>
            <a:ext cx="2093105" cy="551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rgbClr val="613620"/>
                </a:solidFill>
                <a:ea typeface="微软雅黑"/>
                <a:cs typeface="Arial" pitchFamily="34" charset="0"/>
                <a:sym typeface="Arial" pitchFamily="34" charset="0"/>
              </a:rPr>
              <a:t>包括访问量、点</a:t>
            </a:r>
            <a:r>
              <a:rPr lang="zh-CN" altLang="en-US" sz="1050" dirty="0" smtClean="0">
                <a:solidFill>
                  <a:srgbClr val="613620"/>
                </a:solidFill>
                <a:ea typeface="微软雅黑"/>
                <a:cs typeface="Arial" pitchFamily="34" charset="0"/>
                <a:sym typeface="Arial" pitchFamily="34" charset="0"/>
              </a:rPr>
              <a:t>播量更新</a:t>
            </a:r>
            <a:r>
              <a:rPr lang="zh-CN" altLang="en-US" sz="1050" dirty="0">
                <a:solidFill>
                  <a:srgbClr val="613620"/>
                </a:solidFill>
                <a:ea typeface="微软雅黑"/>
                <a:cs typeface="Arial" pitchFamily="34" charset="0"/>
                <a:sym typeface="Arial" pitchFamily="34" charset="0"/>
              </a:rPr>
              <a:t>量</a:t>
            </a:r>
            <a:r>
              <a:rPr lang="zh-CN" altLang="en-US" sz="1050" dirty="0" smtClean="0">
                <a:solidFill>
                  <a:srgbClr val="613620"/>
                </a:solidFill>
                <a:ea typeface="微软雅黑"/>
                <a:cs typeface="Arial" pitchFamily="34" charset="0"/>
                <a:sym typeface="Arial" pitchFamily="34" charset="0"/>
              </a:rPr>
              <a:t>、资源</a:t>
            </a:r>
            <a:r>
              <a:rPr lang="zh-CN" altLang="en-US" sz="1050" dirty="0">
                <a:solidFill>
                  <a:srgbClr val="613620"/>
                </a:solidFill>
                <a:ea typeface="微软雅黑"/>
                <a:cs typeface="Arial" pitchFamily="34" charset="0"/>
                <a:sym typeface="Arial" pitchFamily="34" charset="0"/>
              </a:rPr>
              <a:t>购买量</a:t>
            </a:r>
            <a:r>
              <a:rPr lang="zh-CN" altLang="en-US" sz="1050" dirty="0" smtClean="0">
                <a:solidFill>
                  <a:srgbClr val="613620"/>
                </a:solidFill>
                <a:ea typeface="微软雅黑"/>
                <a:cs typeface="Arial" pitchFamily="34" charset="0"/>
                <a:sym typeface="Arial" pitchFamily="34" charset="0"/>
              </a:rPr>
              <a:t>、资源</a:t>
            </a:r>
            <a:r>
              <a:rPr lang="zh-CN" altLang="en-US" sz="1050" dirty="0">
                <a:solidFill>
                  <a:srgbClr val="613620"/>
                </a:solidFill>
                <a:ea typeface="微软雅黑"/>
                <a:cs typeface="Arial" pitchFamily="34" charset="0"/>
                <a:sym typeface="Arial" pitchFamily="34" charset="0"/>
              </a:rPr>
              <a:t>到期提醒</a:t>
            </a:r>
            <a:endParaRPr lang="zh-CN" altLang="en-US" sz="1050" dirty="0">
              <a:solidFill>
                <a:srgbClr val="613620"/>
              </a:solidFill>
              <a:ea typeface="微软雅黑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42306" y="1805411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>
              <a:defRPr/>
            </a:pPr>
            <a:r>
              <a:rPr lang="zh-CN" altLang="en-US" sz="1200" b="1" kern="0" dirty="0" smtClean="0">
                <a:solidFill>
                  <a:srgbClr val="C51729"/>
                </a:solidFill>
                <a:latin typeface="+mj-ea"/>
                <a:ea typeface="+mj-ea"/>
              </a:rPr>
              <a:t>统计</a:t>
            </a:r>
            <a:r>
              <a:rPr lang="zh-CN" altLang="en-US" sz="1200" b="1" kern="0" dirty="0">
                <a:solidFill>
                  <a:srgbClr val="C51729"/>
                </a:solidFill>
                <a:latin typeface="+mj-ea"/>
                <a:ea typeface="+mj-ea"/>
              </a:rPr>
              <a:t>平台首页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C51729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33839" y="2962023"/>
            <a:ext cx="800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ea"/>
                <a:ea typeface="+mj-ea"/>
              </a:rPr>
              <a:t>点播统计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709900" y="1892083"/>
            <a:ext cx="2193925" cy="9995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50" dirty="0">
                <a:solidFill>
                  <a:srgbClr val="613620"/>
                </a:solidFill>
                <a:ea typeface="微软雅黑"/>
                <a:cs typeface="Arial" pitchFamily="34" charset="0"/>
              </a:rPr>
              <a:t>根据</a:t>
            </a:r>
            <a:r>
              <a:rPr lang="zh-CN" altLang="zh-CN" sz="1050" dirty="0">
                <a:solidFill>
                  <a:srgbClr val="613620"/>
                </a:solidFill>
                <a:ea typeface="微软雅黑"/>
                <a:cs typeface="Arial" pitchFamily="34" charset="0"/>
              </a:rPr>
              <a:t>购买年限和日期显示购买记录，购买资源用鲜明的颜色标明</a:t>
            </a:r>
            <a:r>
              <a:rPr lang="zh-CN" altLang="zh-CN" sz="900" kern="100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■</a:t>
            </a:r>
            <a:r>
              <a:rPr lang="zh-CN" altLang="zh-CN" sz="900" kern="100" dirty="0">
                <a:solidFill>
                  <a:srgbClr val="00B05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正式购买</a:t>
            </a:r>
            <a:r>
              <a:rPr lang="zh-CN" altLang="zh-CN" sz="900" kern="100" dirty="0">
                <a:solidFill>
                  <a:srgbClr val="ED7D3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■</a:t>
            </a:r>
            <a:r>
              <a:rPr lang="zh-CN" altLang="zh-CN" sz="900" kern="100" dirty="0">
                <a:solidFill>
                  <a:srgbClr val="ED7D3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试用</a:t>
            </a:r>
            <a:r>
              <a:rPr lang="zh-CN" altLang="zh-CN" sz="900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■</a:t>
            </a:r>
            <a:r>
              <a:rPr lang="zh-CN" altLang="zh-CN" sz="900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即将到期</a:t>
            </a:r>
            <a:r>
              <a:rPr lang="zh-CN" altLang="zh-CN" sz="900" kern="100" dirty="0">
                <a:solidFill>
                  <a:srgbClr val="76717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■</a:t>
            </a:r>
            <a:r>
              <a:rPr lang="zh-CN" altLang="zh-CN" sz="900" kern="100" dirty="0">
                <a:solidFill>
                  <a:srgbClr val="76717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已过期</a:t>
            </a:r>
            <a:r>
              <a:rPr lang="zh-CN" altLang="zh-CN" sz="900" kern="100" dirty="0">
                <a:solidFill>
                  <a:srgbClr val="AEAAAA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■</a:t>
            </a:r>
            <a:r>
              <a:rPr lang="zh-CN" altLang="zh-CN" sz="900" kern="100" dirty="0">
                <a:solidFill>
                  <a:srgbClr val="AEAAAA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未</a:t>
            </a:r>
            <a:r>
              <a:rPr lang="zh-CN" altLang="zh-CN" sz="900" kern="100" dirty="0" smtClean="0">
                <a:solidFill>
                  <a:srgbClr val="AEAAAA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购买</a:t>
            </a:r>
            <a:endParaRPr lang="zh-CN" altLang="zh-CN" sz="9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709900" y="170483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200" b="1" kern="0" dirty="0" smtClean="0">
                <a:solidFill>
                  <a:schemeClr val="accent3"/>
                </a:solidFill>
                <a:latin typeface="+mj-ea"/>
                <a:ea typeface="+mj-ea"/>
              </a:rPr>
              <a:t>购买查询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722614" y="3247707"/>
            <a:ext cx="2193925" cy="8194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rgbClr val="613620"/>
                </a:solidFill>
                <a:ea typeface="微软雅黑"/>
                <a:cs typeface="Arial" pitchFamily="34" charset="0"/>
                <a:sym typeface="Arial" pitchFamily="34" charset="0"/>
              </a:rPr>
              <a:t>资源分类更新记录用图形报表显示，数据可根据时间段筛选，展现详细的更新</a:t>
            </a:r>
            <a:r>
              <a:rPr lang="zh-CN" altLang="en-US" sz="1050" dirty="0" smtClean="0">
                <a:solidFill>
                  <a:srgbClr val="613620"/>
                </a:solidFill>
                <a:ea typeface="微软雅黑"/>
                <a:cs typeface="Arial" pitchFamily="34" charset="0"/>
                <a:sym typeface="Arial" pitchFamily="34" charset="0"/>
              </a:rPr>
              <a:t>记录</a:t>
            </a:r>
            <a:endParaRPr lang="zh-CN" altLang="en-US" sz="1050" dirty="0">
              <a:solidFill>
                <a:srgbClr val="613620"/>
              </a:solidFill>
              <a:ea typeface="微软雅黑"/>
              <a:cs typeface="Arial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718289" y="3012452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dirty="0" smtClean="0">
                <a:solidFill>
                  <a:schemeClr val="accent1"/>
                </a:solidFill>
                <a:latin typeface="+mj-ea"/>
                <a:ea typeface="+mj-ea"/>
              </a:rPr>
              <a:t>更新统计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3" name="Freeform 134"/>
          <p:cNvSpPr>
            <a:spLocks noEditPoints="1"/>
          </p:cNvSpPr>
          <p:nvPr/>
        </p:nvSpPr>
        <p:spPr bwMode="auto">
          <a:xfrm>
            <a:off x="6032342" y="3046075"/>
            <a:ext cx="301346" cy="300780"/>
          </a:xfrm>
          <a:custGeom>
            <a:avLst/>
            <a:gdLst>
              <a:gd name="T0" fmla="*/ 925225143 w 260"/>
              <a:gd name="T1" fmla="*/ 210722638 h 261"/>
              <a:gd name="T2" fmla="*/ 822842962 w 260"/>
              <a:gd name="T3" fmla="*/ 15051063 h 261"/>
              <a:gd name="T4" fmla="*/ 853177702 w 260"/>
              <a:gd name="T5" fmla="*/ 0 h 261"/>
              <a:gd name="T6" fmla="*/ 883512441 w 260"/>
              <a:gd name="T7" fmla="*/ 11287812 h 261"/>
              <a:gd name="T8" fmla="*/ 985894622 w 260"/>
              <a:gd name="T9" fmla="*/ 116649131 h 261"/>
              <a:gd name="T10" fmla="*/ 985894622 w 260"/>
              <a:gd name="T11" fmla="*/ 154279698 h 261"/>
              <a:gd name="T12" fmla="*/ 564993779 w 260"/>
              <a:gd name="T13" fmla="*/ 568198473 h 261"/>
              <a:gd name="T14" fmla="*/ 754588824 w 260"/>
              <a:gd name="T15" fmla="*/ 82783755 h 261"/>
              <a:gd name="T16" fmla="*/ 564993779 w 260"/>
              <a:gd name="T17" fmla="*/ 568198473 h 261"/>
              <a:gd name="T18" fmla="*/ 329894677 w 260"/>
              <a:gd name="T19" fmla="*/ 647218978 h 261"/>
              <a:gd name="T20" fmla="*/ 546033106 w 260"/>
              <a:gd name="T21" fmla="*/ 587012787 h 261"/>
              <a:gd name="T22" fmla="*/ 193386400 w 260"/>
              <a:gd name="T23" fmla="*/ 124175633 h 261"/>
              <a:gd name="T24" fmla="*/ 155468949 w 260"/>
              <a:gd name="T25" fmla="*/ 127938883 h 261"/>
              <a:gd name="T26" fmla="*/ 121340907 w 260"/>
              <a:gd name="T27" fmla="*/ 146753197 h 261"/>
              <a:gd name="T28" fmla="*/ 102382181 w 260"/>
              <a:gd name="T29" fmla="*/ 176857262 h 261"/>
              <a:gd name="T30" fmla="*/ 98588878 w 260"/>
              <a:gd name="T31" fmla="*/ 214485889 h 261"/>
              <a:gd name="T32" fmla="*/ 98588878 w 260"/>
              <a:gd name="T33" fmla="*/ 809023237 h 261"/>
              <a:gd name="T34" fmla="*/ 113756248 w 260"/>
              <a:gd name="T35" fmla="*/ 842890553 h 261"/>
              <a:gd name="T36" fmla="*/ 136508276 w 260"/>
              <a:gd name="T37" fmla="*/ 865468117 h 261"/>
              <a:gd name="T38" fmla="*/ 170636319 w 260"/>
              <a:gd name="T39" fmla="*/ 880519180 h 261"/>
              <a:gd name="T40" fmla="*/ 769756194 w 260"/>
              <a:gd name="T41" fmla="*/ 884282431 h 261"/>
              <a:gd name="T42" fmla="*/ 807675592 w 260"/>
              <a:gd name="T43" fmla="*/ 876755929 h 261"/>
              <a:gd name="T44" fmla="*/ 838010332 w 260"/>
              <a:gd name="T45" fmla="*/ 857941616 h 261"/>
              <a:gd name="T46" fmla="*/ 856969057 w 260"/>
              <a:gd name="T47" fmla="*/ 827837550 h 261"/>
              <a:gd name="T48" fmla="*/ 868345072 w 260"/>
              <a:gd name="T49" fmla="*/ 786445673 h 261"/>
              <a:gd name="T50" fmla="*/ 966935897 w 260"/>
              <a:gd name="T51" fmla="*/ 319847208 h 261"/>
              <a:gd name="T52" fmla="*/ 959351238 w 260"/>
              <a:gd name="T53" fmla="*/ 857941616 h 261"/>
              <a:gd name="T54" fmla="*/ 936599210 w 260"/>
              <a:gd name="T55" fmla="*/ 914384556 h 261"/>
              <a:gd name="T56" fmla="*/ 891097100 w 260"/>
              <a:gd name="T57" fmla="*/ 955776434 h 261"/>
              <a:gd name="T58" fmla="*/ 834218976 w 260"/>
              <a:gd name="T59" fmla="*/ 978353998 h 261"/>
              <a:gd name="T60" fmla="*/ 155468949 w 260"/>
              <a:gd name="T61" fmla="*/ 982117248 h 261"/>
              <a:gd name="T62" fmla="*/ 94797522 w 260"/>
              <a:gd name="T63" fmla="*/ 970829436 h 261"/>
              <a:gd name="T64" fmla="*/ 45502110 w 260"/>
              <a:gd name="T65" fmla="*/ 933198870 h 261"/>
              <a:gd name="T66" fmla="*/ 7584659 w 260"/>
              <a:gd name="T67" fmla="*/ 884282431 h 261"/>
              <a:gd name="T68" fmla="*/ 0 w 260"/>
              <a:gd name="T69" fmla="*/ 824076240 h 261"/>
              <a:gd name="T70" fmla="*/ 0 w 260"/>
              <a:gd name="T71" fmla="*/ 158041009 h 261"/>
              <a:gd name="T72" fmla="*/ 22752029 w 260"/>
              <a:gd name="T73" fmla="*/ 97834818 h 261"/>
              <a:gd name="T74" fmla="*/ 68254138 w 260"/>
              <a:gd name="T75" fmla="*/ 56442940 h 261"/>
              <a:gd name="T76" fmla="*/ 128925565 w 260"/>
              <a:gd name="T77" fmla="*/ 26340815 h 261"/>
              <a:gd name="T78" fmla="*/ 671167315 w 260"/>
              <a:gd name="T79" fmla="*/ 26340815 h 261"/>
              <a:gd name="T80" fmla="*/ 193386400 w 260"/>
              <a:gd name="T81" fmla="*/ 124175633 h 2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0" h="261">
                <a:moveTo>
                  <a:pt x="257" y="44"/>
                </a:moveTo>
                <a:lnTo>
                  <a:pt x="244" y="56"/>
                </a:lnTo>
                <a:lnTo>
                  <a:pt x="204" y="16"/>
                </a:lnTo>
                <a:lnTo>
                  <a:pt x="217" y="4"/>
                </a:lnTo>
                <a:lnTo>
                  <a:pt x="220" y="2"/>
                </a:lnTo>
                <a:lnTo>
                  <a:pt x="225" y="0"/>
                </a:lnTo>
                <a:lnTo>
                  <a:pt x="229" y="2"/>
                </a:lnTo>
                <a:lnTo>
                  <a:pt x="233" y="3"/>
                </a:lnTo>
                <a:lnTo>
                  <a:pt x="257" y="29"/>
                </a:lnTo>
                <a:lnTo>
                  <a:pt x="260" y="31"/>
                </a:lnTo>
                <a:lnTo>
                  <a:pt x="260" y="37"/>
                </a:lnTo>
                <a:lnTo>
                  <a:pt x="260" y="41"/>
                </a:lnTo>
                <a:lnTo>
                  <a:pt x="257" y="44"/>
                </a:lnTo>
                <a:close/>
                <a:moveTo>
                  <a:pt x="149" y="151"/>
                </a:moveTo>
                <a:lnTo>
                  <a:pt x="109" y="111"/>
                </a:lnTo>
                <a:lnTo>
                  <a:pt x="199" y="22"/>
                </a:lnTo>
                <a:lnTo>
                  <a:pt x="239" y="63"/>
                </a:lnTo>
                <a:lnTo>
                  <a:pt x="149" y="151"/>
                </a:lnTo>
                <a:close/>
                <a:moveTo>
                  <a:pt x="144" y="156"/>
                </a:moveTo>
                <a:lnTo>
                  <a:pt x="87" y="172"/>
                </a:lnTo>
                <a:lnTo>
                  <a:pt x="104" y="116"/>
                </a:lnTo>
                <a:lnTo>
                  <a:pt x="144" y="156"/>
                </a:lnTo>
                <a:close/>
                <a:moveTo>
                  <a:pt x="51" y="33"/>
                </a:moveTo>
                <a:lnTo>
                  <a:pt x="51" y="33"/>
                </a:lnTo>
                <a:lnTo>
                  <a:pt x="45" y="33"/>
                </a:lnTo>
                <a:lnTo>
                  <a:pt x="41" y="34"/>
                </a:lnTo>
                <a:lnTo>
                  <a:pt x="36" y="37"/>
                </a:lnTo>
                <a:lnTo>
                  <a:pt x="32" y="39"/>
                </a:lnTo>
                <a:lnTo>
                  <a:pt x="30" y="43"/>
                </a:lnTo>
                <a:lnTo>
                  <a:pt x="27" y="47"/>
                </a:lnTo>
                <a:lnTo>
                  <a:pt x="26" y="52"/>
                </a:lnTo>
                <a:lnTo>
                  <a:pt x="26" y="57"/>
                </a:lnTo>
                <a:lnTo>
                  <a:pt x="26" y="209"/>
                </a:lnTo>
                <a:lnTo>
                  <a:pt x="26" y="215"/>
                </a:lnTo>
                <a:lnTo>
                  <a:pt x="27" y="220"/>
                </a:lnTo>
                <a:lnTo>
                  <a:pt x="30" y="224"/>
                </a:lnTo>
                <a:lnTo>
                  <a:pt x="32" y="228"/>
                </a:lnTo>
                <a:lnTo>
                  <a:pt x="36" y="230"/>
                </a:lnTo>
                <a:lnTo>
                  <a:pt x="41" y="233"/>
                </a:lnTo>
                <a:lnTo>
                  <a:pt x="45" y="234"/>
                </a:lnTo>
                <a:lnTo>
                  <a:pt x="51" y="235"/>
                </a:lnTo>
                <a:lnTo>
                  <a:pt x="203" y="235"/>
                </a:lnTo>
                <a:lnTo>
                  <a:pt x="208" y="234"/>
                </a:lnTo>
                <a:lnTo>
                  <a:pt x="213" y="233"/>
                </a:lnTo>
                <a:lnTo>
                  <a:pt x="217" y="230"/>
                </a:lnTo>
                <a:lnTo>
                  <a:pt x="221" y="228"/>
                </a:lnTo>
                <a:lnTo>
                  <a:pt x="225" y="224"/>
                </a:lnTo>
                <a:lnTo>
                  <a:pt x="226" y="220"/>
                </a:lnTo>
                <a:lnTo>
                  <a:pt x="227" y="215"/>
                </a:lnTo>
                <a:lnTo>
                  <a:pt x="229" y="209"/>
                </a:lnTo>
                <a:lnTo>
                  <a:pt x="229" y="109"/>
                </a:lnTo>
                <a:lnTo>
                  <a:pt x="255" y="85"/>
                </a:lnTo>
                <a:lnTo>
                  <a:pt x="255" y="219"/>
                </a:lnTo>
                <a:lnTo>
                  <a:pt x="253" y="228"/>
                </a:lnTo>
                <a:lnTo>
                  <a:pt x="251" y="235"/>
                </a:lnTo>
                <a:lnTo>
                  <a:pt x="247" y="243"/>
                </a:lnTo>
                <a:lnTo>
                  <a:pt x="242" y="248"/>
                </a:lnTo>
                <a:lnTo>
                  <a:pt x="235" y="254"/>
                </a:lnTo>
                <a:lnTo>
                  <a:pt x="229" y="258"/>
                </a:lnTo>
                <a:lnTo>
                  <a:pt x="220" y="260"/>
                </a:lnTo>
                <a:lnTo>
                  <a:pt x="212" y="261"/>
                </a:lnTo>
                <a:lnTo>
                  <a:pt x="41" y="261"/>
                </a:lnTo>
                <a:lnTo>
                  <a:pt x="34" y="260"/>
                </a:lnTo>
                <a:lnTo>
                  <a:pt x="25" y="258"/>
                </a:lnTo>
                <a:lnTo>
                  <a:pt x="18" y="254"/>
                </a:lnTo>
                <a:lnTo>
                  <a:pt x="12" y="248"/>
                </a:lnTo>
                <a:lnTo>
                  <a:pt x="6" y="243"/>
                </a:lnTo>
                <a:lnTo>
                  <a:pt x="2" y="235"/>
                </a:lnTo>
                <a:lnTo>
                  <a:pt x="0" y="228"/>
                </a:lnTo>
                <a:lnTo>
                  <a:pt x="0" y="219"/>
                </a:lnTo>
                <a:lnTo>
                  <a:pt x="0" y="51"/>
                </a:lnTo>
                <a:lnTo>
                  <a:pt x="0" y="42"/>
                </a:lnTo>
                <a:lnTo>
                  <a:pt x="2" y="34"/>
                </a:lnTo>
                <a:lnTo>
                  <a:pt x="6" y="26"/>
                </a:lnTo>
                <a:lnTo>
                  <a:pt x="12" y="20"/>
                </a:lnTo>
                <a:lnTo>
                  <a:pt x="18" y="15"/>
                </a:lnTo>
                <a:lnTo>
                  <a:pt x="25" y="9"/>
                </a:lnTo>
                <a:lnTo>
                  <a:pt x="34" y="7"/>
                </a:lnTo>
                <a:lnTo>
                  <a:pt x="41" y="7"/>
                </a:lnTo>
                <a:lnTo>
                  <a:pt x="177" y="7"/>
                </a:lnTo>
                <a:lnTo>
                  <a:pt x="151" y="33"/>
                </a:lnTo>
                <a:lnTo>
                  <a:pt x="51" y="3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113"/>
          <p:cNvSpPr/>
          <p:nvPr/>
        </p:nvSpPr>
        <p:spPr bwMode="auto">
          <a:xfrm>
            <a:off x="2803691" y="2997772"/>
            <a:ext cx="303454" cy="3872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itchFamily="2" charset="-122"/>
              <a:sym typeface="Gill Sans" charset="0"/>
            </a:endParaRPr>
          </a:p>
        </p:txBody>
      </p:sp>
      <p:sp>
        <p:nvSpPr>
          <p:cNvPr id="26" name="AutoShape 114"/>
          <p:cNvSpPr/>
          <p:nvPr/>
        </p:nvSpPr>
        <p:spPr bwMode="auto">
          <a:xfrm>
            <a:off x="2873429" y="3054760"/>
            <a:ext cx="89828" cy="786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itchFamily="2" charset="-122"/>
              <a:sym typeface="Gill Sans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6228" y="3204594"/>
            <a:ext cx="212914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rgbClr val="613620"/>
                </a:solidFill>
                <a:ea typeface="微软雅黑"/>
                <a:cs typeface="Arial" pitchFamily="34" charset="0"/>
              </a:rPr>
              <a:t>资源分类播放记录用图形报表显示，可</a:t>
            </a:r>
            <a:r>
              <a:rPr lang="zh-CN" altLang="zh-CN" sz="1050" dirty="0">
                <a:solidFill>
                  <a:srgbClr val="613620"/>
                </a:solidFill>
                <a:ea typeface="微软雅黑"/>
                <a:cs typeface="Arial" pitchFamily="34" charset="0"/>
              </a:rPr>
              <a:t>根据时间段、</a:t>
            </a:r>
            <a:r>
              <a:rPr lang="en-US" altLang="zh-CN" sz="1050" dirty="0">
                <a:solidFill>
                  <a:srgbClr val="613620"/>
                </a:solidFill>
                <a:ea typeface="微软雅黑"/>
                <a:cs typeface="Arial" pitchFamily="34" charset="0"/>
              </a:rPr>
              <a:t>IP</a:t>
            </a:r>
            <a:r>
              <a:rPr lang="zh-CN" altLang="zh-CN" sz="1050" dirty="0">
                <a:solidFill>
                  <a:srgbClr val="613620"/>
                </a:solidFill>
                <a:ea typeface="微软雅黑"/>
                <a:cs typeface="Arial" pitchFamily="34" charset="0"/>
              </a:rPr>
              <a:t>段筛选详细的点播</a:t>
            </a:r>
            <a:r>
              <a:rPr lang="zh-CN" altLang="zh-CN" sz="1050" dirty="0" smtClean="0">
                <a:solidFill>
                  <a:srgbClr val="613620"/>
                </a:solidFill>
                <a:ea typeface="微软雅黑"/>
                <a:cs typeface="Arial" pitchFamily="34" charset="0"/>
              </a:rPr>
              <a:t>记录</a:t>
            </a:r>
            <a:endParaRPr lang="zh-CN" altLang="zh-CN" sz="1050" dirty="0">
              <a:solidFill>
                <a:srgbClr val="613620"/>
              </a:solidFill>
              <a:ea typeface="微软雅黑"/>
              <a:cs typeface="Arial" pitchFamily="34" charset="0"/>
            </a:endParaRPr>
          </a:p>
        </p:txBody>
      </p:sp>
      <p:grpSp>
        <p:nvGrpSpPr>
          <p:cNvPr id="30" name="Group 73"/>
          <p:cNvGrpSpPr/>
          <p:nvPr/>
        </p:nvGrpSpPr>
        <p:grpSpPr>
          <a:xfrm>
            <a:off x="5900007" y="2034601"/>
            <a:ext cx="422439" cy="425500"/>
            <a:chOff x="2549886" y="800334"/>
            <a:chExt cx="355053" cy="313526"/>
          </a:xfrm>
          <a:solidFill>
            <a:schemeClr val="bg1"/>
          </a:solidFill>
        </p:grpSpPr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2653702" y="1055723"/>
              <a:ext cx="58137" cy="581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6" y="24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35"/>
                </a:cxn>
                <a:cxn ang="0">
                  <a:pos x="54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4" y="57"/>
                </a:cxn>
                <a:cxn ang="0">
                  <a:pos x="27" y="57"/>
                </a:cxn>
                <a:cxn ang="0">
                  <a:pos x="27" y="57"/>
                </a:cxn>
                <a:cxn ang="0">
                  <a:pos x="22" y="57"/>
                </a:cxn>
                <a:cxn ang="0">
                  <a:pos x="16" y="55"/>
                </a:cxn>
                <a:cxn ang="0">
                  <a:pos x="7" y="49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7" y="1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6" h="57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2782435" y="1055723"/>
              <a:ext cx="60214" cy="5813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5" y="19"/>
                </a:cxn>
                <a:cxn ang="0">
                  <a:pos x="56" y="24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56" y="35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5" y="57"/>
                </a:cxn>
                <a:cxn ang="0">
                  <a:pos x="29" y="57"/>
                </a:cxn>
                <a:cxn ang="0">
                  <a:pos x="29" y="57"/>
                </a:cxn>
                <a:cxn ang="0">
                  <a:pos x="24" y="57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Freeform 90"/>
            <p:cNvSpPr>
              <a:spLocks/>
            </p:cNvSpPr>
            <p:nvPr/>
          </p:nvSpPr>
          <p:spPr bwMode="auto">
            <a:xfrm>
              <a:off x="2549886" y="800334"/>
              <a:ext cx="355053" cy="247084"/>
            </a:xfrm>
            <a:custGeom>
              <a:avLst/>
              <a:gdLst/>
              <a:ahLst/>
              <a:cxnLst>
                <a:cxn ang="0">
                  <a:pos x="325" y="91"/>
                </a:cxn>
                <a:cxn ang="0">
                  <a:pos x="149" y="91"/>
                </a:cxn>
                <a:cxn ang="0">
                  <a:pos x="140" y="98"/>
                </a:cxn>
                <a:cxn ang="0">
                  <a:pos x="138" y="105"/>
                </a:cxn>
                <a:cxn ang="0">
                  <a:pos x="143" y="116"/>
                </a:cxn>
                <a:cxn ang="0">
                  <a:pos x="307" y="120"/>
                </a:cxn>
                <a:cxn ang="0">
                  <a:pos x="297" y="149"/>
                </a:cxn>
                <a:cxn ang="0">
                  <a:pos x="143" y="149"/>
                </a:cxn>
                <a:cxn ang="0">
                  <a:pos x="134" y="156"/>
                </a:cxn>
                <a:cxn ang="0">
                  <a:pos x="132" y="161"/>
                </a:cxn>
                <a:cxn ang="0">
                  <a:pos x="138" y="172"/>
                </a:cxn>
                <a:cxn ang="0">
                  <a:pos x="290" y="176"/>
                </a:cxn>
                <a:cxn ang="0">
                  <a:pos x="281" y="203"/>
                </a:cxn>
                <a:cxn ang="0">
                  <a:pos x="111" y="120"/>
                </a:cxn>
                <a:cxn ang="0">
                  <a:pos x="107" y="91"/>
                </a:cxn>
                <a:cxn ang="0">
                  <a:pos x="103" y="53"/>
                </a:cxn>
                <a:cxn ang="0">
                  <a:pos x="96" y="45"/>
                </a:cxn>
                <a:cxn ang="0">
                  <a:pos x="53" y="20"/>
                </a:cxn>
                <a:cxn ang="0">
                  <a:pos x="15" y="2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2" y="22"/>
                </a:cxn>
                <a:cxn ang="0">
                  <a:pos x="15" y="34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3" y="71"/>
                </a:cxn>
                <a:cxn ang="0">
                  <a:pos x="93" y="217"/>
                </a:cxn>
                <a:cxn ang="0">
                  <a:pos x="94" y="227"/>
                </a:cxn>
                <a:cxn ang="0">
                  <a:pos x="100" y="234"/>
                </a:cxn>
                <a:cxn ang="0">
                  <a:pos x="111" y="237"/>
                </a:cxn>
                <a:cxn ang="0">
                  <a:pos x="288" y="237"/>
                </a:cxn>
                <a:cxn ang="0">
                  <a:pos x="292" y="236"/>
                </a:cxn>
                <a:cxn ang="0">
                  <a:pos x="303" y="230"/>
                </a:cxn>
                <a:cxn ang="0">
                  <a:pos x="305" y="221"/>
                </a:cxn>
                <a:cxn ang="0">
                  <a:pos x="341" y="118"/>
                </a:cxn>
                <a:cxn ang="0">
                  <a:pos x="343" y="103"/>
                </a:cxn>
                <a:cxn ang="0">
                  <a:pos x="337" y="94"/>
                </a:cxn>
                <a:cxn ang="0">
                  <a:pos x="325" y="91"/>
                </a:cxn>
              </a:cxnLst>
              <a:rect l="0" t="0" r="r" b="b"/>
              <a:pathLst>
                <a:path w="343" h="237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445" y="3825423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  <a: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1050" dirty="0"/>
              <a:t>C</a:t>
            </a:r>
            <a:r>
              <a:rPr lang="en-US" altLang="zh-CN" sz="1050" dirty="0" smtClean="0"/>
              <a:t>ontact </a:t>
            </a:r>
            <a:r>
              <a:rPr lang="en-US" altLang="zh-CN" sz="1050" dirty="0"/>
              <a:t>us</a:t>
            </a:r>
            <a:r>
              <a:rPr lang="zh-CN" altLang="en-US" sz="1050" dirty="0">
                <a:ln w="0"/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zh-CN" altLang="en-US" sz="1050" dirty="0">
                <a:ln w="0"/>
                <a:solidFill>
                  <a:schemeClr val="bg1">
                    <a:lumMod val="65000"/>
                  </a:schemeClr>
                </a:solidFill>
              </a:rPr>
            </a:br>
            <a:r>
              <a:rPr lang="zh-CN" altLang="en-US" dirty="0">
                <a:ln w="0"/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zh-CN" altLang="en-US" dirty="0">
                <a:ln w="0"/>
                <a:solidFill>
                  <a:schemeClr val="bg2">
                    <a:lumMod val="90000"/>
                  </a:schemeClr>
                </a:solidFill>
              </a:rPr>
            </a:br>
            <a:r>
              <a:rPr lang="zh-CN" altLang="en-US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椭圆 3"/>
          <p:cNvSpPr>
            <a:spLocks noChangeArrowheads="1"/>
          </p:cNvSpPr>
          <p:nvPr/>
        </p:nvSpPr>
        <p:spPr bwMode="auto">
          <a:xfrm>
            <a:off x="379962" y="3753050"/>
            <a:ext cx="623888" cy="62388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342" tIns="34170" rIns="68342" bIns="34170"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椭圆 47"/>
          <p:cNvSpPr>
            <a:spLocks noChangeArrowheads="1"/>
          </p:cNvSpPr>
          <p:nvPr/>
        </p:nvSpPr>
        <p:spPr bwMode="auto">
          <a:xfrm>
            <a:off x="3107684" y="3753050"/>
            <a:ext cx="623888" cy="62388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342" tIns="34170" rIns="68342" bIns="34170"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椭圆 48"/>
          <p:cNvSpPr>
            <a:spLocks noChangeArrowheads="1"/>
          </p:cNvSpPr>
          <p:nvPr/>
        </p:nvSpPr>
        <p:spPr bwMode="auto">
          <a:xfrm>
            <a:off x="5779446" y="3753050"/>
            <a:ext cx="623888" cy="62388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342" tIns="34170" rIns="68342" bIns="34170"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Box 2047"/>
          <p:cNvSpPr>
            <a:spLocks noChangeArrowheads="1"/>
          </p:cNvSpPr>
          <p:nvPr/>
        </p:nvSpPr>
        <p:spPr bwMode="auto">
          <a:xfrm>
            <a:off x="1146725" y="3781625"/>
            <a:ext cx="1826419" cy="27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42" tIns="34170" rIns="68342" bIns="34170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chemeClr val="accent1"/>
                </a:solidFill>
              </a:rPr>
              <a:t>公司地址</a:t>
            </a:r>
          </a:p>
        </p:txBody>
      </p:sp>
      <p:sp>
        <p:nvSpPr>
          <p:cNvPr id="25" name="TextBox 51"/>
          <p:cNvSpPr>
            <a:spLocks noChangeArrowheads="1"/>
          </p:cNvSpPr>
          <p:nvPr/>
        </p:nvSpPr>
        <p:spPr bwMode="auto">
          <a:xfrm>
            <a:off x="3841109" y="3781625"/>
            <a:ext cx="1825229" cy="27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42" tIns="34170" rIns="68342" bIns="34170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chemeClr val="accent1"/>
                </a:solidFill>
              </a:rPr>
              <a:t>联系电话</a:t>
            </a:r>
          </a:p>
        </p:txBody>
      </p:sp>
      <p:sp>
        <p:nvSpPr>
          <p:cNvPr id="26" name="TextBox 52"/>
          <p:cNvSpPr>
            <a:spLocks noChangeArrowheads="1"/>
          </p:cNvSpPr>
          <p:nvPr/>
        </p:nvSpPr>
        <p:spPr bwMode="auto">
          <a:xfrm>
            <a:off x="6521207" y="3781625"/>
            <a:ext cx="1825228" cy="27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42" tIns="34170" rIns="68342" bIns="34170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chemeClr val="accent1"/>
                </a:solidFill>
              </a:rPr>
              <a:t>企业邮箱</a:t>
            </a:r>
          </a:p>
        </p:txBody>
      </p:sp>
      <p:sp>
        <p:nvSpPr>
          <p:cNvPr id="27" name="TextBox 53"/>
          <p:cNvSpPr>
            <a:spLocks noChangeArrowheads="1"/>
          </p:cNvSpPr>
          <p:nvPr/>
        </p:nvSpPr>
        <p:spPr bwMode="auto">
          <a:xfrm>
            <a:off x="1146725" y="4036419"/>
            <a:ext cx="1826419" cy="51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42" tIns="34170" rIns="68342" bIns="34170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75">
                <a:solidFill>
                  <a:schemeClr val="tx2"/>
                </a:solidFill>
              </a:rPr>
              <a:t>上海市闵行区三鲁公路</a:t>
            </a:r>
            <a:endParaRPr lang="en-US" altLang="zh-CN" sz="975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75">
                <a:solidFill>
                  <a:schemeClr val="tx2"/>
                </a:solidFill>
              </a:rPr>
              <a:t>3279</a:t>
            </a:r>
            <a:r>
              <a:rPr lang="zh-CN" altLang="en-US" sz="975">
                <a:solidFill>
                  <a:schemeClr val="tx2"/>
                </a:solidFill>
              </a:rPr>
              <a:t>号</a:t>
            </a:r>
            <a:r>
              <a:rPr lang="en-US" altLang="zh-CN" sz="975">
                <a:solidFill>
                  <a:schemeClr val="tx2"/>
                </a:solidFill>
              </a:rPr>
              <a:t>2</a:t>
            </a:r>
            <a:r>
              <a:rPr lang="zh-CN" altLang="en-US" sz="975">
                <a:solidFill>
                  <a:schemeClr val="tx2"/>
                </a:solidFill>
              </a:rPr>
              <a:t>号楼</a:t>
            </a:r>
            <a:r>
              <a:rPr lang="en-US" altLang="zh-CN" sz="975">
                <a:solidFill>
                  <a:schemeClr val="tx2"/>
                </a:solidFill>
              </a:rPr>
              <a:t>4</a:t>
            </a:r>
            <a:r>
              <a:rPr lang="zh-CN" altLang="en-US" sz="975">
                <a:solidFill>
                  <a:schemeClr val="tx2"/>
                </a:solidFill>
              </a:rPr>
              <a:t>层（总部）</a:t>
            </a:r>
          </a:p>
        </p:txBody>
      </p:sp>
      <p:sp>
        <p:nvSpPr>
          <p:cNvPr id="28" name="TextBox 54"/>
          <p:cNvSpPr>
            <a:spLocks noChangeArrowheads="1"/>
          </p:cNvSpPr>
          <p:nvPr/>
        </p:nvSpPr>
        <p:spPr bwMode="auto">
          <a:xfrm>
            <a:off x="3841109" y="4036419"/>
            <a:ext cx="1825229" cy="29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42" tIns="34170" rIns="68342" bIns="34170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75">
                <a:solidFill>
                  <a:schemeClr val="tx2"/>
                </a:solidFill>
              </a:rPr>
              <a:t>021</a:t>
            </a:r>
            <a:r>
              <a:rPr lang="zh-CN" altLang="en-US" sz="975">
                <a:solidFill>
                  <a:schemeClr val="tx2"/>
                </a:solidFill>
              </a:rPr>
              <a:t>－</a:t>
            </a:r>
            <a:r>
              <a:rPr lang="en-US" altLang="zh-CN" sz="975">
                <a:solidFill>
                  <a:schemeClr val="tx2"/>
                </a:solidFill>
              </a:rPr>
              <a:t>68325081</a:t>
            </a:r>
            <a:r>
              <a:rPr lang="zh-CN" altLang="en-US" sz="975">
                <a:solidFill>
                  <a:schemeClr val="tx2"/>
                </a:solidFill>
              </a:rPr>
              <a:t>（总部）</a:t>
            </a:r>
          </a:p>
        </p:txBody>
      </p:sp>
      <p:sp>
        <p:nvSpPr>
          <p:cNvPr id="29" name="TextBox 55"/>
          <p:cNvSpPr>
            <a:spLocks noChangeArrowheads="1"/>
          </p:cNvSpPr>
          <p:nvPr/>
        </p:nvSpPr>
        <p:spPr bwMode="auto">
          <a:xfrm>
            <a:off x="6521207" y="4036419"/>
            <a:ext cx="1825228" cy="29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42" tIns="34170" rIns="68342" bIns="34170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75">
                <a:solidFill>
                  <a:schemeClr val="tx2"/>
                </a:solidFill>
              </a:rPr>
              <a:t>kf@shangyekj.com</a:t>
            </a:r>
            <a:endParaRPr lang="zh-CN" altLang="en-US" sz="975">
              <a:solidFill>
                <a:schemeClr val="tx2"/>
              </a:solidFill>
            </a:endParaRPr>
          </a:p>
        </p:txBody>
      </p: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562128" y="3879256"/>
            <a:ext cx="229791" cy="385763"/>
            <a:chOff x="0" y="0"/>
            <a:chExt cx="376" cy="631"/>
          </a:xfrm>
        </p:grpSpPr>
        <p:sp>
          <p:nvSpPr>
            <p:cNvPr id="31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376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2" name="Freeform 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8" cy="629"/>
            </a:xfrm>
            <a:custGeom>
              <a:avLst/>
              <a:gdLst>
                <a:gd name="T0" fmla="*/ 420980603 w 160"/>
                <a:gd name="T1" fmla="*/ 567714775 h 266"/>
                <a:gd name="T2" fmla="*/ 262683254 w 160"/>
                <a:gd name="T3" fmla="*/ 411041010 h 266"/>
                <a:gd name="T4" fmla="*/ 420980603 w 160"/>
                <a:gd name="T5" fmla="*/ 257882740 h 266"/>
                <a:gd name="T6" fmla="*/ 578449124 w 160"/>
                <a:gd name="T7" fmla="*/ 411041010 h 266"/>
                <a:gd name="T8" fmla="*/ 420980603 w 160"/>
                <a:gd name="T9" fmla="*/ 567714775 h 266"/>
                <a:gd name="T10" fmla="*/ 787287039 w 160"/>
                <a:gd name="T11" fmla="*/ 208145005 h 266"/>
                <a:gd name="T12" fmla="*/ 556528675 w 160"/>
                <a:gd name="T13" fmla="*/ 20176187 h 266"/>
                <a:gd name="T14" fmla="*/ 498241018 w 160"/>
                <a:gd name="T15" fmla="*/ 4771634 h 266"/>
                <a:gd name="T16" fmla="*/ 436179024 w 160"/>
                <a:gd name="T17" fmla="*/ 0 h 266"/>
                <a:gd name="T18" fmla="*/ 420980603 w 160"/>
                <a:gd name="T19" fmla="*/ 0 h 266"/>
                <a:gd name="T20" fmla="*/ 409881609 w 160"/>
                <a:gd name="T21" fmla="*/ 0 h 266"/>
                <a:gd name="T22" fmla="*/ 342879533 w 160"/>
                <a:gd name="T23" fmla="*/ 4771634 h 266"/>
                <a:gd name="T24" fmla="*/ 289044627 w 160"/>
                <a:gd name="T25" fmla="*/ 20176187 h 266"/>
                <a:gd name="T26" fmla="*/ 57356735 w 160"/>
                <a:gd name="T27" fmla="*/ 208145005 h 266"/>
                <a:gd name="T28" fmla="*/ 4723065 w 160"/>
                <a:gd name="T29" fmla="*/ 434087161 h 266"/>
                <a:gd name="T30" fmla="*/ 31084435 w 160"/>
                <a:gd name="T31" fmla="*/ 551183622 h 266"/>
                <a:gd name="T32" fmla="*/ 78148589 w 160"/>
                <a:gd name="T33" fmla="*/ 642115234 h 266"/>
                <a:gd name="T34" fmla="*/ 293757906 w 160"/>
                <a:gd name="T35" fmla="*/ 983253285 h 266"/>
                <a:gd name="T36" fmla="*/ 362752293 w 160"/>
                <a:gd name="T37" fmla="*/ 1190550041 h 266"/>
                <a:gd name="T38" fmla="*/ 409881609 w 160"/>
                <a:gd name="T39" fmla="*/ 1420953604 h 266"/>
                <a:gd name="T40" fmla="*/ 420980603 w 160"/>
                <a:gd name="T41" fmla="*/ 1420953604 h 266"/>
                <a:gd name="T42" fmla="*/ 436179024 w 160"/>
                <a:gd name="T43" fmla="*/ 1420953604 h 266"/>
                <a:gd name="T44" fmla="*/ 478384612 w 160"/>
                <a:gd name="T45" fmla="*/ 1190550041 h 266"/>
                <a:gd name="T46" fmla="*/ 551734522 w 160"/>
                <a:gd name="T47" fmla="*/ 983253285 h 266"/>
                <a:gd name="T48" fmla="*/ 767429444 w 160"/>
                <a:gd name="T49" fmla="*/ 642115234 h 266"/>
                <a:gd name="T50" fmla="*/ 810052897 w 160"/>
                <a:gd name="T51" fmla="*/ 551183622 h 266"/>
                <a:gd name="T52" fmla="*/ 836413856 w 160"/>
                <a:gd name="T53" fmla="*/ 434087161 h 266"/>
                <a:gd name="T54" fmla="*/ 787287039 w 160"/>
                <a:gd name="T55" fmla="*/ 208145005 h 2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0" h="266">
                  <a:moveTo>
                    <a:pt x="80" y="106"/>
                  </a:moveTo>
                  <a:cubicBezTo>
                    <a:pt x="64" y="106"/>
                    <a:pt x="50" y="93"/>
                    <a:pt x="50" y="77"/>
                  </a:cubicBezTo>
                  <a:cubicBezTo>
                    <a:pt x="50" y="61"/>
                    <a:pt x="64" y="48"/>
                    <a:pt x="80" y="48"/>
                  </a:cubicBezTo>
                  <a:cubicBezTo>
                    <a:pt x="97" y="48"/>
                    <a:pt x="110" y="61"/>
                    <a:pt x="110" y="77"/>
                  </a:cubicBezTo>
                  <a:cubicBezTo>
                    <a:pt x="110" y="93"/>
                    <a:pt x="97" y="106"/>
                    <a:pt x="80" y="106"/>
                  </a:cubicBezTo>
                  <a:close/>
                  <a:moveTo>
                    <a:pt x="150" y="39"/>
                  </a:moveTo>
                  <a:cubicBezTo>
                    <a:pt x="140" y="23"/>
                    <a:pt x="125" y="10"/>
                    <a:pt x="106" y="4"/>
                  </a:cubicBezTo>
                  <a:cubicBezTo>
                    <a:pt x="102" y="3"/>
                    <a:pt x="99" y="2"/>
                    <a:pt x="95" y="1"/>
                  </a:cubicBezTo>
                  <a:cubicBezTo>
                    <a:pt x="91" y="0"/>
                    <a:pt x="87" y="0"/>
                    <a:pt x="8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0"/>
                    <a:pt x="69" y="0"/>
                    <a:pt x="65" y="1"/>
                  </a:cubicBezTo>
                  <a:cubicBezTo>
                    <a:pt x="62" y="2"/>
                    <a:pt x="58" y="3"/>
                    <a:pt x="55" y="4"/>
                  </a:cubicBezTo>
                  <a:cubicBezTo>
                    <a:pt x="35" y="10"/>
                    <a:pt x="20" y="23"/>
                    <a:pt x="11" y="39"/>
                  </a:cubicBezTo>
                  <a:cubicBezTo>
                    <a:pt x="4" y="50"/>
                    <a:pt x="0" y="64"/>
                    <a:pt x="1" y="81"/>
                  </a:cubicBezTo>
                  <a:cubicBezTo>
                    <a:pt x="2" y="89"/>
                    <a:pt x="4" y="96"/>
                    <a:pt x="6" y="103"/>
                  </a:cubicBezTo>
                  <a:cubicBezTo>
                    <a:pt x="9" y="109"/>
                    <a:pt x="12" y="114"/>
                    <a:pt x="15" y="120"/>
                  </a:cubicBezTo>
                  <a:cubicBezTo>
                    <a:pt x="28" y="141"/>
                    <a:pt x="46" y="160"/>
                    <a:pt x="56" y="184"/>
                  </a:cubicBezTo>
                  <a:cubicBezTo>
                    <a:pt x="61" y="196"/>
                    <a:pt x="65" y="209"/>
                    <a:pt x="69" y="223"/>
                  </a:cubicBezTo>
                  <a:cubicBezTo>
                    <a:pt x="73" y="236"/>
                    <a:pt x="76" y="251"/>
                    <a:pt x="78" y="266"/>
                  </a:cubicBezTo>
                  <a:cubicBezTo>
                    <a:pt x="80" y="266"/>
                    <a:pt x="80" y="266"/>
                    <a:pt x="80" y="266"/>
                  </a:cubicBezTo>
                  <a:cubicBezTo>
                    <a:pt x="83" y="266"/>
                    <a:pt x="83" y="266"/>
                    <a:pt x="83" y="266"/>
                  </a:cubicBezTo>
                  <a:cubicBezTo>
                    <a:pt x="84" y="251"/>
                    <a:pt x="88" y="236"/>
                    <a:pt x="91" y="223"/>
                  </a:cubicBezTo>
                  <a:cubicBezTo>
                    <a:pt x="95" y="209"/>
                    <a:pt x="100" y="196"/>
                    <a:pt x="105" y="184"/>
                  </a:cubicBezTo>
                  <a:cubicBezTo>
                    <a:pt x="115" y="160"/>
                    <a:pt x="133" y="141"/>
                    <a:pt x="146" y="120"/>
                  </a:cubicBezTo>
                  <a:cubicBezTo>
                    <a:pt x="149" y="114"/>
                    <a:pt x="152" y="109"/>
                    <a:pt x="154" y="103"/>
                  </a:cubicBezTo>
                  <a:cubicBezTo>
                    <a:pt x="157" y="96"/>
                    <a:pt x="159" y="89"/>
                    <a:pt x="159" y="81"/>
                  </a:cubicBezTo>
                  <a:cubicBezTo>
                    <a:pt x="160" y="64"/>
                    <a:pt x="156" y="50"/>
                    <a:pt x="15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3251750" y="3893543"/>
            <a:ext cx="338138" cy="338138"/>
            <a:chOff x="0" y="0"/>
            <a:chExt cx="609" cy="609"/>
          </a:xfrm>
        </p:grpSpPr>
        <p:sp>
          <p:nvSpPr>
            <p:cNvPr id="3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" y="2"/>
              <a:ext cx="602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5" name="Freeform 13"/>
            <p:cNvSpPr>
              <a:spLocks noEditPoints="1" noChangeArrowheads="1"/>
            </p:cNvSpPr>
            <p:nvPr/>
          </p:nvSpPr>
          <p:spPr bwMode="auto">
            <a:xfrm>
              <a:off x="0" y="0"/>
              <a:ext cx="609" cy="609"/>
            </a:xfrm>
            <a:custGeom>
              <a:avLst/>
              <a:gdLst>
                <a:gd name="T0" fmla="*/ 1315225134 w 258"/>
                <a:gd name="T1" fmla="*/ 1015260902 h 258"/>
                <a:gd name="T2" fmla="*/ 1308845942 w 258"/>
                <a:gd name="T3" fmla="*/ 1008623534 h 258"/>
                <a:gd name="T4" fmla="*/ 1308845942 w 258"/>
                <a:gd name="T5" fmla="*/ 1008623534 h 258"/>
                <a:gd name="T6" fmla="*/ 1023589884 w 258"/>
                <a:gd name="T7" fmla="*/ 807050194 h 258"/>
                <a:gd name="T8" fmla="*/ 1023589884 w 258"/>
                <a:gd name="T9" fmla="*/ 807050194 h 258"/>
                <a:gd name="T10" fmla="*/ 962065982 w 258"/>
                <a:gd name="T11" fmla="*/ 813690955 h 258"/>
                <a:gd name="T12" fmla="*/ 958628106 w 258"/>
                <a:gd name="T13" fmla="*/ 817369777 h 258"/>
                <a:gd name="T14" fmla="*/ 958628106 w 258"/>
                <a:gd name="T15" fmla="*/ 822010548 h 258"/>
                <a:gd name="T16" fmla="*/ 920421384 w 258"/>
                <a:gd name="T17" fmla="*/ 875211190 h 258"/>
                <a:gd name="T18" fmla="*/ 848844160 w 258"/>
                <a:gd name="T19" fmla="*/ 1019899632 h 258"/>
                <a:gd name="T20" fmla="*/ 522138066 w 258"/>
                <a:gd name="T21" fmla="*/ 813690955 h 258"/>
                <a:gd name="T22" fmla="*/ 315906912 w 258"/>
                <a:gd name="T23" fmla="*/ 486835377 h 258"/>
                <a:gd name="T24" fmla="*/ 460775379 w 258"/>
                <a:gd name="T25" fmla="*/ 414431669 h 258"/>
                <a:gd name="T26" fmla="*/ 512811148 w 258"/>
                <a:gd name="T27" fmla="*/ 376937625 h 258"/>
                <a:gd name="T28" fmla="*/ 517476858 w 258"/>
                <a:gd name="T29" fmla="*/ 376937625 h 258"/>
                <a:gd name="T30" fmla="*/ 517476858 w 258"/>
                <a:gd name="T31" fmla="*/ 376937625 h 258"/>
                <a:gd name="T32" fmla="*/ 522138066 w 258"/>
                <a:gd name="T33" fmla="*/ 372630482 h 258"/>
                <a:gd name="T34" fmla="*/ 528490103 w 258"/>
                <a:gd name="T35" fmla="*/ 311268176 h 258"/>
                <a:gd name="T36" fmla="*/ 528490103 w 258"/>
                <a:gd name="T37" fmla="*/ 311268176 h 258"/>
                <a:gd name="T38" fmla="*/ 327060844 w 258"/>
                <a:gd name="T39" fmla="*/ 25996220 h 258"/>
                <a:gd name="T40" fmla="*/ 327060844 w 258"/>
                <a:gd name="T41" fmla="*/ 25996220 h 258"/>
                <a:gd name="T42" fmla="*/ 320214818 w 258"/>
                <a:gd name="T43" fmla="*/ 19723938 h 258"/>
                <a:gd name="T44" fmla="*/ 259409808 w 258"/>
                <a:gd name="T45" fmla="*/ 15681651 h 258"/>
                <a:gd name="T46" fmla="*/ 15681651 w 258"/>
                <a:gd name="T47" fmla="*/ 330593915 h 258"/>
                <a:gd name="T48" fmla="*/ 388462790 w 258"/>
                <a:gd name="T49" fmla="*/ 947587911 h 258"/>
                <a:gd name="T50" fmla="*/ 1004220905 w 258"/>
                <a:gd name="T51" fmla="*/ 1319859029 h 258"/>
                <a:gd name="T52" fmla="*/ 1319859029 w 258"/>
                <a:gd name="T53" fmla="*/ 1076640726 h 258"/>
                <a:gd name="T54" fmla="*/ 1315225134 w 258"/>
                <a:gd name="T55" fmla="*/ 1015260902 h 258"/>
                <a:gd name="T56" fmla="*/ 1194637214 w 258"/>
                <a:gd name="T57" fmla="*/ 620527067 h 258"/>
                <a:gd name="T58" fmla="*/ 1258495474 w 258"/>
                <a:gd name="T59" fmla="*/ 604848206 h 258"/>
                <a:gd name="T60" fmla="*/ 1050628313 w 258"/>
                <a:gd name="T61" fmla="*/ 289578195 h 258"/>
                <a:gd name="T62" fmla="*/ 730010436 w 258"/>
                <a:gd name="T63" fmla="*/ 77194241 h 258"/>
                <a:gd name="T64" fmla="*/ 715366427 w 258"/>
                <a:gd name="T65" fmla="*/ 144845622 h 258"/>
                <a:gd name="T66" fmla="*/ 1004220905 w 258"/>
                <a:gd name="T67" fmla="*/ 330593915 h 258"/>
                <a:gd name="T68" fmla="*/ 1194637214 w 258"/>
                <a:gd name="T69" fmla="*/ 620527067 h 258"/>
                <a:gd name="T70" fmla="*/ 765372689 w 258"/>
                <a:gd name="T71" fmla="*/ 273899329 h 258"/>
                <a:gd name="T72" fmla="*/ 745687246 w 258"/>
                <a:gd name="T73" fmla="*/ 335261636 h 258"/>
                <a:gd name="T74" fmla="*/ 905428151 w 258"/>
                <a:gd name="T75" fmla="*/ 440277770 h 258"/>
                <a:gd name="T76" fmla="*/ 1004220905 w 258"/>
                <a:gd name="T77" fmla="*/ 594671689 h 258"/>
                <a:gd name="T78" fmla="*/ 1060959096 w 258"/>
                <a:gd name="T79" fmla="*/ 570168104 h 258"/>
                <a:gd name="T80" fmla="*/ 947587911 w 258"/>
                <a:gd name="T81" fmla="*/ 388462790 h 258"/>
                <a:gd name="T82" fmla="*/ 765372689 w 258"/>
                <a:gd name="T83" fmla="*/ 273899329 h 2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8" h="258">
                  <a:moveTo>
                    <a:pt x="254" y="196"/>
                  </a:moveTo>
                  <a:cubicBezTo>
                    <a:pt x="254" y="196"/>
                    <a:pt x="253" y="195"/>
                    <a:pt x="253" y="195"/>
                  </a:cubicBezTo>
                  <a:cubicBezTo>
                    <a:pt x="253" y="195"/>
                    <a:pt x="253" y="195"/>
                    <a:pt x="253" y="19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5" y="153"/>
                    <a:pt x="189" y="154"/>
                    <a:pt x="186" y="157"/>
                  </a:cubicBezTo>
                  <a:cubicBezTo>
                    <a:pt x="186" y="157"/>
                    <a:pt x="185" y="158"/>
                    <a:pt x="185" y="158"/>
                  </a:cubicBezTo>
                  <a:cubicBezTo>
                    <a:pt x="185" y="158"/>
                    <a:pt x="185" y="158"/>
                    <a:pt x="185" y="159"/>
                  </a:cubicBezTo>
                  <a:cubicBezTo>
                    <a:pt x="181" y="164"/>
                    <a:pt x="181" y="165"/>
                    <a:pt x="178" y="169"/>
                  </a:cubicBezTo>
                  <a:cubicBezTo>
                    <a:pt x="174" y="176"/>
                    <a:pt x="169" y="186"/>
                    <a:pt x="164" y="197"/>
                  </a:cubicBezTo>
                  <a:cubicBezTo>
                    <a:pt x="149" y="195"/>
                    <a:pt x="126" y="182"/>
                    <a:pt x="101" y="157"/>
                  </a:cubicBezTo>
                  <a:cubicBezTo>
                    <a:pt x="76" y="132"/>
                    <a:pt x="63" y="109"/>
                    <a:pt x="61" y="94"/>
                  </a:cubicBezTo>
                  <a:cubicBezTo>
                    <a:pt x="72" y="89"/>
                    <a:pt x="82" y="84"/>
                    <a:pt x="89" y="80"/>
                  </a:cubicBezTo>
                  <a:cubicBezTo>
                    <a:pt x="94" y="77"/>
                    <a:pt x="94" y="77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3"/>
                    <a:pt x="101" y="72"/>
                    <a:pt x="101" y="72"/>
                  </a:cubicBezTo>
                  <a:cubicBezTo>
                    <a:pt x="105" y="69"/>
                    <a:pt x="105" y="64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62" y="4"/>
                    <a:pt x="62" y="4"/>
                  </a:cubicBezTo>
                  <a:cubicBezTo>
                    <a:pt x="59" y="1"/>
                    <a:pt x="53" y="0"/>
                    <a:pt x="50" y="3"/>
                  </a:cubicBezTo>
                  <a:cubicBezTo>
                    <a:pt x="24" y="21"/>
                    <a:pt x="0" y="41"/>
                    <a:pt x="3" y="64"/>
                  </a:cubicBezTo>
                  <a:cubicBezTo>
                    <a:pt x="6" y="89"/>
                    <a:pt x="36" y="144"/>
                    <a:pt x="75" y="183"/>
                  </a:cubicBezTo>
                  <a:cubicBezTo>
                    <a:pt x="114" y="222"/>
                    <a:pt x="169" y="252"/>
                    <a:pt x="194" y="255"/>
                  </a:cubicBezTo>
                  <a:cubicBezTo>
                    <a:pt x="217" y="258"/>
                    <a:pt x="237" y="234"/>
                    <a:pt x="255" y="208"/>
                  </a:cubicBezTo>
                  <a:cubicBezTo>
                    <a:pt x="258" y="205"/>
                    <a:pt x="257" y="199"/>
                    <a:pt x="254" y="196"/>
                  </a:cubicBezTo>
                  <a:close/>
                  <a:moveTo>
                    <a:pt x="231" y="120"/>
                  </a:moveTo>
                  <a:cubicBezTo>
                    <a:pt x="243" y="117"/>
                    <a:pt x="243" y="117"/>
                    <a:pt x="243" y="117"/>
                  </a:cubicBezTo>
                  <a:cubicBezTo>
                    <a:pt x="234" y="94"/>
                    <a:pt x="220" y="73"/>
                    <a:pt x="203" y="56"/>
                  </a:cubicBezTo>
                  <a:cubicBezTo>
                    <a:pt x="185" y="38"/>
                    <a:pt x="164" y="24"/>
                    <a:pt x="141" y="15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58" y="36"/>
                    <a:pt x="178" y="48"/>
                    <a:pt x="194" y="64"/>
                  </a:cubicBezTo>
                  <a:cubicBezTo>
                    <a:pt x="210" y="80"/>
                    <a:pt x="222" y="100"/>
                    <a:pt x="231" y="120"/>
                  </a:cubicBezTo>
                  <a:close/>
                  <a:moveTo>
                    <a:pt x="148" y="53"/>
                  </a:moveTo>
                  <a:cubicBezTo>
                    <a:pt x="144" y="65"/>
                    <a:pt x="144" y="65"/>
                    <a:pt x="144" y="65"/>
                  </a:cubicBezTo>
                  <a:cubicBezTo>
                    <a:pt x="155" y="70"/>
                    <a:pt x="166" y="76"/>
                    <a:pt x="175" y="85"/>
                  </a:cubicBezTo>
                  <a:cubicBezTo>
                    <a:pt x="183" y="93"/>
                    <a:pt x="189" y="104"/>
                    <a:pt x="194" y="115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0" y="97"/>
                    <a:pt x="193" y="85"/>
                    <a:pt x="183" y="75"/>
                  </a:cubicBezTo>
                  <a:cubicBezTo>
                    <a:pt x="173" y="66"/>
                    <a:pt x="161" y="58"/>
                    <a:pt x="148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5935419" y="3954266"/>
            <a:ext cx="315515" cy="235744"/>
            <a:chOff x="0" y="0"/>
            <a:chExt cx="624" cy="468"/>
          </a:xfrm>
        </p:grpSpPr>
        <p:sp>
          <p:nvSpPr>
            <p:cNvPr id="3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24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8" name="Freeform 19"/>
            <p:cNvSpPr>
              <a:spLocks noChangeArrowheads="1"/>
            </p:cNvSpPr>
            <p:nvPr/>
          </p:nvSpPr>
          <p:spPr bwMode="auto">
            <a:xfrm>
              <a:off x="-2" y="137"/>
              <a:ext cx="626" cy="329"/>
            </a:xfrm>
            <a:custGeom>
              <a:avLst/>
              <a:gdLst>
                <a:gd name="T0" fmla="*/ 0 w 626"/>
                <a:gd name="T1" fmla="*/ 0 h 329"/>
                <a:gd name="T2" fmla="*/ 0 w 626"/>
                <a:gd name="T3" fmla="*/ 329 h 329"/>
                <a:gd name="T4" fmla="*/ 626 w 626"/>
                <a:gd name="T5" fmla="*/ 329 h 329"/>
                <a:gd name="T6" fmla="*/ 626 w 626"/>
                <a:gd name="T7" fmla="*/ 0 h 329"/>
                <a:gd name="T8" fmla="*/ 314 w 626"/>
                <a:gd name="T9" fmla="*/ 156 h 329"/>
                <a:gd name="T10" fmla="*/ 0 w 626"/>
                <a:gd name="T11" fmla="*/ 0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6" h="329">
                  <a:moveTo>
                    <a:pt x="0" y="0"/>
                  </a:moveTo>
                  <a:lnTo>
                    <a:pt x="0" y="329"/>
                  </a:lnTo>
                  <a:lnTo>
                    <a:pt x="626" y="329"/>
                  </a:lnTo>
                  <a:lnTo>
                    <a:pt x="626" y="0"/>
                  </a:lnTo>
                  <a:lnTo>
                    <a:pt x="314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9" name="Freeform 20"/>
            <p:cNvSpPr>
              <a:spLocks noChangeArrowheads="1"/>
            </p:cNvSpPr>
            <p:nvPr/>
          </p:nvSpPr>
          <p:spPr bwMode="auto">
            <a:xfrm>
              <a:off x="-2" y="0"/>
              <a:ext cx="626" cy="244"/>
            </a:xfrm>
            <a:custGeom>
              <a:avLst/>
              <a:gdLst>
                <a:gd name="T0" fmla="*/ 0 w 626"/>
                <a:gd name="T1" fmla="*/ 0 h 244"/>
                <a:gd name="T2" fmla="*/ 0 w 626"/>
                <a:gd name="T3" fmla="*/ 87 h 244"/>
                <a:gd name="T4" fmla="*/ 314 w 626"/>
                <a:gd name="T5" fmla="*/ 244 h 244"/>
                <a:gd name="T6" fmla="*/ 626 w 626"/>
                <a:gd name="T7" fmla="*/ 87 h 244"/>
                <a:gd name="T8" fmla="*/ 626 w 626"/>
                <a:gd name="T9" fmla="*/ 0 h 244"/>
                <a:gd name="T10" fmla="*/ 0 w 626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6" h="244">
                  <a:moveTo>
                    <a:pt x="0" y="0"/>
                  </a:moveTo>
                  <a:lnTo>
                    <a:pt x="0" y="87"/>
                  </a:lnTo>
                  <a:lnTo>
                    <a:pt x="314" y="244"/>
                  </a:lnTo>
                  <a:lnTo>
                    <a:pt x="626" y="87"/>
                  </a:lnTo>
                  <a:lnTo>
                    <a:pt x="6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40" name="矩形 4"/>
          <p:cNvSpPr>
            <a:spLocks noChangeArrowheads="1"/>
          </p:cNvSpPr>
          <p:nvPr/>
        </p:nvSpPr>
        <p:spPr bwMode="auto">
          <a:xfrm>
            <a:off x="0" y="754334"/>
            <a:ext cx="9144000" cy="271343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42" tIns="34170" rIns="68342" bIns="34170"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408" y="-234114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278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78" r="176" b="31229"/>
          <a:stretch/>
        </p:blipFill>
        <p:spPr>
          <a:xfrm>
            <a:off x="0" y="-8021"/>
            <a:ext cx="9144000" cy="51595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42"/>
          <p:cNvSpPr txBox="1"/>
          <p:nvPr/>
        </p:nvSpPr>
        <p:spPr>
          <a:xfrm>
            <a:off x="4079312" y="4294504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000" dirty="0" smtClean="0">
                <a:solidFill>
                  <a:prstClr val="white"/>
                </a:solidFill>
                <a:ea typeface="Roboto" panose="02000000000000000000" pitchFamily="2" charset="0"/>
                <a:cs typeface="Open Sans" panose="020B0606030504020204" pitchFamily="34" charset="0"/>
              </a:rPr>
              <a:t>www.shangyekj.com</a:t>
            </a:r>
            <a:endParaRPr lang="en-US" sz="1000" dirty="0">
              <a:solidFill>
                <a:prstClr val="white"/>
              </a:solidFill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 flipV="1">
            <a:off x="2639418" y="2506935"/>
            <a:ext cx="4132050" cy="45719"/>
            <a:chOff x="1239791" y="3373704"/>
            <a:chExt cx="5327375" cy="56535"/>
          </a:xfrm>
        </p:grpSpPr>
        <p:sp>
          <p:nvSpPr>
            <p:cNvPr id="32" name="矩形 31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256" y="-8021"/>
            <a:ext cx="11444151" cy="49097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62667" y="126958"/>
            <a:ext cx="52883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3400" b="1" dirty="0" smtClean="0">
                <a:solidFill>
                  <a:prstClr val="white"/>
                </a:solidFill>
                <a:latin typeface="+mj-lt"/>
                <a:ea typeface="方正兰亭超细黑简体" panose="02000000000000000000" pitchFamily="2" charset="-122"/>
                <a:cs typeface="Arial" panose="020B0604020202020204" pitchFamily="34" charset="0"/>
              </a:rPr>
              <a:t>THANK YOU FOR WATCHING</a:t>
            </a:r>
            <a:endParaRPr lang="zh-CN" altLang="en-US" sz="3400" b="1" dirty="0" smtClean="0">
              <a:solidFill>
                <a:prstClr val="white"/>
              </a:solidFill>
              <a:latin typeface="+mj-lt"/>
              <a:ea typeface="方正兰亭超细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628622" y="265285"/>
            <a:ext cx="8475109" cy="4547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100175" y="2769570"/>
            <a:ext cx="12955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5106906" y="1241526"/>
            <a:ext cx="12955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平台介绍</a:t>
            </a:r>
          </a:p>
        </p:txBody>
      </p:sp>
      <p:sp>
        <p:nvSpPr>
          <p:cNvPr id="8" name="矩形 7"/>
          <p:cNvSpPr/>
          <p:nvPr/>
        </p:nvSpPr>
        <p:spPr>
          <a:xfrm>
            <a:off x="5106906" y="1559732"/>
            <a:ext cx="29591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n w="0"/>
                <a:solidFill>
                  <a:schemeClr val="bg1"/>
                </a:solidFill>
              </a:rPr>
              <a:t>Platform introduction</a:t>
            </a:r>
            <a:endParaRPr lang="zh-CN" altLang="en-US" sz="900" dirty="0">
              <a:ln w="0"/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6827" y="3050092"/>
            <a:ext cx="20313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n w="0"/>
                <a:solidFill>
                  <a:schemeClr val="bg1"/>
                </a:solidFill>
              </a:rPr>
              <a:t>Platform function</a:t>
            </a:r>
            <a:endParaRPr lang="zh-CN" altLang="en-US" sz="900" dirty="0">
              <a:ln w="0"/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06906" y="4087130"/>
            <a:ext cx="22166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 smtClean="0">
                <a:ln w="0"/>
                <a:solidFill>
                  <a:schemeClr val="bg1"/>
                </a:solidFill>
              </a:rPr>
              <a:t> </a:t>
            </a:r>
            <a:endParaRPr lang="zh-CN" altLang="en-US" sz="900" dirty="0">
              <a:ln w="0"/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6200000">
            <a:off x="-468772" y="2279363"/>
            <a:ext cx="2481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smtClean="0">
                <a:solidFill>
                  <a:prstClr val="white"/>
                </a:solidFill>
                <a:latin typeface="+mj-ea"/>
                <a:ea typeface="+mj-ea"/>
              </a:rPr>
              <a:t>CONTENTS</a:t>
            </a:r>
            <a:endParaRPr lang="zh-CN" altLang="en-US" sz="1400" b="1">
              <a:latin typeface="+mj-ea"/>
              <a:ea typeface="+mj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064212" y="1334560"/>
            <a:ext cx="0" cy="24091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39935" y="1334560"/>
            <a:ext cx="0" cy="24091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246007" y="1334560"/>
            <a:ext cx="0" cy="494878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8" name="组合 37"/>
          <p:cNvGrpSpPr/>
          <p:nvPr/>
        </p:nvGrpSpPr>
        <p:grpSpPr>
          <a:xfrm>
            <a:off x="1360892" y="1374441"/>
            <a:ext cx="2544431" cy="2052992"/>
            <a:chOff x="1425903" y="1770271"/>
            <a:chExt cx="2067725" cy="1668359"/>
          </a:xfrm>
        </p:grpSpPr>
        <p:sp>
          <p:nvSpPr>
            <p:cNvPr id="31" name="矩形 30"/>
            <p:cNvSpPr/>
            <p:nvPr/>
          </p:nvSpPr>
          <p:spPr>
            <a:xfrm>
              <a:off x="1425903" y="1770271"/>
              <a:ext cx="1668359" cy="1668359"/>
            </a:xfrm>
            <a:prstGeom prst="rect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微软雅黑 Light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10800000" flipV="1">
              <a:off x="1477294" y="2182942"/>
              <a:ext cx="2016334" cy="475216"/>
            </a:xfrm>
            <a:prstGeom prst="rect">
              <a:avLst/>
            </a:prstGeom>
            <a:solidFill>
              <a:srgbClr val="C51729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b="1" smtClean="0">
                  <a:solidFill>
                    <a:prstClr val="white"/>
                  </a:solidFill>
                  <a:latin typeface="+mj-ea"/>
                  <a:ea typeface="+mj-ea"/>
                </a:rPr>
                <a:t>CONTENTS</a:t>
              </a:r>
              <a:endParaRPr lang="zh-CN" altLang="en-US" sz="1400" b="1">
                <a:latin typeface="+mj-ea"/>
                <a:ea typeface="+mj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10800000" flipV="1">
              <a:off x="1477295" y="2596150"/>
              <a:ext cx="1203934" cy="6252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4400" b="1" dirty="0" smtClean="0">
                  <a:solidFill>
                    <a:prstClr val="white"/>
                  </a:solidFill>
                  <a:latin typeface="+mj-ea"/>
                  <a:ea typeface="+mj-ea"/>
                </a:rPr>
                <a:t>目 录</a:t>
              </a:r>
              <a:endParaRPr lang="zh-CN" altLang="en-US" sz="2000" b="1" dirty="0">
                <a:latin typeface="+mj-ea"/>
                <a:ea typeface="+mj-ea"/>
              </a:endParaRP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3511136" y="2986374"/>
            <a:ext cx="0" cy="494878"/>
          </a:xfrm>
          <a:prstGeom prst="line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5" name="直接连接符 34"/>
          <p:cNvCxnSpPr/>
          <p:nvPr/>
        </p:nvCxnSpPr>
        <p:spPr>
          <a:xfrm>
            <a:off x="3572096" y="2984841"/>
            <a:ext cx="0" cy="494878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1" name="直接连接符 20"/>
          <p:cNvCxnSpPr/>
          <p:nvPr/>
        </p:nvCxnSpPr>
        <p:spPr>
          <a:xfrm>
            <a:off x="8638030" y="2371125"/>
            <a:ext cx="0" cy="24091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713753" y="2371125"/>
            <a:ext cx="0" cy="24091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190"/>
          <p:cNvSpPr>
            <a:spLocks noEditPoints="1"/>
          </p:cNvSpPr>
          <p:nvPr/>
        </p:nvSpPr>
        <p:spPr bwMode="auto">
          <a:xfrm>
            <a:off x="4639609" y="1273956"/>
            <a:ext cx="322670" cy="273694"/>
          </a:xfrm>
          <a:custGeom>
            <a:avLst/>
            <a:gdLst>
              <a:gd name="T0" fmla="*/ 22 w 47"/>
              <a:gd name="T1" fmla="*/ 21 h 40"/>
              <a:gd name="T2" fmla="*/ 26 w 47"/>
              <a:gd name="T3" fmla="*/ 21 h 40"/>
              <a:gd name="T4" fmla="*/ 26 w 47"/>
              <a:gd name="T5" fmla="*/ 25 h 40"/>
              <a:gd name="T6" fmla="*/ 47 w 47"/>
              <a:gd name="T7" fmla="*/ 25 h 40"/>
              <a:gd name="T8" fmla="*/ 47 w 47"/>
              <a:gd name="T9" fmla="*/ 12 h 40"/>
              <a:gd name="T10" fmla="*/ 42 w 47"/>
              <a:gd name="T11" fmla="*/ 7 h 40"/>
              <a:gd name="T12" fmla="*/ 34 w 47"/>
              <a:gd name="T13" fmla="*/ 7 h 40"/>
              <a:gd name="T14" fmla="*/ 32 w 47"/>
              <a:gd name="T15" fmla="*/ 1 h 40"/>
              <a:gd name="T16" fmla="*/ 29 w 47"/>
              <a:gd name="T17" fmla="*/ 0 h 40"/>
              <a:gd name="T18" fmla="*/ 18 w 47"/>
              <a:gd name="T19" fmla="*/ 0 h 40"/>
              <a:gd name="T20" fmla="*/ 16 w 47"/>
              <a:gd name="T21" fmla="*/ 1 h 40"/>
              <a:gd name="T22" fmla="*/ 13 w 47"/>
              <a:gd name="T23" fmla="*/ 7 h 40"/>
              <a:gd name="T24" fmla="*/ 5 w 47"/>
              <a:gd name="T25" fmla="*/ 7 h 40"/>
              <a:gd name="T26" fmla="*/ 1 w 47"/>
              <a:gd name="T27" fmla="*/ 12 h 40"/>
              <a:gd name="T28" fmla="*/ 0 w 47"/>
              <a:gd name="T29" fmla="*/ 25 h 40"/>
              <a:gd name="T30" fmla="*/ 22 w 47"/>
              <a:gd name="T31" fmla="*/ 25 h 40"/>
              <a:gd name="T32" fmla="*/ 22 w 47"/>
              <a:gd name="T33" fmla="*/ 21 h 40"/>
              <a:gd name="T34" fmla="*/ 18 w 47"/>
              <a:gd name="T35" fmla="*/ 4 h 40"/>
              <a:gd name="T36" fmla="*/ 20 w 47"/>
              <a:gd name="T37" fmla="*/ 3 h 40"/>
              <a:gd name="T38" fmla="*/ 27 w 47"/>
              <a:gd name="T39" fmla="*/ 3 h 40"/>
              <a:gd name="T40" fmla="*/ 29 w 47"/>
              <a:gd name="T41" fmla="*/ 4 h 40"/>
              <a:gd name="T42" fmla="*/ 31 w 47"/>
              <a:gd name="T43" fmla="*/ 7 h 40"/>
              <a:gd name="T44" fmla="*/ 17 w 47"/>
              <a:gd name="T45" fmla="*/ 7 h 40"/>
              <a:gd name="T46" fmla="*/ 18 w 47"/>
              <a:gd name="T47" fmla="*/ 4 h 40"/>
              <a:gd name="T48" fmla="*/ 26 w 47"/>
              <a:gd name="T49" fmla="*/ 32 h 40"/>
              <a:gd name="T50" fmla="*/ 22 w 47"/>
              <a:gd name="T51" fmla="*/ 32 h 40"/>
              <a:gd name="T52" fmla="*/ 22 w 47"/>
              <a:gd name="T53" fmla="*/ 28 h 40"/>
              <a:gd name="T54" fmla="*/ 1 w 47"/>
              <a:gd name="T55" fmla="*/ 28 h 40"/>
              <a:gd name="T56" fmla="*/ 2 w 47"/>
              <a:gd name="T57" fmla="*/ 36 h 40"/>
              <a:gd name="T58" fmla="*/ 6 w 47"/>
              <a:gd name="T59" fmla="*/ 40 h 40"/>
              <a:gd name="T60" fmla="*/ 41 w 47"/>
              <a:gd name="T61" fmla="*/ 40 h 40"/>
              <a:gd name="T62" fmla="*/ 45 w 47"/>
              <a:gd name="T63" fmla="*/ 36 h 40"/>
              <a:gd name="T64" fmla="*/ 46 w 47"/>
              <a:gd name="T65" fmla="*/ 28 h 40"/>
              <a:gd name="T66" fmla="*/ 26 w 47"/>
              <a:gd name="T67" fmla="*/ 28 h 40"/>
              <a:gd name="T68" fmla="*/ 26 w 47"/>
              <a:gd name="T69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" h="40">
                <a:moveTo>
                  <a:pt x="22" y="21"/>
                </a:moveTo>
                <a:cubicBezTo>
                  <a:pt x="26" y="21"/>
                  <a:pt x="26" y="21"/>
                  <a:pt x="26" y="21"/>
                </a:cubicBezTo>
                <a:cubicBezTo>
                  <a:pt x="26" y="25"/>
                  <a:pt x="26" y="25"/>
                  <a:pt x="26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47" y="15"/>
                  <a:pt x="47" y="12"/>
                </a:cubicBezTo>
                <a:cubicBezTo>
                  <a:pt x="47" y="9"/>
                  <a:pt x="45" y="7"/>
                  <a:pt x="4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4"/>
                  <a:pt x="32" y="2"/>
                  <a:pt x="32" y="1"/>
                </a:cubicBezTo>
                <a:cubicBezTo>
                  <a:pt x="31" y="0"/>
                  <a:pt x="31" y="0"/>
                  <a:pt x="2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6" y="0"/>
                  <a:pt x="16" y="1"/>
                </a:cubicBezTo>
                <a:cubicBezTo>
                  <a:pt x="15" y="2"/>
                  <a:pt x="14" y="4"/>
                  <a:pt x="13" y="7"/>
                </a:cubicBezTo>
                <a:cubicBezTo>
                  <a:pt x="5" y="7"/>
                  <a:pt x="5" y="7"/>
                  <a:pt x="5" y="7"/>
                </a:cubicBezTo>
                <a:cubicBezTo>
                  <a:pt x="2" y="7"/>
                  <a:pt x="1" y="9"/>
                  <a:pt x="1" y="12"/>
                </a:cubicBezTo>
                <a:cubicBezTo>
                  <a:pt x="1" y="15"/>
                  <a:pt x="0" y="25"/>
                  <a:pt x="0" y="25"/>
                </a:cubicBezTo>
                <a:cubicBezTo>
                  <a:pt x="22" y="25"/>
                  <a:pt x="22" y="25"/>
                  <a:pt x="22" y="25"/>
                </a:cubicBezTo>
                <a:lnTo>
                  <a:pt x="22" y="21"/>
                </a:lnTo>
                <a:close/>
                <a:moveTo>
                  <a:pt x="18" y="4"/>
                </a:moveTo>
                <a:cubicBezTo>
                  <a:pt x="19" y="3"/>
                  <a:pt x="19" y="3"/>
                  <a:pt x="20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3"/>
                  <a:pt x="29" y="3"/>
                  <a:pt x="29" y="4"/>
                </a:cubicBezTo>
                <a:cubicBezTo>
                  <a:pt x="29" y="5"/>
                  <a:pt x="30" y="6"/>
                  <a:pt x="31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8" y="5"/>
                  <a:pt x="18" y="4"/>
                </a:cubicBezTo>
                <a:close/>
                <a:moveTo>
                  <a:pt x="26" y="32"/>
                </a:moveTo>
                <a:cubicBezTo>
                  <a:pt x="22" y="32"/>
                  <a:pt x="22" y="32"/>
                  <a:pt x="22" y="32"/>
                </a:cubicBezTo>
                <a:cubicBezTo>
                  <a:pt x="22" y="28"/>
                  <a:pt x="22" y="28"/>
                  <a:pt x="22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2" y="32"/>
                  <a:pt x="2" y="36"/>
                </a:cubicBezTo>
                <a:cubicBezTo>
                  <a:pt x="2" y="37"/>
                  <a:pt x="2" y="40"/>
                  <a:pt x="6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5" y="40"/>
                  <a:pt x="45" y="37"/>
                  <a:pt x="45" y="36"/>
                </a:cubicBezTo>
                <a:cubicBezTo>
                  <a:pt x="46" y="32"/>
                  <a:pt x="46" y="28"/>
                  <a:pt x="46" y="28"/>
                </a:cubicBezTo>
                <a:cubicBezTo>
                  <a:pt x="26" y="28"/>
                  <a:pt x="26" y="28"/>
                  <a:pt x="26" y="28"/>
                </a:cubicBezTo>
                <a:lnTo>
                  <a:pt x="26" y="32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F6F6F6"/>
              </a:gs>
            </a:gsLst>
            <a:lin ang="5400000" scaled="1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id-ID" sz="1013">
              <a:solidFill>
                <a:schemeClr val="bg1"/>
              </a:solidFill>
              <a:ea typeface="微软雅黑" pitchFamily="34" charset="-122"/>
            </a:endParaRPr>
          </a:p>
        </p:txBody>
      </p:sp>
      <p:grpSp>
        <p:nvGrpSpPr>
          <p:cNvPr id="30" name="组合 1254"/>
          <p:cNvGrpSpPr>
            <a:grpSpLocks/>
          </p:cNvGrpSpPr>
          <p:nvPr/>
        </p:nvGrpSpPr>
        <p:grpSpPr bwMode="auto">
          <a:xfrm>
            <a:off x="4489089" y="2754019"/>
            <a:ext cx="523875" cy="522684"/>
            <a:chOff x="0" y="0"/>
            <a:chExt cx="985838" cy="985838"/>
          </a:xfrm>
        </p:grpSpPr>
        <p:sp>
          <p:nvSpPr>
            <p:cNvPr id="36" name="Freeform 77"/>
            <p:cNvSpPr>
              <a:spLocks noChangeArrowheads="1"/>
            </p:cNvSpPr>
            <p:nvPr/>
          </p:nvSpPr>
          <p:spPr bwMode="auto">
            <a:xfrm>
              <a:off x="0" y="0"/>
              <a:ext cx="985838" cy="985838"/>
            </a:xfrm>
            <a:custGeom>
              <a:avLst/>
              <a:gdLst>
                <a:gd name="T0" fmla="*/ 2147483647 w 383"/>
                <a:gd name="T1" fmla="*/ 2020754259 h 383"/>
                <a:gd name="T2" fmla="*/ 2020754259 w 383"/>
                <a:gd name="T3" fmla="*/ 2147483647 h 383"/>
                <a:gd name="T4" fmla="*/ 516782457 w 383"/>
                <a:gd name="T5" fmla="*/ 2147483647 h 383"/>
                <a:gd name="T6" fmla="*/ 0 w 383"/>
                <a:gd name="T7" fmla="*/ 2020754259 h 383"/>
                <a:gd name="T8" fmla="*/ 0 w 383"/>
                <a:gd name="T9" fmla="*/ 516782457 h 383"/>
                <a:gd name="T10" fmla="*/ 516782457 w 383"/>
                <a:gd name="T11" fmla="*/ 0 h 383"/>
                <a:gd name="T12" fmla="*/ 2020754259 w 383"/>
                <a:gd name="T13" fmla="*/ 0 h 383"/>
                <a:gd name="T14" fmla="*/ 2147483647 w 383"/>
                <a:gd name="T15" fmla="*/ 516782457 h 383"/>
                <a:gd name="T16" fmla="*/ 2147483647 w 383"/>
                <a:gd name="T17" fmla="*/ 2020754259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3"/>
                <a:gd name="T28" fmla="*/ 0 h 383"/>
                <a:gd name="T29" fmla="*/ 383 w 383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3" h="383">
                  <a:moveTo>
                    <a:pt x="383" y="305"/>
                  </a:moveTo>
                  <a:cubicBezTo>
                    <a:pt x="383" y="348"/>
                    <a:pt x="348" y="383"/>
                    <a:pt x="305" y="383"/>
                  </a:cubicBezTo>
                  <a:cubicBezTo>
                    <a:pt x="78" y="383"/>
                    <a:pt x="78" y="383"/>
                    <a:pt x="78" y="383"/>
                  </a:cubicBezTo>
                  <a:cubicBezTo>
                    <a:pt x="35" y="383"/>
                    <a:pt x="0" y="348"/>
                    <a:pt x="0" y="30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48" y="0"/>
                    <a:pt x="383" y="35"/>
                    <a:pt x="383" y="78"/>
                  </a:cubicBezTo>
                  <a:cubicBezTo>
                    <a:pt x="383" y="305"/>
                    <a:pt x="383" y="305"/>
                    <a:pt x="383" y="305"/>
                  </a:cubicBezTo>
                </a:path>
              </a:pathLst>
            </a:custGeom>
            <a:solidFill>
              <a:srgbClr val="C51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9" name="Freeform 108"/>
            <p:cNvSpPr>
              <a:spLocks noChangeArrowheads="1"/>
            </p:cNvSpPr>
            <p:nvPr/>
          </p:nvSpPr>
          <p:spPr bwMode="auto">
            <a:xfrm>
              <a:off x="592137" y="417512"/>
              <a:ext cx="117475" cy="107950"/>
            </a:xfrm>
            <a:custGeom>
              <a:avLst/>
              <a:gdLst>
                <a:gd name="T0" fmla="*/ 228266694 w 46"/>
                <a:gd name="T1" fmla="*/ 0 h 42"/>
                <a:gd name="T2" fmla="*/ 78263888 w 46"/>
                <a:gd name="T3" fmla="*/ 0 h 42"/>
                <a:gd name="T4" fmla="*/ 0 w 46"/>
                <a:gd name="T5" fmla="*/ 79273854 h 42"/>
                <a:gd name="T6" fmla="*/ 0 w 46"/>
                <a:gd name="T7" fmla="*/ 204788861 h 42"/>
                <a:gd name="T8" fmla="*/ 78263888 w 46"/>
                <a:gd name="T9" fmla="*/ 277457202 h 42"/>
                <a:gd name="T10" fmla="*/ 228266694 w 46"/>
                <a:gd name="T11" fmla="*/ 277457202 h 42"/>
                <a:gd name="T12" fmla="*/ 300008166 w 46"/>
                <a:gd name="T13" fmla="*/ 204788861 h 42"/>
                <a:gd name="T14" fmla="*/ 300008166 w 46"/>
                <a:gd name="T15" fmla="*/ 79273854 h 42"/>
                <a:gd name="T16" fmla="*/ 228266694 w 4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2"/>
                <a:gd name="T29" fmla="*/ 46 w 46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2">
                  <a:moveTo>
                    <a:pt x="3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2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5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DD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0" name="Freeform 109"/>
            <p:cNvSpPr>
              <a:spLocks noChangeArrowheads="1"/>
            </p:cNvSpPr>
            <p:nvPr/>
          </p:nvSpPr>
          <p:spPr bwMode="auto">
            <a:xfrm>
              <a:off x="277812" y="417512"/>
              <a:ext cx="119063" cy="107950"/>
            </a:xfrm>
            <a:custGeom>
              <a:avLst/>
              <a:gdLst>
                <a:gd name="T0" fmla="*/ 227780461 w 46"/>
                <a:gd name="T1" fmla="*/ 277457202 h 42"/>
                <a:gd name="T2" fmla="*/ 308173869 w 46"/>
                <a:gd name="T3" fmla="*/ 204788861 h 42"/>
                <a:gd name="T4" fmla="*/ 308173869 w 46"/>
                <a:gd name="T5" fmla="*/ 79273854 h 42"/>
                <a:gd name="T6" fmla="*/ 227780461 w 46"/>
                <a:gd name="T7" fmla="*/ 0 h 42"/>
                <a:gd name="T8" fmla="*/ 73694820 w 46"/>
                <a:gd name="T9" fmla="*/ 0 h 42"/>
                <a:gd name="T10" fmla="*/ 0 w 46"/>
                <a:gd name="T11" fmla="*/ 79273854 h 42"/>
                <a:gd name="T12" fmla="*/ 0 w 46"/>
                <a:gd name="T13" fmla="*/ 204788861 h 42"/>
                <a:gd name="T14" fmla="*/ 73694820 w 46"/>
                <a:gd name="T15" fmla="*/ 277457202 h 42"/>
                <a:gd name="T16" fmla="*/ 227780461 w 46"/>
                <a:gd name="T17" fmla="*/ 27745720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2"/>
                <a:gd name="T29" fmla="*/ 46 w 46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2">
                  <a:moveTo>
                    <a:pt x="34" y="42"/>
                  </a:move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5"/>
                    <a:pt x="41" y="0"/>
                    <a:pt x="3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1" y="42"/>
                  </a:cubicBezTo>
                  <a:lnTo>
                    <a:pt x="34" y="42"/>
                  </a:lnTo>
                  <a:close/>
                </a:path>
              </a:pathLst>
            </a:custGeom>
            <a:solidFill>
              <a:srgbClr val="DD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1" name="Freeform 110"/>
            <p:cNvSpPr>
              <a:spLocks noChangeArrowheads="1"/>
            </p:cNvSpPr>
            <p:nvPr/>
          </p:nvSpPr>
          <p:spPr bwMode="auto">
            <a:xfrm>
              <a:off x="592137" y="288925"/>
              <a:ext cx="117475" cy="107950"/>
            </a:xfrm>
            <a:custGeom>
              <a:avLst/>
              <a:gdLst>
                <a:gd name="T0" fmla="*/ 228266694 w 46"/>
                <a:gd name="T1" fmla="*/ 0 h 42"/>
                <a:gd name="T2" fmla="*/ 78263888 w 46"/>
                <a:gd name="T3" fmla="*/ 0 h 42"/>
                <a:gd name="T4" fmla="*/ 0 w 46"/>
                <a:gd name="T5" fmla="*/ 79273854 h 42"/>
                <a:gd name="T6" fmla="*/ 0 w 46"/>
                <a:gd name="T7" fmla="*/ 204788861 h 42"/>
                <a:gd name="T8" fmla="*/ 78263888 w 46"/>
                <a:gd name="T9" fmla="*/ 277457202 h 42"/>
                <a:gd name="T10" fmla="*/ 228266694 w 46"/>
                <a:gd name="T11" fmla="*/ 277457202 h 42"/>
                <a:gd name="T12" fmla="*/ 300008166 w 46"/>
                <a:gd name="T13" fmla="*/ 204788861 h 42"/>
                <a:gd name="T14" fmla="*/ 300008166 w 46"/>
                <a:gd name="T15" fmla="*/ 79273854 h 42"/>
                <a:gd name="T16" fmla="*/ 228266694 w 4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2"/>
                <a:gd name="T29" fmla="*/ 46 w 46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2">
                  <a:moveTo>
                    <a:pt x="3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2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5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DD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2" name="Freeform 111"/>
            <p:cNvSpPr>
              <a:spLocks noChangeArrowheads="1"/>
            </p:cNvSpPr>
            <p:nvPr/>
          </p:nvSpPr>
          <p:spPr bwMode="auto">
            <a:xfrm>
              <a:off x="277812" y="288925"/>
              <a:ext cx="119063" cy="107950"/>
            </a:xfrm>
            <a:custGeom>
              <a:avLst/>
              <a:gdLst>
                <a:gd name="T0" fmla="*/ 73694820 w 46"/>
                <a:gd name="T1" fmla="*/ 277457202 h 42"/>
                <a:gd name="T2" fmla="*/ 227780461 w 46"/>
                <a:gd name="T3" fmla="*/ 277457202 h 42"/>
                <a:gd name="T4" fmla="*/ 308173869 w 46"/>
                <a:gd name="T5" fmla="*/ 204788861 h 42"/>
                <a:gd name="T6" fmla="*/ 308173869 w 46"/>
                <a:gd name="T7" fmla="*/ 79273854 h 42"/>
                <a:gd name="T8" fmla="*/ 227780461 w 46"/>
                <a:gd name="T9" fmla="*/ 0 h 42"/>
                <a:gd name="T10" fmla="*/ 73694820 w 46"/>
                <a:gd name="T11" fmla="*/ 0 h 42"/>
                <a:gd name="T12" fmla="*/ 0 w 46"/>
                <a:gd name="T13" fmla="*/ 79273854 h 42"/>
                <a:gd name="T14" fmla="*/ 0 w 46"/>
                <a:gd name="T15" fmla="*/ 204788861 h 42"/>
                <a:gd name="T16" fmla="*/ 73694820 w 46"/>
                <a:gd name="T17" fmla="*/ 27745720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2"/>
                <a:gd name="T29" fmla="*/ 46 w 46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2">
                  <a:moveTo>
                    <a:pt x="11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5"/>
                    <a:pt x="41" y="0"/>
                    <a:pt x="3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1" y="42"/>
                  </a:cubicBezTo>
                  <a:close/>
                </a:path>
              </a:pathLst>
            </a:custGeom>
            <a:solidFill>
              <a:srgbClr val="DD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3" name="Freeform 112"/>
            <p:cNvSpPr>
              <a:spLocks noChangeArrowheads="1"/>
            </p:cNvSpPr>
            <p:nvPr/>
          </p:nvSpPr>
          <p:spPr bwMode="auto">
            <a:xfrm>
              <a:off x="592137" y="158750"/>
              <a:ext cx="117475" cy="109538"/>
            </a:xfrm>
            <a:custGeom>
              <a:avLst/>
              <a:gdLst>
                <a:gd name="T0" fmla="*/ 228266694 w 46"/>
                <a:gd name="T1" fmla="*/ 0 h 42"/>
                <a:gd name="T2" fmla="*/ 78263888 w 46"/>
                <a:gd name="T3" fmla="*/ 0 h 42"/>
                <a:gd name="T4" fmla="*/ 0 w 46"/>
                <a:gd name="T5" fmla="*/ 81624066 h 42"/>
                <a:gd name="T6" fmla="*/ 0 w 46"/>
                <a:gd name="T7" fmla="*/ 210858042 h 42"/>
                <a:gd name="T8" fmla="*/ 78263888 w 46"/>
                <a:gd name="T9" fmla="*/ 285680320 h 42"/>
                <a:gd name="T10" fmla="*/ 228266694 w 46"/>
                <a:gd name="T11" fmla="*/ 285680320 h 42"/>
                <a:gd name="T12" fmla="*/ 300008166 w 46"/>
                <a:gd name="T13" fmla="*/ 210858042 h 42"/>
                <a:gd name="T14" fmla="*/ 300008166 w 46"/>
                <a:gd name="T15" fmla="*/ 81624066 h 42"/>
                <a:gd name="T16" fmla="*/ 228266694 w 4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2"/>
                <a:gd name="T29" fmla="*/ 46 w 46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2">
                  <a:moveTo>
                    <a:pt x="3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2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6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DD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4" name="Freeform 113"/>
            <p:cNvSpPr>
              <a:spLocks noChangeArrowheads="1"/>
            </p:cNvSpPr>
            <p:nvPr/>
          </p:nvSpPr>
          <p:spPr bwMode="auto">
            <a:xfrm>
              <a:off x="434975" y="158750"/>
              <a:ext cx="119063" cy="109538"/>
            </a:xfrm>
            <a:custGeom>
              <a:avLst/>
              <a:gdLst>
                <a:gd name="T0" fmla="*/ 80393408 w 46"/>
                <a:gd name="T1" fmla="*/ 285680320 h 42"/>
                <a:gd name="T2" fmla="*/ 234479049 w 46"/>
                <a:gd name="T3" fmla="*/ 285680320 h 42"/>
                <a:gd name="T4" fmla="*/ 308173869 w 46"/>
                <a:gd name="T5" fmla="*/ 210858042 h 42"/>
                <a:gd name="T6" fmla="*/ 308173869 w 46"/>
                <a:gd name="T7" fmla="*/ 81624066 h 42"/>
                <a:gd name="T8" fmla="*/ 234479049 w 46"/>
                <a:gd name="T9" fmla="*/ 0 h 42"/>
                <a:gd name="T10" fmla="*/ 80393408 w 46"/>
                <a:gd name="T11" fmla="*/ 0 h 42"/>
                <a:gd name="T12" fmla="*/ 0 w 46"/>
                <a:gd name="T13" fmla="*/ 81624066 h 42"/>
                <a:gd name="T14" fmla="*/ 0 w 46"/>
                <a:gd name="T15" fmla="*/ 210858042 h 42"/>
                <a:gd name="T16" fmla="*/ 80393408 w 46"/>
                <a:gd name="T17" fmla="*/ 28568032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2"/>
                <a:gd name="T29" fmla="*/ 46 w 46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2">
                  <a:moveTo>
                    <a:pt x="12" y="42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6"/>
                    <a:pt x="41" y="0"/>
                    <a:pt x="3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2" y="42"/>
                  </a:cubicBezTo>
                  <a:close/>
                </a:path>
              </a:pathLst>
            </a:custGeom>
            <a:solidFill>
              <a:srgbClr val="DD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5" name="Freeform 114"/>
            <p:cNvSpPr>
              <a:spLocks noChangeArrowheads="1"/>
            </p:cNvSpPr>
            <p:nvPr/>
          </p:nvSpPr>
          <p:spPr bwMode="auto">
            <a:xfrm>
              <a:off x="277812" y="158750"/>
              <a:ext cx="119063" cy="109538"/>
            </a:xfrm>
            <a:custGeom>
              <a:avLst/>
              <a:gdLst>
                <a:gd name="T0" fmla="*/ 73694820 w 46"/>
                <a:gd name="T1" fmla="*/ 285680320 h 42"/>
                <a:gd name="T2" fmla="*/ 227780461 w 46"/>
                <a:gd name="T3" fmla="*/ 285680320 h 42"/>
                <a:gd name="T4" fmla="*/ 308173869 w 46"/>
                <a:gd name="T5" fmla="*/ 210858042 h 42"/>
                <a:gd name="T6" fmla="*/ 308173869 w 46"/>
                <a:gd name="T7" fmla="*/ 81624066 h 42"/>
                <a:gd name="T8" fmla="*/ 227780461 w 46"/>
                <a:gd name="T9" fmla="*/ 0 h 42"/>
                <a:gd name="T10" fmla="*/ 73694820 w 46"/>
                <a:gd name="T11" fmla="*/ 0 h 42"/>
                <a:gd name="T12" fmla="*/ 0 w 46"/>
                <a:gd name="T13" fmla="*/ 81624066 h 42"/>
                <a:gd name="T14" fmla="*/ 0 w 46"/>
                <a:gd name="T15" fmla="*/ 210858042 h 42"/>
                <a:gd name="T16" fmla="*/ 73694820 w 46"/>
                <a:gd name="T17" fmla="*/ 28568032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2"/>
                <a:gd name="T29" fmla="*/ 46 w 46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2">
                  <a:moveTo>
                    <a:pt x="11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6"/>
                    <a:pt x="41" y="0"/>
                    <a:pt x="3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1" y="42"/>
                  </a:cubicBezTo>
                  <a:close/>
                </a:path>
              </a:pathLst>
            </a:custGeom>
            <a:solidFill>
              <a:srgbClr val="DD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6" name="Freeform 115"/>
            <p:cNvSpPr>
              <a:spLocks noChangeArrowheads="1"/>
            </p:cNvSpPr>
            <p:nvPr/>
          </p:nvSpPr>
          <p:spPr bwMode="auto">
            <a:xfrm>
              <a:off x="298450" y="344487"/>
              <a:ext cx="388938" cy="504825"/>
            </a:xfrm>
            <a:custGeom>
              <a:avLst/>
              <a:gdLst>
                <a:gd name="T0" fmla="*/ 935462859 w 151"/>
                <a:gd name="T1" fmla="*/ 504175939 h 196"/>
                <a:gd name="T2" fmla="*/ 769600121 w 151"/>
                <a:gd name="T3" fmla="*/ 610320547 h 196"/>
                <a:gd name="T4" fmla="*/ 703253995 w 151"/>
                <a:gd name="T5" fmla="*/ 796070390 h 196"/>
                <a:gd name="T6" fmla="*/ 716524250 w 151"/>
                <a:gd name="T7" fmla="*/ 99509765 h 196"/>
                <a:gd name="T8" fmla="*/ 610372509 w 151"/>
                <a:gd name="T9" fmla="*/ 0 h 196"/>
                <a:gd name="T10" fmla="*/ 510855896 w 151"/>
                <a:gd name="T11" fmla="*/ 86240079 h 196"/>
                <a:gd name="T12" fmla="*/ 504220769 w 151"/>
                <a:gd name="T13" fmla="*/ 510810782 h 196"/>
                <a:gd name="T14" fmla="*/ 331722902 w 151"/>
                <a:gd name="T15" fmla="*/ 530712735 h 196"/>
                <a:gd name="T16" fmla="*/ 6635128 w 151"/>
                <a:gd name="T17" fmla="*/ 716462579 h 196"/>
                <a:gd name="T18" fmla="*/ 72978678 w 151"/>
                <a:gd name="T19" fmla="*/ 1114496486 h 196"/>
                <a:gd name="T20" fmla="*/ 86248933 w 151"/>
                <a:gd name="T21" fmla="*/ 1293611487 h 196"/>
                <a:gd name="T22" fmla="*/ 729791930 w 151"/>
                <a:gd name="T23" fmla="*/ 1300246330 h 196"/>
                <a:gd name="T24" fmla="*/ 855849054 w 151"/>
                <a:gd name="T25" fmla="*/ 1194104298 h 196"/>
                <a:gd name="T26" fmla="*/ 968633347 w 151"/>
                <a:gd name="T27" fmla="*/ 636854767 h 196"/>
                <a:gd name="T28" fmla="*/ 935462859 w 151"/>
                <a:gd name="T29" fmla="*/ 504175939 h 1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1"/>
                <a:gd name="T46" fmla="*/ 0 h 196"/>
                <a:gd name="T47" fmla="*/ 151 w 151"/>
                <a:gd name="T48" fmla="*/ 196 h 1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1" h="196">
                  <a:moveTo>
                    <a:pt x="141" y="76"/>
                  </a:moveTo>
                  <a:cubicBezTo>
                    <a:pt x="141" y="76"/>
                    <a:pt x="117" y="76"/>
                    <a:pt x="116" y="92"/>
                  </a:cubicBezTo>
                  <a:cubicBezTo>
                    <a:pt x="116" y="92"/>
                    <a:pt x="117" y="118"/>
                    <a:pt x="106" y="120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5"/>
                    <a:pt x="110" y="0"/>
                    <a:pt x="92" y="0"/>
                  </a:cubicBezTo>
                  <a:cubicBezTo>
                    <a:pt x="92" y="0"/>
                    <a:pt x="77" y="0"/>
                    <a:pt x="77" y="13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64" y="78"/>
                    <a:pt x="50" y="80"/>
                  </a:cubicBezTo>
                  <a:cubicBezTo>
                    <a:pt x="50" y="80"/>
                    <a:pt x="0" y="86"/>
                    <a:pt x="1" y="108"/>
                  </a:cubicBezTo>
                  <a:cubicBezTo>
                    <a:pt x="1" y="108"/>
                    <a:pt x="6" y="152"/>
                    <a:pt x="11" y="168"/>
                  </a:cubicBezTo>
                  <a:cubicBezTo>
                    <a:pt x="11" y="168"/>
                    <a:pt x="15" y="185"/>
                    <a:pt x="13" y="195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10" y="196"/>
                    <a:pt x="121" y="193"/>
                    <a:pt x="129" y="180"/>
                  </a:cubicBezTo>
                  <a:cubicBezTo>
                    <a:pt x="129" y="180"/>
                    <a:pt x="146" y="151"/>
                    <a:pt x="146" y="96"/>
                  </a:cubicBezTo>
                  <a:cubicBezTo>
                    <a:pt x="146" y="96"/>
                    <a:pt x="151" y="76"/>
                    <a:pt x="141" y="76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7" name="Freeform 116"/>
            <p:cNvSpPr>
              <a:spLocks noChangeArrowheads="1"/>
            </p:cNvSpPr>
            <p:nvPr/>
          </p:nvSpPr>
          <p:spPr bwMode="auto">
            <a:xfrm>
              <a:off x="434975" y="417512"/>
              <a:ext cx="44450" cy="107950"/>
            </a:xfrm>
            <a:custGeom>
              <a:avLst/>
              <a:gdLst>
                <a:gd name="T0" fmla="*/ 82039012 w 17"/>
                <a:gd name="T1" fmla="*/ 277457202 h 42"/>
                <a:gd name="T2" fmla="*/ 109386221 w 17"/>
                <a:gd name="T3" fmla="*/ 277457202 h 42"/>
                <a:gd name="T4" fmla="*/ 116223676 w 17"/>
                <a:gd name="T5" fmla="*/ 0 h 42"/>
                <a:gd name="T6" fmla="*/ 82039012 w 17"/>
                <a:gd name="T7" fmla="*/ 0 h 42"/>
                <a:gd name="T8" fmla="*/ 0 w 17"/>
                <a:gd name="T9" fmla="*/ 79273854 h 42"/>
                <a:gd name="T10" fmla="*/ 0 w 17"/>
                <a:gd name="T11" fmla="*/ 204788861 h 42"/>
                <a:gd name="T12" fmla="*/ 82039012 w 17"/>
                <a:gd name="T13" fmla="*/ 27745720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2"/>
                <a:gd name="T23" fmla="*/ 17 w 1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2">
                  <a:moveTo>
                    <a:pt x="12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2" y="42"/>
                  </a:cubicBezTo>
                  <a:close/>
                </a:path>
              </a:pathLst>
            </a:custGeom>
            <a:solidFill>
              <a:srgbClr val="DD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8" name="Freeform 117"/>
            <p:cNvSpPr>
              <a:spLocks noChangeArrowheads="1"/>
            </p:cNvSpPr>
            <p:nvPr/>
          </p:nvSpPr>
          <p:spPr bwMode="auto">
            <a:xfrm>
              <a:off x="434975" y="288925"/>
              <a:ext cx="119063" cy="107950"/>
            </a:xfrm>
            <a:custGeom>
              <a:avLst/>
              <a:gdLst>
                <a:gd name="T0" fmla="*/ 80393408 w 46"/>
                <a:gd name="T1" fmla="*/ 277457202 h 42"/>
                <a:gd name="T2" fmla="*/ 113891524 w 46"/>
                <a:gd name="T3" fmla="*/ 277457202 h 42"/>
                <a:gd name="T4" fmla="*/ 113891524 w 46"/>
                <a:gd name="T5" fmla="*/ 244427073 h 42"/>
                <a:gd name="T6" fmla="*/ 261278577 w 46"/>
                <a:gd name="T7" fmla="*/ 99092960 h 42"/>
                <a:gd name="T8" fmla="*/ 308173869 w 46"/>
                <a:gd name="T9" fmla="*/ 105698471 h 42"/>
                <a:gd name="T10" fmla="*/ 308173869 w 46"/>
                <a:gd name="T11" fmla="*/ 79273854 h 42"/>
                <a:gd name="T12" fmla="*/ 234479049 w 46"/>
                <a:gd name="T13" fmla="*/ 0 h 42"/>
                <a:gd name="T14" fmla="*/ 80393408 w 46"/>
                <a:gd name="T15" fmla="*/ 0 h 42"/>
                <a:gd name="T16" fmla="*/ 0 w 46"/>
                <a:gd name="T17" fmla="*/ 79273854 h 42"/>
                <a:gd name="T18" fmla="*/ 0 w 46"/>
                <a:gd name="T19" fmla="*/ 204788861 h 42"/>
                <a:gd name="T20" fmla="*/ 80393408 w 46"/>
                <a:gd name="T21" fmla="*/ 277457202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42"/>
                <a:gd name="T35" fmla="*/ 46 w 46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42">
                  <a:moveTo>
                    <a:pt x="12" y="42"/>
                  </a:moveTo>
                  <a:cubicBezTo>
                    <a:pt x="17" y="42"/>
                    <a:pt x="17" y="42"/>
                    <a:pt x="17" y="42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21"/>
                    <a:pt x="30" y="15"/>
                    <a:pt x="39" y="15"/>
                  </a:cubicBezTo>
                  <a:cubicBezTo>
                    <a:pt x="42" y="15"/>
                    <a:pt x="44" y="15"/>
                    <a:pt x="46" y="16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5"/>
                    <a:pt x="41" y="0"/>
                    <a:pt x="3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2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055" y="3522308"/>
            <a:ext cx="3690266" cy="14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r="176" b="31229"/>
          <a:stretch/>
        </p:blipFill>
        <p:spPr>
          <a:xfrm>
            <a:off x="0" y="0"/>
            <a:ext cx="9144000" cy="5159542"/>
          </a:xfrm>
          <a:prstGeom prst="rect">
            <a:avLst/>
          </a:prstGeom>
        </p:spPr>
      </p:pic>
      <p:sp>
        <p:nvSpPr>
          <p:cNvPr id="16" name="流程图: 过程 15"/>
          <p:cNvSpPr/>
          <p:nvPr/>
        </p:nvSpPr>
        <p:spPr>
          <a:xfrm>
            <a:off x="-92279" y="0"/>
            <a:ext cx="9144000" cy="5143500"/>
          </a:xfrm>
          <a:prstGeom prst="flowChartProcess">
            <a:avLst/>
          </a:prstGeom>
          <a:gradFill flip="none" rotWithShape="1">
            <a:gsLst>
              <a:gs pos="67000">
                <a:srgbClr val="0D0D0D">
                  <a:alpha val="44000"/>
                </a:srgbClr>
              </a:gs>
              <a:gs pos="100000">
                <a:sysClr val="windowText" lastClr="000000">
                  <a:lumMod val="95000"/>
                  <a:lumOff val="5000"/>
                  <a:alpha val="0"/>
                </a:sysClr>
              </a:gs>
              <a:gs pos="35000">
                <a:sysClr val="windowText" lastClr="000000">
                  <a:lumMod val="95000"/>
                  <a:lumOff val="5000"/>
                  <a:alpha val="87000"/>
                </a:sys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7635" y="0"/>
            <a:ext cx="3758084" cy="454771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flipH="1">
            <a:off x="1324495" y="2553595"/>
            <a:ext cx="2124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微软雅黑"/>
                <a:ea typeface="微软雅黑"/>
              </a:rPr>
              <a:t>平台介绍</a:t>
            </a:r>
            <a:endParaRPr lang="zh-CN" altLang="en-US" sz="3200" b="1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1403158" y="949370"/>
            <a:ext cx="19323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solidFill>
                  <a:prstClr val="white"/>
                </a:solidFill>
                <a:latin typeface="微软雅黑"/>
                <a:ea typeface="微软雅黑"/>
              </a:rPr>
              <a:t>壹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1606358" y="1008927"/>
            <a:ext cx="369455" cy="323273"/>
          </a:xfrm>
          <a:custGeom>
            <a:avLst/>
            <a:gdLst>
              <a:gd name="connsiteX0" fmla="*/ 0 w 424873"/>
              <a:gd name="connsiteY0" fmla="*/ 323273 h 323273"/>
              <a:gd name="connsiteX1" fmla="*/ 0 w 424873"/>
              <a:gd name="connsiteY1" fmla="*/ 323273 h 323273"/>
              <a:gd name="connsiteX2" fmla="*/ 0 w 424873"/>
              <a:gd name="connsiteY2" fmla="*/ 0 h 323273"/>
              <a:gd name="connsiteX3" fmla="*/ 424873 w 424873"/>
              <a:gd name="connsiteY3" fmla="*/ 0 h 32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73" h="323273">
                <a:moveTo>
                  <a:pt x="0" y="323273"/>
                </a:moveTo>
                <a:lnTo>
                  <a:pt x="0" y="323273"/>
                </a:lnTo>
                <a:lnTo>
                  <a:pt x="0" y="0"/>
                </a:lnTo>
                <a:lnTo>
                  <a:pt x="424873" y="0"/>
                </a:lnTo>
              </a:path>
            </a:pathLst>
          </a:custGeom>
          <a:noFill/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/>
              <a:cs typeface="+mn-cs"/>
            </a:endParaRPr>
          </a:p>
        </p:txBody>
      </p:sp>
      <p:sp>
        <p:nvSpPr>
          <p:cNvPr id="15" name="任意多边形 14"/>
          <p:cNvSpPr/>
          <p:nvPr/>
        </p:nvSpPr>
        <p:spPr>
          <a:xfrm flipH="1" flipV="1">
            <a:off x="2688946" y="2047037"/>
            <a:ext cx="369455" cy="323273"/>
          </a:xfrm>
          <a:custGeom>
            <a:avLst/>
            <a:gdLst>
              <a:gd name="connsiteX0" fmla="*/ 0 w 424873"/>
              <a:gd name="connsiteY0" fmla="*/ 323273 h 323273"/>
              <a:gd name="connsiteX1" fmla="*/ 0 w 424873"/>
              <a:gd name="connsiteY1" fmla="*/ 323273 h 323273"/>
              <a:gd name="connsiteX2" fmla="*/ 0 w 424873"/>
              <a:gd name="connsiteY2" fmla="*/ 0 h 323273"/>
              <a:gd name="connsiteX3" fmla="*/ 424873 w 424873"/>
              <a:gd name="connsiteY3" fmla="*/ 0 h 32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73" h="323273">
                <a:moveTo>
                  <a:pt x="0" y="323273"/>
                </a:moveTo>
                <a:lnTo>
                  <a:pt x="0" y="323273"/>
                </a:lnTo>
                <a:lnTo>
                  <a:pt x="0" y="0"/>
                </a:lnTo>
                <a:lnTo>
                  <a:pt x="424873" y="0"/>
                </a:lnTo>
              </a:path>
            </a:pathLst>
          </a:custGeom>
          <a:noFill/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132512" y="3125493"/>
            <a:ext cx="2738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prstClr val="white"/>
                </a:solidFill>
                <a:latin typeface="微软雅黑"/>
                <a:ea typeface="微软雅黑"/>
              </a:rPr>
              <a:t>PLATFOR</a:t>
            </a:r>
            <a:r>
              <a:rPr lang="en-US" altLang="zh-CN" sz="1400" dirty="0">
                <a:solidFill>
                  <a:prstClr val="white"/>
                </a:solidFill>
                <a:latin typeface="微软雅黑"/>
                <a:ea typeface="微软雅黑"/>
              </a:rPr>
              <a:t>M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/>
                <a:ea typeface="微软雅黑"/>
              </a:rPr>
              <a:t>  INTRODUCTION</a:t>
            </a:r>
            <a:endParaRPr lang="en-US" altLang="zh-CN" sz="140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122" y="3710816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1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8" name="矩形 7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0957" y="297901"/>
            <a:ext cx="2755681" cy="379463"/>
          </a:xfrm>
        </p:spPr>
        <p:txBody>
          <a:bodyPr/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50" dirty="0" smtClean="0"/>
              <a:t>Platform </a:t>
            </a:r>
            <a:r>
              <a:rPr lang="en-US" altLang="zh-CN" sz="1050" dirty="0"/>
              <a:t>introduction</a:t>
            </a:r>
            <a:endParaRPr lang="zh-CN" altLang="en-US" sz="1050" dirty="0"/>
          </a:p>
        </p:txBody>
      </p:sp>
      <p:grpSp>
        <p:nvGrpSpPr>
          <p:cNvPr id="35" name="组合 34" descr="e7d195523061f1c0bbd9d495056f6756baae99e8e5eccdb0B69E8BECE2F25FA34DA9A3791886F1952D5C6B90E974387B5DDCCBCEBC70127B5F7576CBB260879D9064EC41CFD6AF7F7958B54E7616B7D1ACFF694983D84E03CDCC7BF51094A37592DB23026C66207758BC21EF6BA9BFCEF36FE6E0B7DF41E140F8DB70C93D82E70BC9AB69AD043C7749465C77257E61F25DF2CA4EDEC478E4"/>
          <p:cNvGrpSpPr/>
          <p:nvPr/>
        </p:nvGrpSpPr>
        <p:grpSpPr>
          <a:xfrm>
            <a:off x="4666694" y="1352270"/>
            <a:ext cx="4110969" cy="3042874"/>
            <a:chOff x="665142" y="1244600"/>
            <a:chExt cx="4317969" cy="3196092"/>
          </a:xfrm>
        </p:grpSpPr>
        <p:sp>
          <p:nvSpPr>
            <p:cNvPr id="37" name="矩形 36"/>
            <p:cNvSpPr/>
            <p:nvPr/>
          </p:nvSpPr>
          <p:spPr>
            <a:xfrm>
              <a:off x="1197494" y="1485742"/>
              <a:ext cx="3075814" cy="17745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617101" y="3556001"/>
              <a:ext cx="414052" cy="236601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787400" y="1244600"/>
              <a:ext cx="3988711" cy="2641600"/>
            </a:xfrm>
            <a:prstGeom prst="roundRect">
              <a:avLst>
                <a:gd name="adj" fmla="val 705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40" name="Picture 5" descr="F:\LINK\link+\网页收集1\nineswiss\plugmy_hom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82"/>
            <a:stretch/>
          </p:blipFill>
          <p:spPr bwMode="auto">
            <a:xfrm>
              <a:off x="665142" y="3886200"/>
              <a:ext cx="4317969" cy="55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矩形 40"/>
            <p:cNvSpPr/>
            <p:nvPr/>
          </p:nvSpPr>
          <p:spPr>
            <a:xfrm>
              <a:off x="970100" y="1414066"/>
              <a:ext cx="3646349" cy="19069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2" name="同侧圆角矩形 41"/>
            <p:cNvSpPr/>
            <p:nvPr/>
          </p:nvSpPr>
          <p:spPr>
            <a:xfrm flipV="1">
              <a:off x="787400" y="3486150"/>
              <a:ext cx="3988711" cy="400050"/>
            </a:xfrm>
            <a:prstGeom prst="round2SameRect">
              <a:avLst>
                <a:gd name="adj1" fmla="val 4404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2688314" y="3592734"/>
              <a:ext cx="186882" cy="1868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85" y="1587805"/>
            <a:ext cx="1182606" cy="344408"/>
          </a:xfrm>
          <a:prstGeom prst="rect">
            <a:avLst/>
          </a:prstGeom>
        </p:spPr>
      </p:pic>
      <p:sp>
        <p:nvSpPr>
          <p:cNvPr id="89" name="矩形 88" descr="e7d195523061f1c0bbd9d495056f6756baae99e8e5eccdb0B69E8BECE2F25FA34DA9A3791886F1952D5C6B90E974387B5DDCCBCEBC70127B5F7576CBB260879D9064EC41CFD6AF7F7958B54E7616B7D1ACFF694983D84E03CDCC7BF51094A37592DB23026C66207758BC21EF6BA9BFCEF36FE6E0B7DF41E140F8DB70C93D82E70BC9AB69AD043C7749465C77257E61F25DF2CA4EDEC478E4"/>
          <p:cNvSpPr/>
          <p:nvPr/>
        </p:nvSpPr>
        <p:spPr>
          <a:xfrm>
            <a:off x="1518461" y="1158248"/>
            <a:ext cx="2943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itchFamily="34" charset="-122"/>
              </a:rPr>
              <a:t>一个以解放读者眼睛提供</a:t>
            </a:r>
            <a:r>
              <a:rPr lang="zh-CN" altLang="en-US" sz="1200" b="1" dirty="0">
                <a:solidFill>
                  <a:srgbClr val="C00000"/>
                </a:solidFill>
                <a:ea typeface="微软雅黑" pitchFamily="34" charset="-122"/>
              </a:rPr>
              <a:t>有声读物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itchFamily="34" charset="-122"/>
              </a:rPr>
              <a:t>为核心的平台</a:t>
            </a:r>
          </a:p>
        </p:txBody>
      </p:sp>
      <p:sp>
        <p:nvSpPr>
          <p:cNvPr id="90" name="矩形 89" descr="e7d195523061f1c0bbd9d495056f6756baae99e8e5eccdb0B69E8BECE2F25FA34DA9A3791886F1952D5C6B90E974387B5DDCCBCEBC70127B5F7576CBB260879D9064EC41CFD6AF7F7958B54E7616B7D1ACFF694983D84E03CDCC7BF51094A37592DB23026C66207758BC21EF6BA9BFCEF36FE6E0B7DF41E140F8DB70C93D82E70BC9AB69AD043C7749465C77257E61F25DF2CA4EDEC478E4"/>
          <p:cNvSpPr/>
          <p:nvPr/>
        </p:nvSpPr>
        <p:spPr>
          <a:xfrm>
            <a:off x="1518461" y="1929322"/>
            <a:ext cx="2943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资源数量：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52047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资源每年更新量：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1" name="组合 90" descr="e7d195523061f1c0bbd9d495056f6756baae99e8e5eccdb0B69E8BECE2F25FA34DA9A3791886F1952D5C6B90E974387B5DDCCBCEBC70127B5F7576CBB260879D9064EC41CFD6AF7F7958B54E7616B7D1ACFF694983D84E03CDCC7BF51094A37592DB23026C66207758BC21EF6BA9BFCEF36FE6E0B7DF41E140F8DB70C93D82E70BC9AB69AD043C7749465C77257E61F25DF2CA4EDEC478E4"/>
          <p:cNvGrpSpPr/>
          <p:nvPr/>
        </p:nvGrpSpPr>
        <p:grpSpPr>
          <a:xfrm>
            <a:off x="710220" y="2682348"/>
            <a:ext cx="727130" cy="687511"/>
            <a:chOff x="2655121" y="4368619"/>
            <a:chExt cx="885003" cy="885003"/>
          </a:xfrm>
        </p:grpSpPr>
        <p:sp>
          <p:nvSpPr>
            <p:cNvPr id="92" name="椭圆 91"/>
            <p:cNvSpPr/>
            <p:nvPr/>
          </p:nvSpPr>
          <p:spPr>
            <a:xfrm>
              <a:off x="2655121" y="4368619"/>
              <a:ext cx="885003" cy="88500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48469" y="4461967"/>
              <a:ext cx="698307" cy="6983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4" name="矩形 93" descr="e7d195523061f1c0bbd9d495056f6756baae99e8e5eccdb0B69E8BECE2F25FA34DA9A3791886F1952D5C6B90E974387B5DDCCBCEBC70127B5F7576CBB260879D9064EC41CFD6AF7F7958B54E7616B7D1ACFF694983D84E03CDCC7BF51094A37592DB23026C66207758BC21EF6BA9BFCEF36FE6E0B7DF41E140F8DB70C93D82E70BC9AB69AD043C7749465C77257E61F25DF2CA4EDEC478E4"/>
          <p:cNvSpPr/>
          <p:nvPr/>
        </p:nvSpPr>
        <p:spPr>
          <a:xfrm>
            <a:off x="1518461" y="2779939"/>
            <a:ext cx="2943224" cy="61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音频质量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标准、高质量、无损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音频格式类型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mp3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94" descr="e7d195523061f1c0bbd9d495056f6756baae99e8e5eccdb0B69E8BECE2F25FA34DA9A3791886F1952D5C6B90E974387B5DDCCBCEBC70127B5F7576CBB260879D9064EC41CFD6AF7F7958B54E7616B7D1ACFF694983D84E03CDCC7BF51094A37592DB23026C66207758BC21EF6BA9BFCEF36FE6E0B7DF41E140F8DB70C93D82E70BC9AB69AD043C7749465C77257E61F25DF2CA4EDEC478E4"/>
          <p:cNvSpPr/>
          <p:nvPr/>
        </p:nvSpPr>
        <p:spPr>
          <a:xfrm>
            <a:off x="1509357" y="3692034"/>
            <a:ext cx="3118230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适合人群：</a:t>
            </a:r>
            <a:r>
              <a:rPr lang="zh-CN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少年儿童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青少年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成年人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老年人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Freeform 173" descr="e7d195523061f1c0bbd9d495056f6756baae99e8e5eccdb0B69E8BECE2F25FA34DA9A3791886F1952D5C6B90E974387B5DDCCBCEBC70127B5F7576CBB260879D9064EC41CFD6AF7F7958B54E7616B7D1ACFF694983D84E03CDCC7BF51094A37592DB23026C66207758BC21EF6BA9BFCEF36FE6E0B7DF41E140F8DB70C93D82E70BC9AB69AD043C7749465C77257E61F25DF2CA4EDEC478E4"/>
          <p:cNvSpPr>
            <a:spLocks noEditPoints="1"/>
          </p:cNvSpPr>
          <p:nvPr/>
        </p:nvSpPr>
        <p:spPr bwMode="auto">
          <a:xfrm>
            <a:off x="953601" y="2886129"/>
            <a:ext cx="241200" cy="241200"/>
          </a:xfrm>
          <a:custGeom>
            <a:avLst/>
            <a:gdLst/>
            <a:ahLst/>
            <a:cxnLst>
              <a:cxn ang="0">
                <a:pos x="68" y="44"/>
              </a:cxn>
              <a:cxn ang="0">
                <a:pos x="67" y="46"/>
              </a:cxn>
              <a:cxn ang="0">
                <a:pos x="35" y="67"/>
              </a:cxn>
              <a:cxn ang="0">
                <a:pos x="34" y="68"/>
              </a:cxn>
              <a:cxn ang="0">
                <a:pos x="32" y="67"/>
              </a:cxn>
              <a:cxn ang="0">
                <a:pos x="1" y="46"/>
              </a:cxn>
              <a:cxn ang="0">
                <a:pos x="0" y="44"/>
              </a:cxn>
              <a:cxn ang="0">
                <a:pos x="0" y="23"/>
              </a:cxn>
              <a:cxn ang="0">
                <a:pos x="1" y="21"/>
              </a:cxn>
              <a:cxn ang="0">
                <a:pos x="32" y="0"/>
              </a:cxn>
              <a:cxn ang="0">
                <a:pos x="34" y="0"/>
              </a:cxn>
              <a:cxn ang="0">
                <a:pos x="35" y="0"/>
              </a:cxn>
              <a:cxn ang="0">
                <a:pos x="67" y="21"/>
              </a:cxn>
              <a:cxn ang="0">
                <a:pos x="68" y="23"/>
              </a:cxn>
              <a:cxn ang="0">
                <a:pos x="68" y="44"/>
              </a:cxn>
              <a:cxn ang="0">
                <a:pos x="13" y="34"/>
              </a:cxn>
              <a:cxn ang="0">
                <a:pos x="6" y="29"/>
              </a:cxn>
              <a:cxn ang="0">
                <a:pos x="6" y="39"/>
              </a:cxn>
              <a:cxn ang="0">
                <a:pos x="13" y="34"/>
              </a:cxn>
              <a:cxn ang="0">
                <a:pos x="31" y="22"/>
              </a:cxn>
              <a:cxn ang="0">
                <a:pos x="31" y="8"/>
              </a:cxn>
              <a:cxn ang="0">
                <a:pos x="8" y="23"/>
              </a:cxn>
              <a:cxn ang="0">
                <a:pos x="18" y="30"/>
              </a:cxn>
              <a:cxn ang="0">
                <a:pos x="31" y="22"/>
              </a:cxn>
              <a:cxn ang="0">
                <a:pos x="31" y="59"/>
              </a:cxn>
              <a:cxn ang="0">
                <a:pos x="31" y="46"/>
              </a:cxn>
              <a:cxn ang="0">
                <a:pos x="18" y="37"/>
              </a:cxn>
              <a:cxn ang="0">
                <a:pos x="8" y="44"/>
              </a:cxn>
              <a:cxn ang="0">
                <a:pos x="31" y="59"/>
              </a:cxn>
              <a:cxn ang="0">
                <a:pos x="44" y="34"/>
              </a:cxn>
              <a:cxn ang="0">
                <a:pos x="34" y="27"/>
              </a:cxn>
              <a:cxn ang="0">
                <a:pos x="23" y="34"/>
              </a:cxn>
              <a:cxn ang="0">
                <a:pos x="34" y="41"/>
              </a:cxn>
              <a:cxn ang="0">
                <a:pos x="44" y="34"/>
              </a:cxn>
              <a:cxn ang="0">
                <a:pos x="60" y="23"/>
              </a:cxn>
              <a:cxn ang="0">
                <a:pos x="37" y="8"/>
              </a:cxn>
              <a:cxn ang="0">
                <a:pos x="37" y="22"/>
              </a:cxn>
              <a:cxn ang="0">
                <a:pos x="49" y="30"/>
              </a:cxn>
              <a:cxn ang="0">
                <a:pos x="60" y="23"/>
              </a:cxn>
              <a:cxn ang="0">
                <a:pos x="60" y="44"/>
              </a:cxn>
              <a:cxn ang="0">
                <a:pos x="49" y="37"/>
              </a:cxn>
              <a:cxn ang="0">
                <a:pos x="37" y="46"/>
              </a:cxn>
              <a:cxn ang="0">
                <a:pos x="37" y="59"/>
              </a:cxn>
              <a:cxn ang="0">
                <a:pos x="60" y="44"/>
              </a:cxn>
              <a:cxn ang="0">
                <a:pos x="62" y="39"/>
              </a:cxn>
              <a:cxn ang="0">
                <a:pos x="62" y="29"/>
              </a:cxn>
              <a:cxn ang="0">
                <a:pos x="55" y="34"/>
              </a:cxn>
              <a:cxn ang="0">
                <a:pos x="62" y="39"/>
              </a:cxn>
            </a:cxnLst>
            <a:rect l="0" t="0" r="r" b="b"/>
            <a:pathLst>
              <a:path w="68" h="68">
                <a:moveTo>
                  <a:pt x="68" y="44"/>
                </a:moveTo>
                <a:cubicBezTo>
                  <a:pt x="68" y="45"/>
                  <a:pt x="67" y="46"/>
                  <a:pt x="67" y="46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8"/>
                  <a:pt x="34" y="68"/>
                  <a:pt x="34" y="68"/>
                </a:cubicBezTo>
                <a:cubicBezTo>
                  <a:pt x="33" y="68"/>
                  <a:pt x="33" y="68"/>
                  <a:pt x="32" y="67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5"/>
                  <a:pt x="0" y="4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1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3" y="0"/>
                  <a:pt x="34" y="0"/>
                </a:cubicBezTo>
                <a:cubicBezTo>
                  <a:pt x="34" y="0"/>
                  <a:pt x="35" y="0"/>
                  <a:pt x="35" y="0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21"/>
                  <a:pt x="68" y="22"/>
                  <a:pt x="68" y="23"/>
                </a:cubicBezTo>
                <a:lnTo>
                  <a:pt x="68" y="44"/>
                </a:lnTo>
                <a:close/>
                <a:moveTo>
                  <a:pt x="13" y="34"/>
                </a:moveTo>
                <a:cubicBezTo>
                  <a:pt x="6" y="29"/>
                  <a:pt x="6" y="29"/>
                  <a:pt x="6" y="29"/>
                </a:cubicBezTo>
                <a:cubicBezTo>
                  <a:pt x="6" y="39"/>
                  <a:pt x="6" y="39"/>
                  <a:pt x="6" y="39"/>
                </a:cubicBezTo>
                <a:lnTo>
                  <a:pt x="13" y="34"/>
                </a:lnTo>
                <a:close/>
                <a:moveTo>
                  <a:pt x="31" y="22"/>
                </a:moveTo>
                <a:cubicBezTo>
                  <a:pt x="31" y="8"/>
                  <a:pt x="31" y="8"/>
                  <a:pt x="31" y="8"/>
                </a:cubicBezTo>
                <a:cubicBezTo>
                  <a:pt x="8" y="23"/>
                  <a:pt x="8" y="23"/>
                  <a:pt x="8" y="23"/>
                </a:cubicBezTo>
                <a:cubicBezTo>
                  <a:pt x="18" y="30"/>
                  <a:pt x="18" y="30"/>
                  <a:pt x="18" y="30"/>
                </a:cubicBezTo>
                <a:lnTo>
                  <a:pt x="31" y="22"/>
                </a:lnTo>
                <a:close/>
                <a:moveTo>
                  <a:pt x="31" y="59"/>
                </a:moveTo>
                <a:cubicBezTo>
                  <a:pt x="31" y="46"/>
                  <a:pt x="31" y="46"/>
                  <a:pt x="31" y="46"/>
                </a:cubicBezTo>
                <a:cubicBezTo>
                  <a:pt x="18" y="37"/>
                  <a:pt x="18" y="37"/>
                  <a:pt x="18" y="37"/>
                </a:cubicBezTo>
                <a:cubicBezTo>
                  <a:pt x="8" y="44"/>
                  <a:pt x="8" y="44"/>
                  <a:pt x="8" y="44"/>
                </a:cubicBezTo>
                <a:lnTo>
                  <a:pt x="31" y="59"/>
                </a:lnTo>
                <a:close/>
                <a:moveTo>
                  <a:pt x="44" y="34"/>
                </a:moveTo>
                <a:cubicBezTo>
                  <a:pt x="34" y="27"/>
                  <a:pt x="34" y="27"/>
                  <a:pt x="34" y="27"/>
                </a:cubicBezTo>
                <a:cubicBezTo>
                  <a:pt x="23" y="34"/>
                  <a:pt x="23" y="34"/>
                  <a:pt x="23" y="34"/>
                </a:cubicBezTo>
                <a:cubicBezTo>
                  <a:pt x="34" y="41"/>
                  <a:pt x="34" y="41"/>
                  <a:pt x="34" y="41"/>
                </a:cubicBezTo>
                <a:lnTo>
                  <a:pt x="44" y="34"/>
                </a:lnTo>
                <a:close/>
                <a:moveTo>
                  <a:pt x="60" y="23"/>
                </a:moveTo>
                <a:cubicBezTo>
                  <a:pt x="37" y="8"/>
                  <a:pt x="37" y="8"/>
                  <a:pt x="37" y="8"/>
                </a:cubicBezTo>
                <a:cubicBezTo>
                  <a:pt x="37" y="22"/>
                  <a:pt x="37" y="22"/>
                  <a:pt x="37" y="22"/>
                </a:cubicBezTo>
                <a:cubicBezTo>
                  <a:pt x="49" y="30"/>
                  <a:pt x="49" y="30"/>
                  <a:pt x="49" y="30"/>
                </a:cubicBezTo>
                <a:lnTo>
                  <a:pt x="60" y="23"/>
                </a:lnTo>
                <a:close/>
                <a:moveTo>
                  <a:pt x="60" y="44"/>
                </a:moveTo>
                <a:cubicBezTo>
                  <a:pt x="49" y="37"/>
                  <a:pt x="49" y="37"/>
                  <a:pt x="49" y="37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59"/>
                  <a:pt x="37" y="59"/>
                  <a:pt x="37" y="59"/>
                </a:cubicBezTo>
                <a:lnTo>
                  <a:pt x="60" y="44"/>
                </a:lnTo>
                <a:close/>
                <a:moveTo>
                  <a:pt x="62" y="39"/>
                </a:moveTo>
                <a:cubicBezTo>
                  <a:pt x="62" y="29"/>
                  <a:pt x="62" y="29"/>
                  <a:pt x="62" y="29"/>
                </a:cubicBezTo>
                <a:cubicBezTo>
                  <a:pt x="55" y="34"/>
                  <a:pt x="55" y="34"/>
                  <a:pt x="55" y="34"/>
                </a:cubicBezTo>
                <a:lnTo>
                  <a:pt x="62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4358" tIns="62179" rIns="124358" bIns="62179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7" name="组合 96" descr="e7d195523061f1c0bbd9d495056f6756baae99e8e5eccdb0B69E8BECE2F25FA34DA9A3791886F1952D5C6B90E974387B5DDCCBCEBC70127B5F7576CBB260879D9064EC41CFD6AF7F7958B54E7616B7D1ACFF694983D84E03CDCC7BF51094A37592DB23026C66207758BC21EF6BA9BFCEF36FE6E0B7DF41E140F8DB70C93D82E70BC9AB69AD043C7749465C77257E61F25DF2CA4EDEC478E4"/>
          <p:cNvGrpSpPr/>
          <p:nvPr/>
        </p:nvGrpSpPr>
        <p:grpSpPr>
          <a:xfrm>
            <a:off x="737609" y="1091048"/>
            <a:ext cx="699740" cy="699740"/>
            <a:chOff x="998953" y="2343173"/>
            <a:chExt cx="699740" cy="699740"/>
          </a:xfrm>
        </p:grpSpPr>
        <p:grpSp>
          <p:nvGrpSpPr>
            <p:cNvPr id="98" name="组合 97"/>
            <p:cNvGrpSpPr/>
            <p:nvPr/>
          </p:nvGrpSpPr>
          <p:grpSpPr>
            <a:xfrm>
              <a:off x="998953" y="2343173"/>
              <a:ext cx="699740" cy="699740"/>
              <a:chOff x="2655121" y="4368619"/>
              <a:chExt cx="885003" cy="885003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2655121" y="4368619"/>
                <a:ext cx="885003" cy="88500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2748469" y="4461967"/>
                <a:ext cx="698307" cy="69830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99" name="Freeform 101"/>
            <p:cNvSpPr>
              <a:spLocks noEditPoints="1"/>
            </p:cNvSpPr>
            <p:nvPr/>
          </p:nvSpPr>
          <p:spPr bwMode="auto">
            <a:xfrm>
              <a:off x="1199947" y="2610968"/>
              <a:ext cx="273076" cy="180928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4358" tIns="62179" rIns="124358" bIns="6217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2" name="组合 101" descr="e7d195523061f1c0bbd9d495056f6756baae99e8e5eccdb0B69E8BECE2F25FA34DA9A3791886F1952D5C6B90E974387B5DDCCBCEBC70127B5F7576CBB260879D9064EC41CFD6AF7F7958B54E7616B7D1ACFF694983D84E03CDCC7BF51094A37592DB23026C66207758BC21EF6BA9BFCEF36FE6E0B7DF41E140F8DB70C93D82E70BC9AB69AD043C7749465C77257E61F25DF2CA4EDEC478E4"/>
          <p:cNvGrpSpPr/>
          <p:nvPr/>
        </p:nvGrpSpPr>
        <p:grpSpPr>
          <a:xfrm>
            <a:off x="737609" y="1903476"/>
            <a:ext cx="699740" cy="699740"/>
            <a:chOff x="4823285" y="3274061"/>
            <a:chExt cx="699740" cy="69974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823285" y="3274061"/>
              <a:ext cx="699740" cy="699740"/>
              <a:chOff x="2655121" y="4368619"/>
              <a:chExt cx="885003" cy="885003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2655121" y="4368619"/>
                <a:ext cx="885003" cy="88500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2748469" y="4461967"/>
                <a:ext cx="698307" cy="69830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04" name="Freeform 105"/>
            <p:cNvSpPr>
              <a:spLocks noEditPoints="1"/>
            </p:cNvSpPr>
            <p:nvPr/>
          </p:nvSpPr>
          <p:spPr bwMode="auto">
            <a:xfrm>
              <a:off x="5047309" y="3497281"/>
              <a:ext cx="251692" cy="25330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9" y="31"/>
                </a:cxn>
                <a:cxn ang="0">
                  <a:pos x="4" y="32"/>
                </a:cxn>
                <a:cxn ang="0">
                  <a:pos x="7" y="25"/>
                </a:cxn>
                <a:cxn ang="0">
                  <a:pos x="6" y="42"/>
                </a:cxn>
                <a:cxn ang="0">
                  <a:pos x="11" y="39"/>
                </a:cxn>
                <a:cxn ang="0">
                  <a:pos x="15" y="46"/>
                </a:cxn>
                <a:cxn ang="0">
                  <a:pos x="0" y="69"/>
                </a:cxn>
                <a:cxn ang="0">
                  <a:pos x="7" y="67"/>
                </a:cxn>
                <a:cxn ang="0">
                  <a:pos x="5" y="62"/>
                </a:cxn>
                <a:cxn ang="0">
                  <a:pos x="9" y="55"/>
                </a:cxn>
                <a:cxn ang="0">
                  <a:pos x="5" y="55"/>
                </a:cxn>
                <a:cxn ang="0">
                  <a:pos x="1" y="57"/>
                </a:cxn>
                <a:cxn ang="0">
                  <a:pos x="14" y="51"/>
                </a:cxn>
                <a:cxn ang="0">
                  <a:pos x="10" y="59"/>
                </a:cxn>
                <a:cxn ang="0">
                  <a:pos x="7" y="71"/>
                </a:cxn>
                <a:cxn ang="0">
                  <a:pos x="1" y="20"/>
                </a:cxn>
                <a:cxn ang="0">
                  <a:pos x="6" y="16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0"/>
                </a:cxn>
                <a:cxn ang="0">
                  <a:pos x="11" y="16"/>
                </a:cxn>
                <a:cxn ang="0">
                  <a:pos x="15" y="20"/>
                </a:cxn>
                <a:cxn ang="0">
                  <a:pos x="70" y="20"/>
                </a:cxn>
                <a:cxn ang="0">
                  <a:pos x="20" y="19"/>
                </a:cxn>
                <a:cxn ang="0">
                  <a:pos x="21" y="10"/>
                </a:cxn>
                <a:cxn ang="0">
                  <a:pos x="71" y="11"/>
                </a:cxn>
                <a:cxn ang="0">
                  <a:pos x="71" y="39"/>
                </a:cxn>
                <a:cxn ang="0">
                  <a:pos x="21" y="40"/>
                </a:cxn>
                <a:cxn ang="0">
                  <a:pos x="20" y="31"/>
                </a:cxn>
                <a:cxn ang="0">
                  <a:pos x="70" y="30"/>
                </a:cxn>
                <a:cxn ang="0">
                  <a:pos x="71" y="39"/>
                </a:cxn>
                <a:cxn ang="0">
                  <a:pos x="70" y="61"/>
                </a:cxn>
                <a:cxn ang="0">
                  <a:pos x="20" y="60"/>
                </a:cxn>
                <a:cxn ang="0">
                  <a:pos x="21" y="51"/>
                </a:cxn>
                <a:cxn ang="0">
                  <a:pos x="71" y="52"/>
                </a:cxn>
              </a:cxnLst>
              <a:rect l="0" t="0" r="r" b="b"/>
              <a:pathLst>
                <a:path w="71" h="71">
                  <a:moveTo>
                    <a:pt x="15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0" y="36"/>
                    <a:pt x="9" y="35"/>
                    <a:pt x="9" y="31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9"/>
                    <a:pt x="4" y="31"/>
                    <a:pt x="4" y="3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7"/>
                    <a:pt x="4" y="25"/>
                    <a:pt x="7" y="25"/>
                  </a:cubicBezTo>
                  <a:cubicBezTo>
                    <a:pt x="11" y="25"/>
                    <a:pt x="14" y="27"/>
                    <a:pt x="14" y="31"/>
                  </a:cubicBezTo>
                  <a:cubicBezTo>
                    <a:pt x="14" y="37"/>
                    <a:pt x="6" y="38"/>
                    <a:pt x="6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5" y="39"/>
                    <a:pt x="15" y="39"/>
                    <a:pt x="15" y="39"/>
                  </a:cubicBezTo>
                  <a:lnTo>
                    <a:pt x="15" y="46"/>
                  </a:lnTo>
                  <a:close/>
                  <a:moveTo>
                    <a:pt x="7" y="71"/>
                  </a:moveTo>
                  <a:cubicBezTo>
                    <a:pt x="5" y="71"/>
                    <a:pt x="2" y="70"/>
                    <a:pt x="0" y="69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4" y="66"/>
                    <a:pt x="5" y="67"/>
                    <a:pt x="7" y="67"/>
                  </a:cubicBezTo>
                  <a:cubicBezTo>
                    <a:pt x="8" y="67"/>
                    <a:pt x="10" y="66"/>
                    <a:pt x="10" y="65"/>
                  </a:cubicBezTo>
                  <a:cubicBezTo>
                    <a:pt x="10" y="62"/>
                    <a:pt x="7" y="62"/>
                    <a:pt x="5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6" y="58"/>
                    <a:pt x="7" y="56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6" y="55"/>
                    <a:pt x="5" y="55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3" y="60"/>
                    <a:pt x="15" y="62"/>
                    <a:pt x="15" y="64"/>
                  </a:cubicBezTo>
                  <a:cubicBezTo>
                    <a:pt x="15" y="69"/>
                    <a:pt x="11" y="71"/>
                    <a:pt x="7" y="71"/>
                  </a:cubicBezTo>
                  <a:close/>
                  <a:moveTo>
                    <a:pt x="15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6" y="9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5" y="16"/>
                    <a:pt x="15" y="16"/>
                    <a:pt x="15" y="16"/>
                  </a:cubicBezTo>
                  <a:lnTo>
                    <a:pt x="15" y="20"/>
                  </a:lnTo>
                  <a:close/>
                  <a:moveTo>
                    <a:pt x="71" y="19"/>
                  </a:moveTo>
                  <a:cubicBezTo>
                    <a:pt x="71" y="19"/>
                    <a:pt x="71" y="20"/>
                    <a:pt x="7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19"/>
                    <a:pt x="20" y="19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1" y="10"/>
                    <a:pt x="71" y="10"/>
                    <a:pt x="71" y="11"/>
                  </a:cubicBezTo>
                  <a:lnTo>
                    <a:pt x="71" y="19"/>
                  </a:lnTo>
                  <a:close/>
                  <a:moveTo>
                    <a:pt x="71" y="39"/>
                  </a:moveTo>
                  <a:cubicBezTo>
                    <a:pt x="71" y="40"/>
                    <a:pt x="71" y="40"/>
                    <a:pt x="70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0" y="40"/>
                    <a:pt x="20" y="3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0"/>
                    <a:pt x="21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1" y="30"/>
                    <a:pt x="71" y="31"/>
                    <a:pt x="71" y="31"/>
                  </a:cubicBezTo>
                  <a:lnTo>
                    <a:pt x="71" y="39"/>
                  </a:lnTo>
                  <a:close/>
                  <a:moveTo>
                    <a:pt x="71" y="60"/>
                  </a:moveTo>
                  <a:cubicBezTo>
                    <a:pt x="71" y="60"/>
                    <a:pt x="71" y="61"/>
                    <a:pt x="70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0" y="60"/>
                    <a:pt x="20" y="6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1"/>
                    <a:pt x="21" y="51"/>
                    <a:pt x="21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1" y="51"/>
                    <a:pt x="71" y="52"/>
                  </a:cubicBezTo>
                  <a:lnTo>
                    <a:pt x="71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4358" tIns="62179" rIns="124358" bIns="6217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7" name="组合 106" descr="e7d195523061f1c0bbd9d495056f6756baae99e8e5eccdb0B69E8BECE2F25FA34DA9A3791886F1952D5C6B90E974387B5DDCCBCEBC70127B5F7576CBB260879D9064EC41CFD6AF7F7958B54E7616B7D1ACFF694983D84E03CDCC7BF51094A37592DB23026C66207758BC21EF6BA9BFCEF36FE6E0B7DF41E140F8DB70C93D82E70BC9AB69AD043C7749465C77257E61F25DF2CA4EDEC478E4"/>
          <p:cNvGrpSpPr/>
          <p:nvPr/>
        </p:nvGrpSpPr>
        <p:grpSpPr>
          <a:xfrm>
            <a:off x="730816" y="3487652"/>
            <a:ext cx="699740" cy="699740"/>
            <a:chOff x="4823285" y="1507639"/>
            <a:chExt cx="699740" cy="699740"/>
          </a:xfrm>
        </p:grpSpPr>
        <p:grpSp>
          <p:nvGrpSpPr>
            <p:cNvPr id="108" name="组合 107"/>
            <p:cNvGrpSpPr/>
            <p:nvPr/>
          </p:nvGrpSpPr>
          <p:grpSpPr>
            <a:xfrm>
              <a:off x="4823285" y="1507639"/>
              <a:ext cx="699740" cy="699740"/>
              <a:chOff x="2655121" y="4368619"/>
              <a:chExt cx="885003" cy="885003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2655121" y="4368619"/>
                <a:ext cx="885003" cy="88500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2748469" y="4461967"/>
                <a:ext cx="698307" cy="69830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09" name="Freeform 103"/>
            <p:cNvSpPr>
              <a:spLocks noEditPoints="1"/>
            </p:cNvSpPr>
            <p:nvPr/>
          </p:nvSpPr>
          <p:spPr bwMode="auto">
            <a:xfrm>
              <a:off x="5087436" y="1753430"/>
              <a:ext cx="149699" cy="220404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4358" tIns="62179" rIns="124358" bIns="6217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72" y="1711791"/>
            <a:ext cx="2095500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722" y="3552864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65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平台内容</a:t>
            </a:r>
            <a:r>
              <a:rPr lang="en-US" altLang="zh-CN" dirty="0">
                <a:solidFill>
                  <a:srgbClr val="C51729"/>
                </a:solidFill>
              </a:rPr>
              <a:t/>
            </a:r>
            <a:br>
              <a:rPr lang="en-US" altLang="zh-CN" dirty="0">
                <a:solidFill>
                  <a:srgbClr val="C51729"/>
                </a:solidFill>
              </a:rPr>
            </a:br>
            <a:r>
              <a:rPr lang="en-US" altLang="zh-CN" sz="1050" dirty="0"/>
              <a:t>Main  products</a:t>
            </a:r>
            <a:br>
              <a:rPr lang="en-US" altLang="zh-CN" sz="1050" dirty="0"/>
            </a:br>
            <a:endParaRPr lang="zh-CN" altLang="en-US" sz="1050" dirty="0"/>
          </a:p>
        </p:txBody>
      </p:sp>
      <p:sp>
        <p:nvSpPr>
          <p:cNvPr id="41" name="矩形 40"/>
          <p:cNvSpPr/>
          <p:nvPr/>
        </p:nvSpPr>
        <p:spPr>
          <a:xfrm>
            <a:off x="0" y="148513"/>
            <a:ext cx="441434" cy="608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-95378" y="1337794"/>
            <a:ext cx="4912832" cy="3610885"/>
            <a:chOff x="102557" y="1383615"/>
            <a:chExt cx="4701528" cy="3455579"/>
          </a:xfrm>
        </p:grpSpPr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02557" y="1383615"/>
              <a:ext cx="4701528" cy="3455579"/>
              <a:chOff x="3243" y="1030"/>
              <a:chExt cx="2132" cy="1567"/>
            </a:xfrm>
          </p:grpSpPr>
          <p:sp>
            <p:nvSpPr>
              <p:cNvPr id="14" name="Oval 66"/>
              <p:cNvSpPr>
                <a:spLocks noChangeArrowheads="1"/>
              </p:cNvSpPr>
              <p:nvPr/>
            </p:nvSpPr>
            <p:spPr bwMode="auto">
              <a:xfrm>
                <a:off x="3243" y="2555"/>
                <a:ext cx="2132" cy="42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alpha val="20000"/>
                    </a:sysClr>
                  </a:gs>
                  <a:gs pos="100000">
                    <a:sysClr val="windowText" lastClr="000000">
                      <a:gamma/>
                      <a:shade val="46275"/>
                      <a:invGamma/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pic>
            <p:nvPicPr>
              <p:cNvPr id="15" name="Picture 67" descr="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2" y="1030"/>
                <a:ext cx="2025" cy="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87"/>
            <a:stretch/>
          </p:blipFill>
          <p:spPr>
            <a:xfrm>
              <a:off x="439510" y="1539154"/>
              <a:ext cx="4139370" cy="2377912"/>
            </a:xfrm>
            <a:prstGeom prst="rect">
              <a:avLst/>
            </a:prstGeom>
          </p:spPr>
        </p:pic>
      </p:grpSp>
      <p:cxnSp>
        <p:nvCxnSpPr>
          <p:cNvPr id="17" name="直接连接符 16"/>
          <p:cNvCxnSpPr/>
          <p:nvPr/>
        </p:nvCxnSpPr>
        <p:spPr>
          <a:xfrm>
            <a:off x="5164290" y="2966485"/>
            <a:ext cx="3441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5"/>
          <p:cNvSpPr txBox="1"/>
          <p:nvPr/>
        </p:nvSpPr>
        <p:spPr>
          <a:xfrm>
            <a:off x="4956741" y="1092599"/>
            <a:ext cx="2083193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srgbClr val="C51729"/>
                </a:solidFill>
                <a:latin typeface="+mj-ea"/>
                <a:ea typeface="+mj-ea"/>
                <a:cs typeface="Lato Black" charset="0"/>
              </a:rPr>
              <a:t>课程分类</a:t>
            </a:r>
            <a:endParaRPr lang="en-US" sz="2800" b="1" dirty="0">
              <a:solidFill>
                <a:srgbClr val="C51729"/>
              </a:solidFill>
              <a:latin typeface="+mj-ea"/>
              <a:ea typeface="+mj-ea"/>
              <a:cs typeface="Lato Black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49510" y="1710134"/>
            <a:ext cx="420288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曲艺杂坛  </a:t>
            </a:r>
            <a:r>
              <a:rPr lang="zh-CN" altLang="en-US" dirty="0"/>
              <a:t>相声</a:t>
            </a:r>
            <a:r>
              <a:rPr lang="zh-CN" altLang="en-US" b="1" dirty="0"/>
              <a:t>|</a:t>
            </a:r>
            <a:r>
              <a:rPr lang="zh-CN" altLang="en-US" dirty="0"/>
              <a:t>幽默笑话</a:t>
            </a:r>
            <a:r>
              <a:rPr lang="zh-CN" altLang="en-US" b="1" dirty="0"/>
              <a:t>|</a:t>
            </a:r>
            <a:r>
              <a:rPr lang="zh-CN" altLang="en-US" dirty="0"/>
              <a:t>影视原声</a:t>
            </a:r>
            <a:r>
              <a:rPr lang="zh-CN" altLang="en-US" b="1" dirty="0"/>
              <a:t>|</a:t>
            </a:r>
            <a:r>
              <a:rPr lang="zh-CN" altLang="en-US" dirty="0"/>
              <a:t>曲艺评书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经管系列  </a:t>
            </a:r>
            <a:r>
              <a:rPr lang="zh-CN" altLang="en-US" dirty="0"/>
              <a:t>市场营销</a:t>
            </a:r>
            <a:r>
              <a:rPr lang="zh-CN" altLang="en-US" b="1" dirty="0"/>
              <a:t>|</a:t>
            </a:r>
            <a:r>
              <a:rPr lang="zh-CN" altLang="en-US" dirty="0"/>
              <a:t>企业管理</a:t>
            </a:r>
            <a:r>
              <a:rPr lang="zh-CN" altLang="en-US" b="1" dirty="0"/>
              <a:t>|</a:t>
            </a:r>
            <a:r>
              <a:rPr lang="zh-CN" altLang="en-US" dirty="0"/>
              <a:t>商场智慧</a:t>
            </a:r>
            <a:r>
              <a:rPr lang="zh-CN" altLang="en-US" b="1" dirty="0"/>
              <a:t>|</a:t>
            </a:r>
            <a:r>
              <a:rPr lang="zh-CN" altLang="en-US" dirty="0"/>
              <a:t>领导力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百科  </a:t>
            </a:r>
            <a:r>
              <a:rPr lang="zh-CN" altLang="en-US" dirty="0" smtClean="0"/>
              <a:t>家庭生活</a:t>
            </a:r>
            <a:r>
              <a:rPr lang="zh-CN" altLang="en-US" b="1" dirty="0"/>
              <a:t>|</a:t>
            </a:r>
            <a:r>
              <a:rPr lang="zh-CN" altLang="en-US" dirty="0" smtClean="0"/>
              <a:t>服饰美容</a:t>
            </a:r>
            <a:r>
              <a:rPr lang="zh-CN" altLang="en-US" b="1" dirty="0"/>
              <a:t>|</a:t>
            </a:r>
            <a:r>
              <a:rPr lang="zh-CN" altLang="en-US" dirty="0" smtClean="0"/>
              <a:t>保健养生</a:t>
            </a:r>
            <a:r>
              <a:rPr lang="zh-CN" altLang="en-US" b="1" dirty="0"/>
              <a:t>|</a:t>
            </a:r>
            <a:r>
              <a:rPr lang="zh-CN" altLang="en-US" dirty="0" smtClean="0"/>
              <a:t>心理健康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少儿读物  </a:t>
            </a:r>
            <a:r>
              <a:rPr lang="zh-CN" altLang="en-US" dirty="0" smtClean="0"/>
              <a:t>寓言教育</a:t>
            </a:r>
            <a:r>
              <a:rPr lang="zh-CN" altLang="en-US" b="1" dirty="0"/>
              <a:t>|</a:t>
            </a:r>
            <a:r>
              <a:rPr lang="zh-CN" altLang="en-US" dirty="0" smtClean="0"/>
              <a:t>童话故事</a:t>
            </a:r>
            <a:r>
              <a:rPr lang="zh-CN" altLang="en-US" b="1" dirty="0"/>
              <a:t>|</a:t>
            </a:r>
            <a:r>
              <a:rPr lang="zh-CN" altLang="en-US" dirty="0" smtClean="0"/>
              <a:t>儿歌知识</a:t>
            </a:r>
            <a:r>
              <a:rPr lang="zh-CN" altLang="en-US" b="1" dirty="0"/>
              <a:t>|</a:t>
            </a:r>
            <a:r>
              <a:rPr lang="zh-CN" altLang="en-US" dirty="0" smtClean="0"/>
              <a:t>音乐国学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就业择业  </a:t>
            </a:r>
            <a:r>
              <a:rPr lang="zh-CN" altLang="en-US" dirty="0" smtClean="0"/>
              <a:t>理财投资</a:t>
            </a:r>
            <a:r>
              <a:rPr lang="zh-CN" altLang="en-US" b="1" dirty="0"/>
              <a:t>|</a:t>
            </a:r>
            <a:r>
              <a:rPr lang="zh-CN" altLang="en-US" dirty="0" smtClean="0"/>
              <a:t>女性职场</a:t>
            </a:r>
            <a:r>
              <a:rPr lang="zh-CN" altLang="en-US" b="1" dirty="0"/>
              <a:t>|</a:t>
            </a:r>
            <a:r>
              <a:rPr lang="zh-CN" altLang="en-US" dirty="0" smtClean="0"/>
              <a:t>职场精英</a:t>
            </a:r>
            <a:r>
              <a:rPr lang="zh-CN" altLang="en-US" b="1" dirty="0"/>
              <a:t>|</a:t>
            </a:r>
            <a:r>
              <a:rPr lang="zh-CN" altLang="en-US" dirty="0" smtClean="0"/>
              <a:t>励志修养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2" y="1508712"/>
            <a:ext cx="4246568" cy="24029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383" y="3820355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8" name="矩形 7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平台内容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50" dirty="0"/>
              <a:t>Main  products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grpSp>
        <p:nvGrpSpPr>
          <p:cNvPr id="49" name="Group 65"/>
          <p:cNvGrpSpPr>
            <a:grpSpLocks/>
          </p:cNvGrpSpPr>
          <p:nvPr/>
        </p:nvGrpSpPr>
        <p:grpSpPr bwMode="auto">
          <a:xfrm>
            <a:off x="4159899" y="1178040"/>
            <a:ext cx="4701528" cy="3455579"/>
            <a:chOff x="3243" y="1030"/>
            <a:chExt cx="2132" cy="1567"/>
          </a:xfrm>
        </p:grpSpPr>
        <p:sp>
          <p:nvSpPr>
            <p:cNvPr id="51" name="Oval 6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alpha val="20000"/>
                  </a:sysClr>
                </a:gs>
                <a:gs pos="100000">
                  <a:sysClr val="windowText" lastClr="000000">
                    <a:gamma/>
                    <a:shade val="46275"/>
                    <a:invGamma/>
                    <a:alpha val="0"/>
                  </a:sys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52" name="Picture 67" descr="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7"/>
          <a:stretch/>
        </p:blipFill>
        <p:spPr>
          <a:xfrm>
            <a:off x="4522021" y="1337793"/>
            <a:ext cx="4164779" cy="2402934"/>
          </a:xfrm>
          <a:prstGeom prst="rect">
            <a:avLst/>
          </a:prstGeom>
        </p:spPr>
      </p:pic>
      <p:sp>
        <p:nvSpPr>
          <p:cNvPr id="36" name="TextBox 5"/>
          <p:cNvSpPr txBox="1"/>
          <p:nvPr/>
        </p:nvSpPr>
        <p:spPr>
          <a:xfrm>
            <a:off x="334402" y="916430"/>
            <a:ext cx="2083193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srgbClr val="C51729"/>
                </a:solidFill>
                <a:latin typeface="+mj-ea"/>
                <a:ea typeface="+mj-ea"/>
                <a:cs typeface="Lato Black" charset="0"/>
              </a:rPr>
              <a:t>课程分类</a:t>
            </a:r>
            <a:endParaRPr lang="en-US" sz="2800" b="1" dirty="0">
              <a:solidFill>
                <a:srgbClr val="C51729"/>
              </a:solidFill>
              <a:latin typeface="+mj-ea"/>
              <a:ea typeface="+mj-ea"/>
              <a:cs typeface="Lato Black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6837" y="1508798"/>
            <a:ext cx="413577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文学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艺术  </a:t>
            </a:r>
            <a:r>
              <a:rPr lang="zh-CN" altLang="en-US" dirty="0" smtClean="0"/>
              <a:t>现代</a:t>
            </a:r>
            <a:r>
              <a:rPr lang="zh-CN" altLang="en-US" dirty="0"/>
              <a:t>文学</a:t>
            </a:r>
            <a:r>
              <a:rPr lang="zh-CN" altLang="en-US" b="1" dirty="0"/>
              <a:t>|</a:t>
            </a:r>
            <a:r>
              <a:rPr lang="zh-CN" altLang="en-US" dirty="0"/>
              <a:t>旅游传记</a:t>
            </a:r>
            <a:r>
              <a:rPr lang="zh-CN" altLang="en-US" b="1" dirty="0"/>
              <a:t>|</a:t>
            </a:r>
            <a:r>
              <a:rPr lang="zh-CN" altLang="en-US" dirty="0"/>
              <a:t>小说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人文地理</a:t>
            </a:r>
            <a:r>
              <a:rPr lang="zh-CN" altLang="en-US" sz="1600" dirty="0" smtClean="0"/>
              <a:t>  </a:t>
            </a:r>
            <a:r>
              <a:rPr lang="zh-CN" altLang="en-US" dirty="0" smtClean="0"/>
              <a:t>自然科学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|</a:t>
            </a:r>
            <a:r>
              <a:rPr lang="zh-CN" altLang="en-US" dirty="0" smtClean="0"/>
              <a:t>科学探索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|</a:t>
            </a:r>
            <a:r>
              <a:rPr lang="zh-CN" altLang="en-US" dirty="0" smtClean="0"/>
              <a:t>人文</a:t>
            </a:r>
            <a:r>
              <a:rPr lang="zh-CN" altLang="en-US" dirty="0"/>
              <a:t>历史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小说  </a:t>
            </a:r>
            <a:r>
              <a:rPr lang="zh-CN" altLang="en-US" dirty="0" smtClean="0"/>
              <a:t>恐怖灵异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|</a:t>
            </a:r>
            <a:r>
              <a:rPr lang="zh-CN" altLang="en-US" dirty="0" smtClean="0"/>
              <a:t>玄</a:t>
            </a:r>
            <a:r>
              <a:rPr lang="zh-CN" altLang="en-US" dirty="0"/>
              <a:t>幻</a:t>
            </a:r>
            <a:r>
              <a:rPr lang="zh-CN" altLang="en-US" dirty="0" smtClean="0"/>
              <a:t>武侠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|</a:t>
            </a:r>
            <a:r>
              <a:rPr lang="zh-CN" altLang="en-US" dirty="0" smtClean="0"/>
              <a:t>历史军事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|</a:t>
            </a:r>
            <a:r>
              <a:rPr lang="zh-CN" altLang="en-US" dirty="0" smtClean="0"/>
              <a:t>都市</a:t>
            </a:r>
            <a:r>
              <a:rPr lang="zh-CN" altLang="en-US" dirty="0"/>
              <a:t>女生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名家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精粹  </a:t>
            </a:r>
            <a:r>
              <a:rPr lang="zh-CN" altLang="en-US" dirty="0" smtClean="0"/>
              <a:t>名人列传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|</a:t>
            </a:r>
            <a:r>
              <a:rPr lang="zh-CN" altLang="en-US" dirty="0" smtClean="0"/>
              <a:t>人物访谈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|</a:t>
            </a:r>
            <a:r>
              <a:rPr lang="zh-CN" altLang="en-US" dirty="0" smtClean="0"/>
              <a:t>名家论坛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|</a:t>
            </a:r>
            <a:r>
              <a:rPr lang="zh-CN" altLang="en-US" dirty="0" smtClean="0"/>
              <a:t>百</a:t>
            </a:r>
            <a:r>
              <a:rPr lang="zh-CN" altLang="en-US" dirty="0"/>
              <a:t>家讲坛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国学经典  </a:t>
            </a:r>
            <a:r>
              <a:rPr lang="zh-CN" altLang="en-US" dirty="0" smtClean="0"/>
              <a:t>古文典籍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|</a:t>
            </a:r>
            <a:r>
              <a:rPr lang="zh-CN" altLang="en-US" dirty="0" smtClean="0"/>
              <a:t>诗词元曲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|</a:t>
            </a:r>
            <a:r>
              <a:rPr lang="zh-CN" altLang="en-US" dirty="0" smtClean="0"/>
              <a:t>明清小说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|</a:t>
            </a:r>
            <a:r>
              <a:rPr lang="zh-CN" altLang="en-US" dirty="0" smtClean="0"/>
              <a:t>四</a:t>
            </a:r>
            <a:r>
              <a:rPr lang="zh-CN" altLang="en-US" dirty="0"/>
              <a:t>大</a:t>
            </a:r>
            <a:r>
              <a:rPr lang="zh-CN" altLang="en-US" dirty="0" smtClean="0"/>
              <a:t>名著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580" y="1337793"/>
            <a:ext cx="4146831" cy="23658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565" y="3592251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87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957" y="274636"/>
            <a:ext cx="1534625" cy="355983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1050" dirty="0"/>
              <a:t>Platform  strengths</a:t>
            </a:r>
            <a:r>
              <a:rPr lang="zh-CN" altLang="en-US" sz="1050" dirty="0"/>
              <a:t/>
            </a:r>
            <a:br>
              <a:rPr lang="zh-CN" altLang="en-US" sz="1050" dirty="0"/>
            </a:br>
            <a:endParaRPr lang="zh-CN" altLang="en-US" sz="1050" dirty="0"/>
          </a:p>
        </p:txBody>
      </p:sp>
      <p:sp>
        <p:nvSpPr>
          <p:cNvPr id="125" name="圆角矩形标注 124" descr="e7d195523061f1c09e9d68d7cf438b91ef959ecb14fc25d26BBA7F7DBC18E55DFF4014AF651F0BF2569D4B6C1DA7F1A4683A481403BD872FC687266AD13265C1DE7C373772FD8728ABDD69ADD03BFF5BE2862BC891DBB79EEA6ABFDA2705539C4C8B930FAAA2F704AF6127B61369D20CDE2E9C2B2FC339846F0091372E9B957F3645EED4C3450D6CC19037091D9FE20A"/>
          <p:cNvSpPr/>
          <p:nvPr/>
        </p:nvSpPr>
        <p:spPr>
          <a:xfrm>
            <a:off x="3537944" y="1401144"/>
            <a:ext cx="5460555" cy="2011992"/>
          </a:xfrm>
          <a:prstGeom prst="wedgeRoundRectCallout">
            <a:avLst>
              <a:gd name="adj1" fmla="val -60099"/>
              <a:gd name="adj2" fmla="val 3935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213198" y="1518375"/>
            <a:ext cx="3635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支持不同阅读模式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端、触摸屏端、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pad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更新及时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中心站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点每月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更新、镜像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站点定期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人性化设计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人性化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的界面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设计、贴心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的互动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Freeform 95"/>
          <p:cNvSpPr>
            <a:spLocks noEditPoints="1"/>
          </p:cNvSpPr>
          <p:nvPr/>
        </p:nvSpPr>
        <p:spPr bwMode="auto">
          <a:xfrm>
            <a:off x="3701712" y="2911348"/>
            <a:ext cx="407686" cy="330515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6" name="Freeform 160"/>
          <p:cNvSpPr>
            <a:spLocks noEditPoints="1"/>
          </p:cNvSpPr>
          <p:nvPr/>
        </p:nvSpPr>
        <p:spPr bwMode="auto">
          <a:xfrm>
            <a:off x="3684935" y="2207768"/>
            <a:ext cx="415589" cy="372762"/>
          </a:xfrm>
          <a:custGeom>
            <a:avLst/>
            <a:gdLst>
              <a:gd name="T0" fmla="*/ 118 w 210"/>
              <a:gd name="T1" fmla="*/ 2 h 196"/>
              <a:gd name="T2" fmla="*/ 168 w 210"/>
              <a:gd name="T3" fmla="*/ 28 h 196"/>
              <a:gd name="T4" fmla="*/ 190 w 210"/>
              <a:gd name="T5" fmla="*/ 60 h 196"/>
              <a:gd name="T6" fmla="*/ 152 w 210"/>
              <a:gd name="T7" fmla="*/ 46 h 196"/>
              <a:gd name="T8" fmla="*/ 128 w 210"/>
              <a:gd name="T9" fmla="*/ 30 h 196"/>
              <a:gd name="T10" fmla="*/ 98 w 210"/>
              <a:gd name="T11" fmla="*/ 24 h 196"/>
              <a:gd name="T12" fmla="*/ 58 w 210"/>
              <a:gd name="T13" fmla="*/ 36 h 196"/>
              <a:gd name="T14" fmla="*/ 38 w 210"/>
              <a:gd name="T15" fmla="*/ 56 h 196"/>
              <a:gd name="T16" fmla="*/ 24 w 210"/>
              <a:gd name="T17" fmla="*/ 98 h 196"/>
              <a:gd name="T18" fmla="*/ 30 w 210"/>
              <a:gd name="T19" fmla="*/ 128 h 196"/>
              <a:gd name="T20" fmla="*/ 46 w 210"/>
              <a:gd name="T21" fmla="*/ 150 h 196"/>
              <a:gd name="T22" fmla="*/ 84 w 210"/>
              <a:gd name="T23" fmla="*/ 170 h 196"/>
              <a:gd name="T24" fmla="*/ 114 w 210"/>
              <a:gd name="T25" fmla="*/ 170 h 196"/>
              <a:gd name="T26" fmla="*/ 152 w 210"/>
              <a:gd name="T27" fmla="*/ 150 h 196"/>
              <a:gd name="T28" fmla="*/ 184 w 210"/>
              <a:gd name="T29" fmla="*/ 148 h 196"/>
              <a:gd name="T30" fmla="*/ 168 w 210"/>
              <a:gd name="T31" fmla="*/ 168 h 196"/>
              <a:gd name="T32" fmla="*/ 136 w 210"/>
              <a:gd name="T33" fmla="*/ 188 h 196"/>
              <a:gd name="T34" fmla="*/ 98 w 210"/>
              <a:gd name="T35" fmla="*/ 196 h 196"/>
              <a:gd name="T36" fmla="*/ 44 w 210"/>
              <a:gd name="T37" fmla="*/ 180 h 196"/>
              <a:gd name="T38" fmla="*/ 18 w 210"/>
              <a:gd name="T39" fmla="*/ 154 h 196"/>
              <a:gd name="T40" fmla="*/ 0 w 210"/>
              <a:gd name="T41" fmla="*/ 98 h 196"/>
              <a:gd name="T42" fmla="*/ 8 w 210"/>
              <a:gd name="T43" fmla="*/ 60 h 196"/>
              <a:gd name="T44" fmla="*/ 30 w 210"/>
              <a:gd name="T45" fmla="*/ 28 h 196"/>
              <a:gd name="T46" fmla="*/ 78 w 210"/>
              <a:gd name="T47" fmla="*/ 2 h 196"/>
              <a:gd name="T48" fmla="*/ 76 w 210"/>
              <a:gd name="T49" fmla="*/ 68 h 196"/>
              <a:gd name="T50" fmla="*/ 90 w 210"/>
              <a:gd name="T51" fmla="*/ 96 h 196"/>
              <a:gd name="T52" fmla="*/ 90 w 210"/>
              <a:gd name="T53" fmla="*/ 104 h 196"/>
              <a:gd name="T54" fmla="*/ 94 w 210"/>
              <a:gd name="T55" fmla="*/ 108 h 196"/>
              <a:gd name="T56" fmla="*/ 100 w 210"/>
              <a:gd name="T57" fmla="*/ 108 h 196"/>
              <a:gd name="T58" fmla="*/ 112 w 210"/>
              <a:gd name="T59" fmla="*/ 102 h 196"/>
              <a:gd name="T60" fmla="*/ 110 w 210"/>
              <a:gd name="T61" fmla="*/ 98 h 196"/>
              <a:gd name="T62" fmla="*/ 130 w 210"/>
              <a:gd name="T63" fmla="*/ 66 h 196"/>
              <a:gd name="T64" fmla="*/ 104 w 210"/>
              <a:gd name="T65" fmla="*/ 90 h 196"/>
              <a:gd name="T66" fmla="*/ 98 w 210"/>
              <a:gd name="T67" fmla="*/ 88 h 196"/>
              <a:gd name="T68" fmla="*/ 210 w 210"/>
              <a:gd name="T69" fmla="*/ 70 h 196"/>
              <a:gd name="T70" fmla="*/ 164 w 210"/>
              <a:gd name="T71" fmla="*/ 126 h 196"/>
              <a:gd name="T72" fmla="*/ 202 w 210"/>
              <a:gd name="T73" fmla="*/ 140 h 196"/>
              <a:gd name="T74" fmla="*/ 210 w 210"/>
              <a:gd name="T75" fmla="*/ 116 h 196"/>
              <a:gd name="T76" fmla="*/ 210 w 210"/>
              <a:gd name="T77" fmla="*/ 70 h 196"/>
              <a:gd name="T78" fmla="*/ 180 w 210"/>
              <a:gd name="T79" fmla="*/ 116 h 196"/>
              <a:gd name="T80" fmla="*/ 162 w 210"/>
              <a:gd name="T81" fmla="*/ 128 h 196"/>
              <a:gd name="T82" fmla="*/ 164 w 210"/>
              <a:gd name="T83" fmla="*/ 100 h 196"/>
              <a:gd name="T84" fmla="*/ 168 w 210"/>
              <a:gd name="T85" fmla="*/ 86 h 196"/>
              <a:gd name="T86" fmla="*/ 164 w 210"/>
              <a:gd name="T87" fmla="*/ 74 h 196"/>
              <a:gd name="T88" fmla="*/ 150 w 210"/>
              <a:gd name="T89" fmla="*/ 68 h 196"/>
              <a:gd name="T90" fmla="*/ 140 w 210"/>
              <a:gd name="T91" fmla="*/ 70 h 196"/>
              <a:gd name="T92" fmla="*/ 130 w 210"/>
              <a:gd name="T93" fmla="*/ 82 h 196"/>
              <a:gd name="T94" fmla="*/ 128 w 210"/>
              <a:gd name="T95" fmla="*/ 94 h 196"/>
              <a:gd name="T96" fmla="*/ 144 w 210"/>
              <a:gd name="T97" fmla="*/ 86 h 196"/>
              <a:gd name="T98" fmla="*/ 150 w 210"/>
              <a:gd name="T99" fmla="*/ 80 h 196"/>
              <a:gd name="T100" fmla="*/ 152 w 210"/>
              <a:gd name="T101" fmla="*/ 80 h 196"/>
              <a:gd name="T102" fmla="*/ 148 w 210"/>
              <a:gd name="T103" fmla="*/ 96 h 196"/>
              <a:gd name="T104" fmla="*/ 124 w 210"/>
              <a:gd name="T105" fmla="*/ 14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0" h="196">
                <a:moveTo>
                  <a:pt x="98" y="0"/>
                </a:moveTo>
                <a:lnTo>
                  <a:pt x="98" y="0"/>
                </a:lnTo>
                <a:lnTo>
                  <a:pt x="118" y="2"/>
                </a:lnTo>
                <a:lnTo>
                  <a:pt x="136" y="8"/>
                </a:lnTo>
                <a:lnTo>
                  <a:pt x="154" y="16"/>
                </a:lnTo>
                <a:lnTo>
                  <a:pt x="168" y="28"/>
                </a:lnTo>
                <a:lnTo>
                  <a:pt x="168" y="28"/>
                </a:lnTo>
                <a:lnTo>
                  <a:pt x="180" y="44"/>
                </a:lnTo>
                <a:lnTo>
                  <a:pt x="190" y="60"/>
                </a:lnTo>
                <a:lnTo>
                  <a:pt x="162" y="60"/>
                </a:lnTo>
                <a:lnTo>
                  <a:pt x="162" y="60"/>
                </a:lnTo>
                <a:lnTo>
                  <a:pt x="152" y="46"/>
                </a:lnTo>
                <a:lnTo>
                  <a:pt x="152" y="46"/>
                </a:lnTo>
                <a:lnTo>
                  <a:pt x="140" y="36"/>
                </a:lnTo>
                <a:lnTo>
                  <a:pt x="128" y="30"/>
                </a:lnTo>
                <a:lnTo>
                  <a:pt x="114" y="26"/>
                </a:lnTo>
                <a:lnTo>
                  <a:pt x="98" y="24"/>
                </a:lnTo>
                <a:lnTo>
                  <a:pt x="98" y="24"/>
                </a:lnTo>
                <a:lnTo>
                  <a:pt x="84" y="26"/>
                </a:lnTo>
                <a:lnTo>
                  <a:pt x="70" y="30"/>
                </a:lnTo>
                <a:lnTo>
                  <a:pt x="58" y="36"/>
                </a:lnTo>
                <a:lnTo>
                  <a:pt x="46" y="46"/>
                </a:lnTo>
                <a:lnTo>
                  <a:pt x="46" y="46"/>
                </a:lnTo>
                <a:lnTo>
                  <a:pt x="38" y="56"/>
                </a:lnTo>
                <a:lnTo>
                  <a:pt x="30" y="70"/>
                </a:lnTo>
                <a:lnTo>
                  <a:pt x="26" y="84"/>
                </a:lnTo>
                <a:lnTo>
                  <a:pt x="24" y="98"/>
                </a:lnTo>
                <a:lnTo>
                  <a:pt x="24" y="98"/>
                </a:lnTo>
                <a:lnTo>
                  <a:pt x="26" y="114"/>
                </a:lnTo>
                <a:lnTo>
                  <a:pt x="30" y="128"/>
                </a:lnTo>
                <a:lnTo>
                  <a:pt x="38" y="140"/>
                </a:lnTo>
                <a:lnTo>
                  <a:pt x="46" y="150"/>
                </a:lnTo>
                <a:lnTo>
                  <a:pt x="46" y="150"/>
                </a:lnTo>
                <a:lnTo>
                  <a:pt x="58" y="160"/>
                </a:lnTo>
                <a:lnTo>
                  <a:pt x="70" y="166"/>
                </a:lnTo>
                <a:lnTo>
                  <a:pt x="84" y="170"/>
                </a:lnTo>
                <a:lnTo>
                  <a:pt x="98" y="172"/>
                </a:lnTo>
                <a:lnTo>
                  <a:pt x="98" y="172"/>
                </a:lnTo>
                <a:lnTo>
                  <a:pt x="114" y="170"/>
                </a:lnTo>
                <a:lnTo>
                  <a:pt x="128" y="166"/>
                </a:lnTo>
                <a:lnTo>
                  <a:pt x="140" y="160"/>
                </a:lnTo>
                <a:lnTo>
                  <a:pt x="152" y="150"/>
                </a:lnTo>
                <a:lnTo>
                  <a:pt x="152" y="150"/>
                </a:lnTo>
                <a:lnTo>
                  <a:pt x="154" y="148"/>
                </a:lnTo>
                <a:lnTo>
                  <a:pt x="184" y="148"/>
                </a:lnTo>
                <a:lnTo>
                  <a:pt x="184" y="148"/>
                </a:lnTo>
                <a:lnTo>
                  <a:pt x="176" y="158"/>
                </a:lnTo>
                <a:lnTo>
                  <a:pt x="168" y="168"/>
                </a:lnTo>
                <a:lnTo>
                  <a:pt x="168" y="168"/>
                </a:lnTo>
                <a:lnTo>
                  <a:pt x="154" y="180"/>
                </a:lnTo>
                <a:lnTo>
                  <a:pt x="136" y="188"/>
                </a:lnTo>
                <a:lnTo>
                  <a:pt x="118" y="194"/>
                </a:lnTo>
                <a:lnTo>
                  <a:pt x="98" y="196"/>
                </a:lnTo>
                <a:lnTo>
                  <a:pt x="98" y="196"/>
                </a:lnTo>
                <a:lnTo>
                  <a:pt x="78" y="194"/>
                </a:lnTo>
                <a:lnTo>
                  <a:pt x="60" y="188"/>
                </a:lnTo>
                <a:lnTo>
                  <a:pt x="44" y="180"/>
                </a:lnTo>
                <a:lnTo>
                  <a:pt x="30" y="168"/>
                </a:lnTo>
                <a:lnTo>
                  <a:pt x="30" y="168"/>
                </a:lnTo>
                <a:lnTo>
                  <a:pt x="18" y="154"/>
                </a:lnTo>
                <a:lnTo>
                  <a:pt x="8" y="136"/>
                </a:lnTo>
                <a:lnTo>
                  <a:pt x="2" y="118"/>
                </a:lnTo>
                <a:lnTo>
                  <a:pt x="0" y="98"/>
                </a:lnTo>
                <a:lnTo>
                  <a:pt x="0" y="98"/>
                </a:lnTo>
                <a:lnTo>
                  <a:pt x="2" y="78"/>
                </a:lnTo>
                <a:lnTo>
                  <a:pt x="8" y="60"/>
                </a:lnTo>
                <a:lnTo>
                  <a:pt x="18" y="44"/>
                </a:lnTo>
                <a:lnTo>
                  <a:pt x="30" y="28"/>
                </a:lnTo>
                <a:lnTo>
                  <a:pt x="30" y="28"/>
                </a:lnTo>
                <a:lnTo>
                  <a:pt x="44" y="16"/>
                </a:lnTo>
                <a:lnTo>
                  <a:pt x="60" y="8"/>
                </a:lnTo>
                <a:lnTo>
                  <a:pt x="78" y="2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76" y="68"/>
                </a:moveTo>
                <a:lnTo>
                  <a:pt x="68" y="76"/>
                </a:lnTo>
                <a:lnTo>
                  <a:pt x="90" y="96"/>
                </a:lnTo>
                <a:lnTo>
                  <a:pt x="90" y="96"/>
                </a:lnTo>
                <a:lnTo>
                  <a:pt x="90" y="98"/>
                </a:lnTo>
                <a:lnTo>
                  <a:pt x="90" y="98"/>
                </a:lnTo>
                <a:lnTo>
                  <a:pt x="90" y="104"/>
                </a:lnTo>
                <a:lnTo>
                  <a:pt x="86" y="112"/>
                </a:lnTo>
                <a:lnTo>
                  <a:pt x="88" y="114"/>
                </a:lnTo>
                <a:lnTo>
                  <a:pt x="94" y="108"/>
                </a:lnTo>
                <a:lnTo>
                  <a:pt x="94" y="108"/>
                </a:lnTo>
                <a:lnTo>
                  <a:pt x="100" y="108"/>
                </a:lnTo>
                <a:lnTo>
                  <a:pt x="100" y="108"/>
                </a:lnTo>
                <a:lnTo>
                  <a:pt x="102" y="108"/>
                </a:lnTo>
                <a:lnTo>
                  <a:pt x="104" y="110"/>
                </a:lnTo>
                <a:lnTo>
                  <a:pt x="112" y="102"/>
                </a:lnTo>
                <a:lnTo>
                  <a:pt x="110" y="100"/>
                </a:lnTo>
                <a:lnTo>
                  <a:pt x="110" y="100"/>
                </a:lnTo>
                <a:lnTo>
                  <a:pt x="110" y="98"/>
                </a:lnTo>
                <a:lnTo>
                  <a:pt x="110" y="98"/>
                </a:lnTo>
                <a:lnTo>
                  <a:pt x="108" y="92"/>
                </a:lnTo>
                <a:lnTo>
                  <a:pt x="130" y="66"/>
                </a:lnTo>
                <a:lnTo>
                  <a:pt x="126" y="62"/>
                </a:lnTo>
                <a:lnTo>
                  <a:pt x="104" y="90"/>
                </a:lnTo>
                <a:lnTo>
                  <a:pt x="104" y="90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76" y="68"/>
                </a:lnTo>
                <a:lnTo>
                  <a:pt x="76" y="68"/>
                </a:lnTo>
                <a:close/>
                <a:moveTo>
                  <a:pt x="210" y="70"/>
                </a:moveTo>
                <a:lnTo>
                  <a:pt x="186" y="70"/>
                </a:lnTo>
                <a:lnTo>
                  <a:pt x="166" y="116"/>
                </a:lnTo>
                <a:lnTo>
                  <a:pt x="164" y="126"/>
                </a:lnTo>
                <a:lnTo>
                  <a:pt x="186" y="126"/>
                </a:lnTo>
                <a:lnTo>
                  <a:pt x="184" y="140"/>
                </a:lnTo>
                <a:lnTo>
                  <a:pt x="202" y="140"/>
                </a:lnTo>
                <a:lnTo>
                  <a:pt x="202" y="126"/>
                </a:lnTo>
                <a:lnTo>
                  <a:pt x="208" y="126"/>
                </a:lnTo>
                <a:lnTo>
                  <a:pt x="210" y="116"/>
                </a:lnTo>
                <a:lnTo>
                  <a:pt x="204" y="116"/>
                </a:lnTo>
                <a:lnTo>
                  <a:pt x="210" y="70"/>
                </a:lnTo>
                <a:lnTo>
                  <a:pt x="210" y="70"/>
                </a:lnTo>
                <a:close/>
                <a:moveTo>
                  <a:pt x="186" y="116"/>
                </a:moveTo>
                <a:lnTo>
                  <a:pt x="190" y="86"/>
                </a:lnTo>
                <a:lnTo>
                  <a:pt x="180" y="116"/>
                </a:lnTo>
                <a:lnTo>
                  <a:pt x="186" y="116"/>
                </a:lnTo>
                <a:lnTo>
                  <a:pt x="186" y="116"/>
                </a:lnTo>
                <a:close/>
                <a:moveTo>
                  <a:pt x="162" y="128"/>
                </a:moveTo>
                <a:lnTo>
                  <a:pt x="144" y="128"/>
                </a:lnTo>
                <a:lnTo>
                  <a:pt x="144" y="128"/>
                </a:lnTo>
                <a:lnTo>
                  <a:pt x="164" y="100"/>
                </a:lnTo>
                <a:lnTo>
                  <a:pt x="164" y="100"/>
                </a:lnTo>
                <a:lnTo>
                  <a:pt x="168" y="92"/>
                </a:lnTo>
                <a:lnTo>
                  <a:pt x="168" y="86"/>
                </a:lnTo>
                <a:lnTo>
                  <a:pt x="168" y="86"/>
                </a:lnTo>
                <a:lnTo>
                  <a:pt x="168" y="80"/>
                </a:lnTo>
                <a:lnTo>
                  <a:pt x="164" y="74"/>
                </a:lnTo>
                <a:lnTo>
                  <a:pt x="164" y="74"/>
                </a:lnTo>
                <a:lnTo>
                  <a:pt x="158" y="70"/>
                </a:lnTo>
                <a:lnTo>
                  <a:pt x="150" y="68"/>
                </a:lnTo>
                <a:lnTo>
                  <a:pt x="150" y="68"/>
                </a:lnTo>
                <a:lnTo>
                  <a:pt x="140" y="70"/>
                </a:lnTo>
                <a:lnTo>
                  <a:pt x="140" y="70"/>
                </a:lnTo>
                <a:lnTo>
                  <a:pt x="134" y="76"/>
                </a:lnTo>
                <a:lnTo>
                  <a:pt x="134" y="76"/>
                </a:lnTo>
                <a:lnTo>
                  <a:pt x="130" y="82"/>
                </a:lnTo>
                <a:lnTo>
                  <a:pt x="130" y="82"/>
                </a:lnTo>
                <a:lnTo>
                  <a:pt x="128" y="90"/>
                </a:lnTo>
                <a:lnTo>
                  <a:pt x="128" y="94"/>
                </a:lnTo>
                <a:lnTo>
                  <a:pt x="144" y="94"/>
                </a:lnTo>
                <a:lnTo>
                  <a:pt x="144" y="86"/>
                </a:lnTo>
                <a:lnTo>
                  <a:pt x="144" y="86"/>
                </a:lnTo>
                <a:lnTo>
                  <a:pt x="146" y="80"/>
                </a:lnTo>
                <a:lnTo>
                  <a:pt x="146" y="80"/>
                </a:lnTo>
                <a:lnTo>
                  <a:pt x="150" y="80"/>
                </a:lnTo>
                <a:lnTo>
                  <a:pt x="150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4"/>
                </a:lnTo>
                <a:lnTo>
                  <a:pt x="152" y="84"/>
                </a:lnTo>
                <a:lnTo>
                  <a:pt x="148" y="96"/>
                </a:lnTo>
                <a:lnTo>
                  <a:pt x="148" y="96"/>
                </a:lnTo>
                <a:lnTo>
                  <a:pt x="124" y="130"/>
                </a:lnTo>
                <a:lnTo>
                  <a:pt x="124" y="140"/>
                </a:lnTo>
                <a:lnTo>
                  <a:pt x="162" y="140"/>
                </a:lnTo>
                <a:lnTo>
                  <a:pt x="162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grpSp>
        <p:nvGrpSpPr>
          <p:cNvPr id="78" name="Group 112"/>
          <p:cNvGrpSpPr/>
          <p:nvPr/>
        </p:nvGrpSpPr>
        <p:grpSpPr>
          <a:xfrm>
            <a:off x="3740090" y="1655471"/>
            <a:ext cx="303408" cy="294090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79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120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0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120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" y="535142"/>
            <a:ext cx="2856890" cy="29570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1" y="1312302"/>
            <a:ext cx="2632785" cy="15080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44" y="2407140"/>
            <a:ext cx="1501301" cy="12779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27" y="2526662"/>
            <a:ext cx="1252990" cy="9127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41" y="2986795"/>
            <a:ext cx="747644" cy="15317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09" y="3218943"/>
            <a:ext cx="638704" cy="10741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8809" y="3518857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8" name="矩形 7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平台优势</a:t>
            </a:r>
            <a:r>
              <a:rPr lang="en-US" altLang="zh-CN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1050" dirty="0"/>
              <a:t>Platform  strengths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sz="105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950678" y="2860023"/>
            <a:ext cx="936480" cy="936480"/>
            <a:chOff x="4833051" y="4405943"/>
            <a:chExt cx="936480" cy="936480"/>
          </a:xfrm>
        </p:grpSpPr>
        <p:sp>
          <p:nvSpPr>
            <p:cNvPr id="66" name="椭圆 65"/>
            <p:cNvSpPr/>
            <p:nvPr/>
          </p:nvSpPr>
          <p:spPr>
            <a:xfrm>
              <a:off x="4833051" y="4405943"/>
              <a:ext cx="936480" cy="93648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rgbClr val="00206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3" name="AutoShape 59"/>
            <p:cNvSpPr/>
            <p:nvPr/>
          </p:nvSpPr>
          <p:spPr bwMode="auto">
            <a:xfrm>
              <a:off x="5051211" y="4666112"/>
              <a:ext cx="449826" cy="44784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itchFamily="2" charset="-122"/>
                <a:sym typeface="Gill Sans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0038" y="2835147"/>
            <a:ext cx="936480" cy="936480"/>
            <a:chOff x="2721120" y="2895923"/>
            <a:chExt cx="936480" cy="936480"/>
          </a:xfrm>
        </p:grpSpPr>
        <p:sp>
          <p:nvSpPr>
            <p:cNvPr id="78" name="椭圆 77"/>
            <p:cNvSpPr/>
            <p:nvPr/>
          </p:nvSpPr>
          <p:spPr>
            <a:xfrm>
              <a:off x="2721120" y="2895923"/>
              <a:ext cx="936480" cy="93648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rgbClr val="00206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2965196" y="3154284"/>
              <a:ext cx="448328" cy="448331"/>
              <a:chOff x="3191434" y="2245843"/>
              <a:chExt cx="359165" cy="359165"/>
            </a:xfrm>
            <a:solidFill>
              <a:schemeClr val="accent1"/>
            </a:solidFill>
          </p:grpSpPr>
          <p:sp>
            <p:nvSpPr>
              <p:cNvPr id="58" name="AutoShape 123"/>
              <p:cNvSpPr/>
              <p:nvPr/>
            </p:nvSpPr>
            <p:spPr bwMode="auto">
              <a:xfrm>
                <a:off x="3191434" y="2245843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itchFamily="2" charset="-122"/>
                  <a:sym typeface="Gill Sans" charset="0"/>
                </a:endParaRPr>
              </a:p>
            </p:txBody>
          </p:sp>
          <p:sp>
            <p:nvSpPr>
              <p:cNvPr id="63" name="AutoShape 124"/>
              <p:cNvSpPr/>
              <p:nvPr/>
            </p:nvSpPr>
            <p:spPr bwMode="auto">
              <a:xfrm>
                <a:off x="3292735" y="2326368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itchFamily="2" charset="-122"/>
                  <a:sym typeface="Gill Sans" charset="0"/>
                </a:endParaRPr>
              </a:p>
            </p:txBody>
          </p:sp>
          <p:sp>
            <p:nvSpPr>
              <p:cNvPr id="64" name="AutoShape 125"/>
              <p:cNvSpPr/>
              <p:nvPr/>
            </p:nvSpPr>
            <p:spPr bwMode="auto">
              <a:xfrm>
                <a:off x="3325893" y="2366856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itchFamily="2" charset="-122"/>
                  <a:sym typeface="Gill Sans" charset="0"/>
                </a:endParaRPr>
              </a:p>
            </p:txBody>
          </p:sp>
        </p:grpSp>
      </p:grpSp>
      <p:sp>
        <p:nvSpPr>
          <p:cNvPr id="37" name="椭圆 36"/>
          <p:cNvSpPr/>
          <p:nvPr/>
        </p:nvSpPr>
        <p:spPr>
          <a:xfrm>
            <a:off x="5053063" y="1124102"/>
            <a:ext cx="936480" cy="93648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zh-CN" altLang="en-US" sz="1800" kern="0">
              <a:solidFill>
                <a:srgbClr val="00206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25241" y="1378245"/>
            <a:ext cx="936480" cy="93648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zh-CN" altLang="en-US" sz="1800" kern="0">
              <a:solidFill>
                <a:srgbClr val="00206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Freeform 173"/>
          <p:cNvSpPr>
            <a:spLocks noEditPoints="1" noChangeArrowheads="1"/>
          </p:cNvSpPr>
          <p:nvPr/>
        </p:nvSpPr>
        <p:spPr bwMode="auto">
          <a:xfrm>
            <a:off x="917893" y="1583351"/>
            <a:ext cx="318501" cy="477020"/>
          </a:xfrm>
          <a:custGeom>
            <a:avLst/>
            <a:gdLst>
              <a:gd name="T0" fmla="*/ 877572702 w 157"/>
              <a:gd name="T1" fmla="*/ 0 h 235"/>
              <a:gd name="T2" fmla="*/ 172855151 w 157"/>
              <a:gd name="T3" fmla="*/ 0 h 235"/>
              <a:gd name="T4" fmla="*/ 0 w 157"/>
              <a:gd name="T5" fmla="*/ 172232125 h 235"/>
              <a:gd name="T6" fmla="*/ 0 w 157"/>
              <a:gd name="T7" fmla="*/ 1384487051 h 235"/>
              <a:gd name="T8" fmla="*/ 172855151 w 157"/>
              <a:gd name="T9" fmla="*/ 1556719176 h 235"/>
              <a:gd name="T10" fmla="*/ 877572702 w 157"/>
              <a:gd name="T11" fmla="*/ 1556719176 h 235"/>
              <a:gd name="T12" fmla="*/ 1043780669 w 157"/>
              <a:gd name="T13" fmla="*/ 1384487051 h 235"/>
              <a:gd name="T14" fmla="*/ 1043780669 w 157"/>
              <a:gd name="T15" fmla="*/ 172232125 h 235"/>
              <a:gd name="T16" fmla="*/ 877572702 w 157"/>
              <a:gd name="T17" fmla="*/ 0 h 235"/>
              <a:gd name="T18" fmla="*/ 525215216 w 157"/>
              <a:gd name="T19" fmla="*/ 1404359196 h 235"/>
              <a:gd name="T20" fmla="*/ 432139167 w 157"/>
              <a:gd name="T21" fmla="*/ 1304993321 h 235"/>
              <a:gd name="T22" fmla="*/ 525215216 w 157"/>
              <a:gd name="T23" fmla="*/ 1212254926 h 235"/>
              <a:gd name="T24" fmla="*/ 618291264 w 157"/>
              <a:gd name="T25" fmla="*/ 1304993321 h 235"/>
              <a:gd name="T26" fmla="*/ 525215216 w 157"/>
              <a:gd name="T27" fmla="*/ 1404359196 h 235"/>
              <a:gd name="T28" fmla="*/ 897519411 w 157"/>
              <a:gd name="T29" fmla="*/ 1119513958 h 235"/>
              <a:gd name="T30" fmla="*/ 146261257 w 157"/>
              <a:gd name="T31" fmla="*/ 1119513958 h 235"/>
              <a:gd name="T32" fmla="*/ 146261257 w 157"/>
              <a:gd name="T33" fmla="*/ 152359979 h 235"/>
              <a:gd name="T34" fmla="*/ 897519411 w 157"/>
              <a:gd name="T35" fmla="*/ 152359979 h 235"/>
              <a:gd name="T36" fmla="*/ 897519411 w 157"/>
              <a:gd name="T37" fmla="*/ 1119513958 h 2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7"/>
              <a:gd name="T58" fmla="*/ 0 h 235"/>
              <a:gd name="T59" fmla="*/ 157 w 157"/>
              <a:gd name="T60" fmla="*/ 235 h 2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7" h="235">
                <a:moveTo>
                  <a:pt x="132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23"/>
                  <a:pt x="12" y="235"/>
                  <a:pt x="26" y="235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146" y="235"/>
                  <a:pt x="157" y="223"/>
                  <a:pt x="157" y="209"/>
                </a:cubicBezTo>
                <a:cubicBezTo>
                  <a:pt x="157" y="26"/>
                  <a:pt x="157" y="26"/>
                  <a:pt x="157" y="26"/>
                </a:cubicBezTo>
                <a:cubicBezTo>
                  <a:pt x="157" y="12"/>
                  <a:pt x="146" y="0"/>
                  <a:pt x="132" y="0"/>
                </a:cubicBezTo>
                <a:close/>
                <a:moveTo>
                  <a:pt x="79" y="212"/>
                </a:moveTo>
                <a:cubicBezTo>
                  <a:pt x="71" y="212"/>
                  <a:pt x="65" y="205"/>
                  <a:pt x="65" y="197"/>
                </a:cubicBezTo>
                <a:cubicBezTo>
                  <a:pt x="65" y="190"/>
                  <a:pt x="71" y="183"/>
                  <a:pt x="79" y="183"/>
                </a:cubicBezTo>
                <a:cubicBezTo>
                  <a:pt x="87" y="183"/>
                  <a:pt x="93" y="190"/>
                  <a:pt x="93" y="197"/>
                </a:cubicBezTo>
                <a:cubicBezTo>
                  <a:pt x="93" y="205"/>
                  <a:pt x="87" y="212"/>
                  <a:pt x="79" y="212"/>
                </a:cubicBezTo>
                <a:close/>
                <a:moveTo>
                  <a:pt x="135" y="169"/>
                </a:moveTo>
                <a:cubicBezTo>
                  <a:pt x="22" y="169"/>
                  <a:pt x="22" y="169"/>
                  <a:pt x="22" y="169"/>
                </a:cubicBezTo>
                <a:cubicBezTo>
                  <a:pt x="22" y="23"/>
                  <a:pt x="22" y="23"/>
                  <a:pt x="22" y="23"/>
                </a:cubicBezTo>
                <a:cubicBezTo>
                  <a:pt x="135" y="23"/>
                  <a:pt x="135" y="23"/>
                  <a:pt x="135" y="23"/>
                </a:cubicBezTo>
                <a:lnTo>
                  <a:pt x="135" y="169"/>
                </a:lnTo>
                <a:close/>
              </a:path>
            </a:pathLst>
          </a:custGeom>
          <a:solidFill>
            <a:srgbClr val="F6F6F6"/>
          </a:solidFill>
          <a:ln w="28575">
            <a:solidFill>
              <a:srgbClr val="C51729"/>
            </a:solidFill>
            <a:miter lim="800000"/>
            <a:headEnd/>
            <a:tailEnd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62" name="Freeform 190"/>
          <p:cNvSpPr>
            <a:spLocks noEditPoints="1" noChangeArrowheads="1"/>
          </p:cNvSpPr>
          <p:nvPr/>
        </p:nvSpPr>
        <p:spPr bwMode="auto">
          <a:xfrm>
            <a:off x="5305565" y="1412203"/>
            <a:ext cx="401246" cy="404887"/>
          </a:xfrm>
          <a:custGeom>
            <a:avLst/>
            <a:gdLst>
              <a:gd name="T0" fmla="*/ 1513852715 w 255"/>
              <a:gd name="T1" fmla="*/ 112356437 h 247"/>
              <a:gd name="T2" fmla="*/ 1520463089 w 255"/>
              <a:gd name="T3" fmla="*/ 85920385 h 247"/>
              <a:gd name="T4" fmla="*/ 1441133462 w 255"/>
              <a:gd name="T5" fmla="*/ 0 h 247"/>
              <a:gd name="T6" fmla="*/ 237986309 w 255"/>
              <a:gd name="T7" fmla="*/ 0 h 247"/>
              <a:gd name="T8" fmla="*/ 152046309 w 255"/>
              <a:gd name="T9" fmla="*/ 85920385 h 247"/>
              <a:gd name="T10" fmla="*/ 158656683 w 255"/>
              <a:gd name="T11" fmla="*/ 112356437 h 247"/>
              <a:gd name="T12" fmla="*/ 0 w 255"/>
              <a:gd name="T13" fmla="*/ 297416518 h 247"/>
              <a:gd name="T14" fmla="*/ 0 w 255"/>
              <a:gd name="T15" fmla="*/ 1037654271 h 247"/>
              <a:gd name="T16" fmla="*/ 198321496 w 255"/>
              <a:gd name="T17" fmla="*/ 1229324008 h 247"/>
              <a:gd name="T18" fmla="*/ 687512291 w 255"/>
              <a:gd name="T19" fmla="*/ 1229324008 h 247"/>
              <a:gd name="T20" fmla="*/ 495803740 w 255"/>
              <a:gd name="T21" fmla="*/ 1487085162 h 247"/>
              <a:gd name="T22" fmla="*/ 509024488 w 255"/>
              <a:gd name="T23" fmla="*/ 1606053826 h 247"/>
              <a:gd name="T24" fmla="*/ 634626730 w 255"/>
              <a:gd name="T25" fmla="*/ 1586224858 h 247"/>
              <a:gd name="T26" fmla="*/ 852781919 w 255"/>
              <a:gd name="T27" fmla="*/ 1295417996 h 247"/>
              <a:gd name="T28" fmla="*/ 1070934536 w 255"/>
              <a:gd name="T29" fmla="*/ 1586224858 h 247"/>
              <a:gd name="T30" fmla="*/ 1189926405 w 255"/>
              <a:gd name="T31" fmla="*/ 1606053826 h 247"/>
              <a:gd name="T32" fmla="*/ 1209760097 w 255"/>
              <a:gd name="T33" fmla="*/ 1487085162 h 247"/>
              <a:gd name="T34" fmla="*/ 1011438601 w 255"/>
              <a:gd name="T35" fmla="*/ 1229324008 h 247"/>
              <a:gd name="T36" fmla="*/ 1487408649 w 255"/>
              <a:gd name="T37" fmla="*/ 1229324008 h 247"/>
              <a:gd name="T38" fmla="*/ 1685730145 w 255"/>
              <a:gd name="T39" fmla="*/ 1037654271 h 247"/>
              <a:gd name="T40" fmla="*/ 1685730145 w 255"/>
              <a:gd name="T41" fmla="*/ 297416518 h 247"/>
              <a:gd name="T42" fmla="*/ 1513852715 w 255"/>
              <a:gd name="T43" fmla="*/ 112356437 h 247"/>
              <a:gd name="T44" fmla="*/ 1480798276 w 255"/>
              <a:gd name="T45" fmla="*/ 931907490 h 247"/>
              <a:gd name="T46" fmla="*/ 1335362340 w 255"/>
              <a:gd name="T47" fmla="*/ 1064092895 h 247"/>
              <a:gd name="T48" fmla="*/ 363588552 w 255"/>
              <a:gd name="T49" fmla="*/ 1064092895 h 247"/>
              <a:gd name="T50" fmla="*/ 218152617 w 255"/>
              <a:gd name="T51" fmla="*/ 931907490 h 247"/>
              <a:gd name="T52" fmla="*/ 218152617 w 255"/>
              <a:gd name="T53" fmla="*/ 416385182 h 247"/>
              <a:gd name="T54" fmla="*/ 363588552 w 255"/>
              <a:gd name="T55" fmla="*/ 284199777 h 247"/>
              <a:gd name="T56" fmla="*/ 1335362340 w 255"/>
              <a:gd name="T57" fmla="*/ 284199777 h 247"/>
              <a:gd name="T58" fmla="*/ 1480798276 w 255"/>
              <a:gd name="T59" fmla="*/ 416385182 h 247"/>
              <a:gd name="T60" fmla="*/ 1480798276 w 255"/>
              <a:gd name="T61" fmla="*/ 931907490 h 24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55"/>
              <a:gd name="T94" fmla="*/ 0 h 247"/>
              <a:gd name="T95" fmla="*/ 255 w 255"/>
              <a:gd name="T96" fmla="*/ 247 h 24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55" h="247">
                <a:moveTo>
                  <a:pt x="229" y="17"/>
                </a:moveTo>
                <a:cubicBezTo>
                  <a:pt x="230" y="15"/>
                  <a:pt x="230" y="14"/>
                  <a:pt x="230" y="13"/>
                </a:cubicBezTo>
                <a:cubicBezTo>
                  <a:pt x="230" y="6"/>
                  <a:pt x="225" y="0"/>
                  <a:pt x="2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3" y="6"/>
                  <a:pt x="23" y="13"/>
                </a:cubicBezTo>
                <a:cubicBezTo>
                  <a:pt x="23" y="14"/>
                  <a:pt x="24" y="16"/>
                  <a:pt x="24" y="17"/>
                </a:cubicBezTo>
                <a:cubicBezTo>
                  <a:pt x="10" y="19"/>
                  <a:pt x="0" y="31"/>
                  <a:pt x="0" y="4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73"/>
                  <a:pt x="13" y="186"/>
                  <a:pt x="30" y="186"/>
                </a:cubicBezTo>
                <a:cubicBezTo>
                  <a:pt x="104" y="186"/>
                  <a:pt x="104" y="186"/>
                  <a:pt x="104" y="186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0" y="231"/>
                  <a:pt x="72" y="239"/>
                  <a:pt x="77" y="243"/>
                </a:cubicBezTo>
                <a:cubicBezTo>
                  <a:pt x="83" y="247"/>
                  <a:pt x="91" y="246"/>
                  <a:pt x="96" y="240"/>
                </a:cubicBezTo>
                <a:cubicBezTo>
                  <a:pt x="129" y="196"/>
                  <a:pt x="129" y="196"/>
                  <a:pt x="129" y="196"/>
                </a:cubicBezTo>
                <a:cubicBezTo>
                  <a:pt x="162" y="240"/>
                  <a:pt x="162" y="240"/>
                  <a:pt x="162" y="240"/>
                </a:cubicBezTo>
                <a:cubicBezTo>
                  <a:pt x="166" y="246"/>
                  <a:pt x="174" y="247"/>
                  <a:pt x="180" y="243"/>
                </a:cubicBezTo>
                <a:cubicBezTo>
                  <a:pt x="186" y="239"/>
                  <a:pt x="187" y="231"/>
                  <a:pt x="183" y="225"/>
                </a:cubicBezTo>
                <a:cubicBezTo>
                  <a:pt x="153" y="186"/>
                  <a:pt x="153" y="186"/>
                  <a:pt x="153" y="186"/>
                </a:cubicBezTo>
                <a:cubicBezTo>
                  <a:pt x="225" y="186"/>
                  <a:pt x="225" y="186"/>
                  <a:pt x="225" y="186"/>
                </a:cubicBezTo>
                <a:cubicBezTo>
                  <a:pt x="242" y="186"/>
                  <a:pt x="255" y="173"/>
                  <a:pt x="255" y="157"/>
                </a:cubicBezTo>
                <a:cubicBezTo>
                  <a:pt x="255" y="45"/>
                  <a:pt x="255" y="45"/>
                  <a:pt x="255" y="45"/>
                </a:cubicBezTo>
                <a:cubicBezTo>
                  <a:pt x="255" y="30"/>
                  <a:pt x="244" y="19"/>
                  <a:pt x="229" y="17"/>
                </a:cubicBezTo>
                <a:close/>
                <a:moveTo>
                  <a:pt x="224" y="141"/>
                </a:moveTo>
                <a:cubicBezTo>
                  <a:pt x="224" y="152"/>
                  <a:pt x="220" y="161"/>
                  <a:pt x="202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36" y="162"/>
                  <a:pt x="33" y="152"/>
                  <a:pt x="33" y="141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52"/>
                  <a:pt x="36" y="42"/>
                  <a:pt x="55" y="43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21" y="42"/>
                  <a:pt x="224" y="52"/>
                  <a:pt x="224" y="63"/>
                </a:cubicBezTo>
                <a:lnTo>
                  <a:pt x="224" y="141"/>
                </a:lnTo>
                <a:close/>
              </a:path>
            </a:pathLst>
          </a:custGeom>
          <a:solidFill>
            <a:srgbClr val="F6F6F6"/>
          </a:solidFill>
          <a:ln w="28575">
            <a:solidFill>
              <a:srgbClr val="C00000"/>
            </a:solidFill>
            <a:miter lim="800000"/>
            <a:headEnd/>
            <a:tailEnd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1736041" y="1459984"/>
            <a:ext cx="1080000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dist"/>
            <a:endParaRPr lang="zh-CN" altLang="en-US" sz="1500" b="1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883183" y="1372302"/>
            <a:ext cx="20378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移动阅读</a:t>
            </a:r>
            <a:endParaRPr lang="en-US" altLang="zh-CN" sz="1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无须安装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扫描二维码带回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43958" y="2878216"/>
            <a:ext cx="15939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名家讲解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师资力量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雄厚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名师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配音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40406" y="2950936"/>
            <a:ext cx="203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版权保证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与知名供应商合作，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合法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版权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90412" y="1193102"/>
            <a:ext cx="1648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内容丰富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内容覆盖面广，覆盖各个热点题材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543" y="3638123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62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使用模式</a:t>
            </a:r>
            <a: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1050" dirty="0">
                <a:ln w="0"/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zh-CN" altLang="en-US" sz="1050" dirty="0">
                <a:ln w="0"/>
                <a:solidFill>
                  <a:schemeClr val="bg1">
                    <a:lumMod val="65000"/>
                  </a:schemeClr>
                </a:solidFill>
              </a:rPr>
            </a:br>
            <a:r>
              <a:rPr lang="zh-CN" altLang="en-US" dirty="0">
                <a:ln w="0"/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zh-CN" altLang="en-US" dirty="0">
                <a:ln w="0"/>
                <a:solidFill>
                  <a:schemeClr val="bg2">
                    <a:lumMod val="90000"/>
                  </a:schemeClr>
                </a:solidFill>
              </a:rPr>
            </a:br>
            <a:r>
              <a:rPr lang="zh-CN" altLang="en-US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35515" y="1866780"/>
            <a:ext cx="1618285" cy="1618285"/>
          </a:xfrm>
          <a:prstGeom prst="ellipse">
            <a:avLst/>
          </a:prstGeom>
          <a:solidFill>
            <a:srgbClr val="2E56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738159" y="1866780"/>
            <a:ext cx="1618285" cy="1618285"/>
          </a:xfrm>
          <a:prstGeom prst="ellipse">
            <a:avLst/>
          </a:prstGeom>
          <a:solidFill>
            <a:srgbClr val="C517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545901" y="1866780"/>
            <a:ext cx="1618285" cy="1618285"/>
          </a:xfrm>
          <a:prstGeom prst="ellipse">
            <a:avLst/>
          </a:prstGeom>
          <a:solidFill>
            <a:srgbClr val="61362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文本框 8"/>
          <p:cNvSpPr txBox="1">
            <a:spLocks noChangeArrowheads="1"/>
          </p:cNvSpPr>
          <p:nvPr/>
        </p:nvSpPr>
        <p:spPr bwMode="auto">
          <a:xfrm>
            <a:off x="1061806" y="3703550"/>
            <a:ext cx="7489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defTabSz="914400">
              <a:defRPr/>
            </a:pPr>
            <a:r>
              <a:rPr lang="zh-CN" altLang="zh-CN" sz="1100" b="1" dirty="0">
                <a:solidFill>
                  <a:srgbClr val="2E5660"/>
                </a:solidFill>
              </a:rPr>
              <a:t>本地镜像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srgbClr val="2E566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30" name="文本框 13"/>
          <p:cNvSpPr txBox="1">
            <a:spLocks noChangeArrowheads="1"/>
          </p:cNvSpPr>
          <p:nvPr/>
        </p:nvSpPr>
        <p:spPr bwMode="auto">
          <a:xfrm>
            <a:off x="4189617" y="3728717"/>
            <a:ext cx="7489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>
              <a:defRPr/>
            </a:pPr>
            <a:r>
              <a:rPr lang="zh-CN" altLang="en-US" sz="1100" b="1" dirty="0" smtClean="0">
                <a:solidFill>
                  <a:srgbClr val="C51729"/>
                </a:solidFill>
              </a:rPr>
              <a:t>远程包库</a:t>
            </a:r>
            <a:endParaRPr lang="zh-CN" altLang="zh-CN" sz="1100" b="1" dirty="0">
              <a:solidFill>
                <a:srgbClr val="C51729"/>
              </a:solidFill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6987844" y="3728718"/>
            <a:ext cx="7489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>
              <a:defRPr/>
            </a:pPr>
            <a:r>
              <a:rPr lang="zh-CN" altLang="en-US" sz="1100" b="1" kern="0" dirty="0" smtClean="0">
                <a:solidFill>
                  <a:srgbClr val="564B45"/>
                </a:solidFill>
                <a:sym typeface="Arial" panose="020B0604020202020204" pitchFamily="34" charset="0"/>
              </a:rPr>
              <a:t>服务托管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srgbClr val="564B4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95"/>
          <p:cNvSpPr>
            <a:spLocks noEditPoints="1"/>
          </p:cNvSpPr>
          <p:nvPr/>
        </p:nvSpPr>
        <p:spPr bwMode="auto">
          <a:xfrm>
            <a:off x="4233107" y="2365695"/>
            <a:ext cx="649284" cy="557204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6" name="Group 73"/>
          <p:cNvGrpSpPr/>
          <p:nvPr/>
        </p:nvGrpSpPr>
        <p:grpSpPr>
          <a:xfrm>
            <a:off x="1093110" y="2407653"/>
            <a:ext cx="545306" cy="481524"/>
            <a:chOff x="2549886" y="800334"/>
            <a:chExt cx="355053" cy="313526"/>
          </a:xfrm>
          <a:solidFill>
            <a:schemeClr val="bg1"/>
          </a:solidFill>
        </p:grpSpPr>
        <p:sp>
          <p:nvSpPr>
            <p:cNvPr id="37" name="Freeform 88"/>
            <p:cNvSpPr>
              <a:spLocks/>
            </p:cNvSpPr>
            <p:nvPr/>
          </p:nvSpPr>
          <p:spPr bwMode="auto">
            <a:xfrm>
              <a:off x="2653702" y="1055723"/>
              <a:ext cx="58137" cy="581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6" y="24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35"/>
                </a:cxn>
                <a:cxn ang="0">
                  <a:pos x="54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4" y="57"/>
                </a:cxn>
                <a:cxn ang="0">
                  <a:pos x="27" y="57"/>
                </a:cxn>
                <a:cxn ang="0">
                  <a:pos x="27" y="57"/>
                </a:cxn>
                <a:cxn ang="0">
                  <a:pos x="22" y="57"/>
                </a:cxn>
                <a:cxn ang="0">
                  <a:pos x="16" y="55"/>
                </a:cxn>
                <a:cxn ang="0">
                  <a:pos x="7" y="49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7" y="1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6" h="57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89"/>
            <p:cNvSpPr>
              <a:spLocks/>
            </p:cNvSpPr>
            <p:nvPr/>
          </p:nvSpPr>
          <p:spPr bwMode="auto">
            <a:xfrm>
              <a:off x="2782435" y="1055723"/>
              <a:ext cx="60214" cy="5813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5" y="19"/>
                </a:cxn>
                <a:cxn ang="0">
                  <a:pos x="56" y="24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56" y="35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5" y="57"/>
                </a:cxn>
                <a:cxn ang="0">
                  <a:pos x="29" y="57"/>
                </a:cxn>
                <a:cxn ang="0">
                  <a:pos x="29" y="57"/>
                </a:cxn>
                <a:cxn ang="0">
                  <a:pos x="24" y="57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Freeform 90"/>
            <p:cNvSpPr>
              <a:spLocks/>
            </p:cNvSpPr>
            <p:nvPr/>
          </p:nvSpPr>
          <p:spPr bwMode="auto">
            <a:xfrm>
              <a:off x="2549886" y="800334"/>
              <a:ext cx="355053" cy="247084"/>
            </a:xfrm>
            <a:custGeom>
              <a:avLst/>
              <a:gdLst/>
              <a:ahLst/>
              <a:cxnLst>
                <a:cxn ang="0">
                  <a:pos x="325" y="91"/>
                </a:cxn>
                <a:cxn ang="0">
                  <a:pos x="149" y="91"/>
                </a:cxn>
                <a:cxn ang="0">
                  <a:pos x="140" y="98"/>
                </a:cxn>
                <a:cxn ang="0">
                  <a:pos x="138" y="105"/>
                </a:cxn>
                <a:cxn ang="0">
                  <a:pos x="143" y="116"/>
                </a:cxn>
                <a:cxn ang="0">
                  <a:pos x="307" y="120"/>
                </a:cxn>
                <a:cxn ang="0">
                  <a:pos x="297" y="149"/>
                </a:cxn>
                <a:cxn ang="0">
                  <a:pos x="143" y="149"/>
                </a:cxn>
                <a:cxn ang="0">
                  <a:pos x="134" y="156"/>
                </a:cxn>
                <a:cxn ang="0">
                  <a:pos x="132" y="161"/>
                </a:cxn>
                <a:cxn ang="0">
                  <a:pos x="138" y="172"/>
                </a:cxn>
                <a:cxn ang="0">
                  <a:pos x="290" y="176"/>
                </a:cxn>
                <a:cxn ang="0">
                  <a:pos x="281" y="203"/>
                </a:cxn>
                <a:cxn ang="0">
                  <a:pos x="111" y="120"/>
                </a:cxn>
                <a:cxn ang="0">
                  <a:pos x="107" y="91"/>
                </a:cxn>
                <a:cxn ang="0">
                  <a:pos x="103" y="53"/>
                </a:cxn>
                <a:cxn ang="0">
                  <a:pos x="96" y="45"/>
                </a:cxn>
                <a:cxn ang="0">
                  <a:pos x="53" y="20"/>
                </a:cxn>
                <a:cxn ang="0">
                  <a:pos x="15" y="2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2" y="22"/>
                </a:cxn>
                <a:cxn ang="0">
                  <a:pos x="15" y="34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3" y="71"/>
                </a:cxn>
                <a:cxn ang="0">
                  <a:pos x="93" y="217"/>
                </a:cxn>
                <a:cxn ang="0">
                  <a:pos x="94" y="227"/>
                </a:cxn>
                <a:cxn ang="0">
                  <a:pos x="100" y="234"/>
                </a:cxn>
                <a:cxn ang="0">
                  <a:pos x="111" y="237"/>
                </a:cxn>
                <a:cxn ang="0">
                  <a:pos x="288" y="237"/>
                </a:cxn>
                <a:cxn ang="0">
                  <a:pos x="292" y="236"/>
                </a:cxn>
                <a:cxn ang="0">
                  <a:pos x="303" y="230"/>
                </a:cxn>
                <a:cxn ang="0">
                  <a:pos x="305" y="221"/>
                </a:cxn>
                <a:cxn ang="0">
                  <a:pos x="341" y="118"/>
                </a:cxn>
                <a:cxn ang="0">
                  <a:pos x="343" y="103"/>
                </a:cxn>
                <a:cxn ang="0">
                  <a:pos x="337" y="94"/>
                </a:cxn>
                <a:cxn ang="0">
                  <a:pos x="325" y="91"/>
                </a:cxn>
              </a:cxnLst>
              <a:rect l="0" t="0" r="r" b="b"/>
              <a:pathLst>
                <a:path w="343" h="237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0" name="AutoShape 28"/>
          <p:cNvSpPr/>
          <p:nvPr/>
        </p:nvSpPr>
        <p:spPr bwMode="auto">
          <a:xfrm>
            <a:off x="7121131" y="2407084"/>
            <a:ext cx="467823" cy="4620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120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567" y="3703550"/>
            <a:ext cx="368840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14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清新配色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1729"/>
      </a:accent1>
      <a:accent2>
        <a:srgbClr val="2E5660"/>
      </a:accent2>
      <a:accent3>
        <a:srgbClr val="613920"/>
      </a:accent3>
      <a:accent4>
        <a:srgbClr val="CAA884"/>
      </a:accent4>
      <a:accent5>
        <a:srgbClr val="44546A"/>
      </a:accent5>
      <a:accent6>
        <a:srgbClr val="EBEBEB"/>
      </a:accent6>
      <a:hlink>
        <a:srgbClr val="C51729"/>
      </a:hlink>
      <a:folHlink>
        <a:srgbClr val="C51729"/>
      </a:folHlink>
    </a:clrScheme>
    <a:fontScheme name="常用3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4540</TotalTime>
  <Words>1151</Words>
  <Application>Microsoft Office PowerPoint</Application>
  <PresentationFormat>全屏显示(16:9)</PresentationFormat>
  <Paragraphs>132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DIN-BoldItalic</vt:lpstr>
      <vt:lpstr>Gill Sans</vt:lpstr>
      <vt:lpstr>Lato Black</vt:lpstr>
      <vt:lpstr>Open Sans</vt:lpstr>
      <vt:lpstr>方正兰亭超细黑简体</vt:lpstr>
      <vt:lpstr>黑体</vt:lpstr>
      <vt:lpstr>华文行楷</vt:lpstr>
      <vt:lpstr>宋体</vt:lpstr>
      <vt:lpstr>微软雅黑</vt:lpstr>
      <vt:lpstr>微软雅黑 Light</vt:lpstr>
      <vt:lpstr>Arial</vt:lpstr>
      <vt:lpstr>Calibri</vt:lpstr>
      <vt:lpstr>Calibri Light</vt:lpstr>
      <vt:lpstr>Impact</vt:lpstr>
      <vt:lpstr>Roboto</vt:lpstr>
      <vt:lpstr>Times New Roman</vt:lpstr>
      <vt:lpstr>Office 主题</vt:lpstr>
      <vt:lpstr>PowerPoint 演示文稿</vt:lpstr>
      <vt:lpstr>PowerPoint 演示文稿</vt:lpstr>
      <vt:lpstr>PowerPoint 演示文稿</vt:lpstr>
      <vt:lpstr>平台简介 Platform introduction</vt:lpstr>
      <vt:lpstr>平台内容 Main  products </vt:lpstr>
      <vt:lpstr>平台内容 Main  products </vt:lpstr>
      <vt:lpstr>平台优势 Platform  strengths </vt:lpstr>
      <vt:lpstr>平台优势 Platform  strengths </vt:lpstr>
      <vt:lpstr>使用模式      </vt:lpstr>
      <vt:lpstr>平台演示 Platform  demonstrate     </vt:lpstr>
      <vt:lpstr>客户案例 Enterprise customers    </vt:lpstr>
      <vt:lpstr>PowerPoint 演示文稿</vt:lpstr>
      <vt:lpstr>前台功能 Platform function</vt:lpstr>
      <vt:lpstr>后台功能 Platform function</vt:lpstr>
      <vt:lpstr>联系我们 Contact us     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熊猫设计作品</dc:creator>
  <cp:lastModifiedBy>吴迪</cp:lastModifiedBy>
  <cp:revision>898</cp:revision>
  <dcterms:created xsi:type="dcterms:W3CDTF">2015-12-25T01:04:51Z</dcterms:created>
  <dcterms:modified xsi:type="dcterms:W3CDTF">2016-11-04T06:42:29Z</dcterms:modified>
</cp:coreProperties>
</file>