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6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9" r:id="rId25"/>
    <p:sldId id="292" r:id="rId26"/>
    <p:sldId id="293" r:id="rId27"/>
    <p:sldId id="284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2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7B519-7276-41B4-AED5-433869665D70}" type="datetimeFigureOut">
              <a:rPr lang="zh-TW" altLang="en-US" smtClean="0"/>
              <a:t>2017/12/22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B0ED2-E2DA-47B4-A67E-067FBEA38D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4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="" xmlns:a16="http://schemas.microsoft.com/office/drawing/2014/main" id="{341565D4-145A-4910-A1EA-D4217394F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A7F6781-11F7-404C-9C13-36FF717C18F2}" type="slidenum">
              <a:rPr lang="en-US" altLang="zh-TW" sz="1200" b="0"/>
              <a:pPr eaLnBrk="1" hangingPunct="1"/>
              <a:t>2</a:t>
            </a:fld>
            <a:endParaRPr lang="en-US" altLang="zh-TW" sz="1200" b="0"/>
          </a:p>
        </p:txBody>
      </p:sp>
      <p:sp>
        <p:nvSpPr>
          <p:cNvPr id="52227" name="Rectangle 2">
            <a:extLst>
              <a:ext uri="{FF2B5EF4-FFF2-40B4-BE49-F238E27FC236}">
                <a16:creationId xmlns="" xmlns:a16="http://schemas.microsoft.com/office/drawing/2014/main" id="{23D9C83B-81F3-4D46-A8AC-10EAC97F0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="" xmlns:a16="http://schemas.microsoft.com/office/drawing/2014/main" id="{3DD64615-6198-494F-BB6A-A2E09A4DB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96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="" xmlns:a16="http://schemas.microsoft.com/office/drawing/2014/main" id="{B4A01981-BCCA-4A01-89FC-D4DA953AA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A475602-E9CA-481E-A2F9-56031AD1B158}" type="slidenum">
              <a:rPr lang="en-US" altLang="zh-TW" sz="1200" b="0"/>
              <a:pPr eaLnBrk="1" hangingPunct="1"/>
              <a:t>12</a:t>
            </a:fld>
            <a:endParaRPr lang="en-US" altLang="zh-TW" sz="1200" b="0"/>
          </a:p>
        </p:txBody>
      </p:sp>
      <p:sp>
        <p:nvSpPr>
          <p:cNvPr id="61443" name="Rectangle 2">
            <a:extLst>
              <a:ext uri="{FF2B5EF4-FFF2-40B4-BE49-F238E27FC236}">
                <a16:creationId xmlns="" xmlns:a16="http://schemas.microsoft.com/office/drawing/2014/main" id="{CD638C3F-F0DF-4434-9CFF-E868670373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="" xmlns:a16="http://schemas.microsoft.com/office/drawing/2014/main" id="{79EB7433-F5AB-4530-A6F6-AB725FF54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0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="" xmlns:a16="http://schemas.microsoft.com/office/drawing/2014/main" id="{1759B418-7EB8-4263-85EC-1C0E1AB255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B151A1F-7E8B-4884-A500-EF2F347C7B53}" type="slidenum">
              <a:rPr lang="en-US" altLang="zh-TW" sz="1200" b="0"/>
              <a:pPr eaLnBrk="1" hangingPunct="1"/>
              <a:t>13</a:t>
            </a:fld>
            <a:endParaRPr lang="en-US" altLang="zh-TW" sz="1200" b="0"/>
          </a:p>
        </p:txBody>
      </p:sp>
      <p:sp>
        <p:nvSpPr>
          <p:cNvPr id="62467" name="Rectangle 2">
            <a:extLst>
              <a:ext uri="{FF2B5EF4-FFF2-40B4-BE49-F238E27FC236}">
                <a16:creationId xmlns="" xmlns:a16="http://schemas.microsoft.com/office/drawing/2014/main" id="{398ED499-2FE1-4F91-8D7C-456E5AECA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="" xmlns:a16="http://schemas.microsoft.com/office/drawing/2014/main" id="{CA74F81A-38D9-43A5-85C4-7689793E6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15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="" xmlns:a16="http://schemas.microsoft.com/office/drawing/2014/main" id="{7CE12A62-4C85-4CDB-909F-D24DF802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64F9E4D-8EA9-4943-A829-F703871EC58F}" type="slidenum">
              <a:rPr lang="en-US" altLang="zh-TW" sz="1200" b="0"/>
              <a:pPr eaLnBrk="1" hangingPunct="1"/>
              <a:t>14</a:t>
            </a:fld>
            <a:endParaRPr lang="en-US" altLang="zh-TW" sz="1200" b="0"/>
          </a:p>
        </p:txBody>
      </p:sp>
      <p:sp>
        <p:nvSpPr>
          <p:cNvPr id="63491" name="Rectangle 2">
            <a:extLst>
              <a:ext uri="{FF2B5EF4-FFF2-40B4-BE49-F238E27FC236}">
                <a16:creationId xmlns="" xmlns:a16="http://schemas.microsoft.com/office/drawing/2014/main" id="{E990CF81-49D8-49B7-901C-851988429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="" xmlns:a16="http://schemas.microsoft.com/office/drawing/2014/main" id="{148F4880-AD92-401A-8376-2A7850036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96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="" xmlns:a16="http://schemas.microsoft.com/office/drawing/2014/main" id="{4188CD85-1097-4DB2-BC90-458D0DF25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7BA51F8-6A87-4FA2-A4E6-1836F114D224}" type="slidenum">
              <a:rPr lang="en-US" altLang="zh-TW" sz="1200" b="0"/>
              <a:pPr eaLnBrk="1" hangingPunct="1"/>
              <a:t>15</a:t>
            </a:fld>
            <a:endParaRPr lang="en-US" altLang="zh-TW" sz="1200" b="0"/>
          </a:p>
        </p:txBody>
      </p:sp>
      <p:sp>
        <p:nvSpPr>
          <p:cNvPr id="64515" name="Rectangle 2">
            <a:extLst>
              <a:ext uri="{FF2B5EF4-FFF2-40B4-BE49-F238E27FC236}">
                <a16:creationId xmlns="" xmlns:a16="http://schemas.microsoft.com/office/drawing/2014/main" id="{3C905D10-1BAC-43E7-8763-724481463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="" xmlns:a16="http://schemas.microsoft.com/office/drawing/2014/main" id="{24082D70-B707-4319-B307-67F682D7D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99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>
            <a:extLst>
              <a:ext uri="{FF2B5EF4-FFF2-40B4-BE49-F238E27FC236}">
                <a16:creationId xmlns="" xmlns:a16="http://schemas.microsoft.com/office/drawing/2014/main" id="{D4BF68F8-2100-4BC3-9354-067D75C6BE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>
            <a:extLst>
              <a:ext uri="{FF2B5EF4-FFF2-40B4-BE49-F238E27FC236}">
                <a16:creationId xmlns="" xmlns:a16="http://schemas.microsoft.com/office/drawing/2014/main" id="{39548243-CD2F-4E18-A445-9CCCD98AF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="" xmlns:a16="http://schemas.microsoft.com/office/drawing/2014/main" id="{727069FC-1AF2-479F-8900-E4CFA7C60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F72498B-4EE2-47A0-A7A8-C91FEEEDBEAB}" type="slidenum">
              <a:rPr lang="en-US" altLang="zh-TW" sz="1200" b="0"/>
              <a:pPr eaLnBrk="1" hangingPunct="1"/>
              <a:t>16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3610727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="" xmlns:a16="http://schemas.microsoft.com/office/drawing/2014/main" id="{216C6756-695A-4ADE-A97C-410E8E0D56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EAD7BDB-A082-40E0-99E0-C98184D818F1}" type="slidenum">
              <a:rPr lang="en-US" altLang="zh-TW" sz="1200" b="0"/>
              <a:pPr eaLnBrk="1" hangingPunct="1"/>
              <a:t>17</a:t>
            </a:fld>
            <a:endParaRPr lang="en-US" altLang="zh-TW" sz="1200" b="0"/>
          </a:p>
        </p:txBody>
      </p:sp>
      <p:sp>
        <p:nvSpPr>
          <p:cNvPr id="66563" name="Rectangle 2">
            <a:extLst>
              <a:ext uri="{FF2B5EF4-FFF2-40B4-BE49-F238E27FC236}">
                <a16:creationId xmlns="" xmlns:a16="http://schemas.microsoft.com/office/drawing/2014/main" id="{99CF44C3-5AF5-4663-ACDF-7C0EBF933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="" xmlns:a16="http://schemas.microsoft.com/office/drawing/2014/main" id="{A6BA2D7A-2D33-4D2E-B9F5-F9D41F82E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51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="" xmlns:a16="http://schemas.microsoft.com/office/drawing/2014/main" id="{8FD0F0E6-FD05-433D-942F-C9773EBE7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94A865A-2C7B-474C-88C9-FD5E07C15F50}" type="slidenum">
              <a:rPr lang="en-US" altLang="zh-TW" sz="1200" b="0"/>
              <a:pPr eaLnBrk="1" hangingPunct="1"/>
              <a:t>18</a:t>
            </a:fld>
            <a:endParaRPr lang="en-US" altLang="zh-TW" sz="1200" b="0"/>
          </a:p>
        </p:txBody>
      </p:sp>
      <p:sp>
        <p:nvSpPr>
          <p:cNvPr id="67587" name="Rectangle 2">
            <a:extLst>
              <a:ext uri="{FF2B5EF4-FFF2-40B4-BE49-F238E27FC236}">
                <a16:creationId xmlns="" xmlns:a16="http://schemas.microsoft.com/office/drawing/2014/main" id="{647F83EB-4008-4732-ABF5-7004CA1D51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="" xmlns:a16="http://schemas.microsoft.com/office/drawing/2014/main" id="{B21C43B4-005D-472E-A9B6-B8F390054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49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="" xmlns:a16="http://schemas.microsoft.com/office/drawing/2014/main" id="{A93203CE-FD5C-4CED-B809-0A76EAB896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3E54A5C-04AC-445E-89A2-C41B5625399A}" type="slidenum">
              <a:rPr lang="en-US" altLang="zh-TW" sz="1200" b="0"/>
              <a:pPr eaLnBrk="1" hangingPunct="1"/>
              <a:t>19</a:t>
            </a:fld>
            <a:endParaRPr lang="en-US" altLang="zh-TW" sz="1200" b="0"/>
          </a:p>
        </p:txBody>
      </p:sp>
      <p:sp>
        <p:nvSpPr>
          <p:cNvPr id="68611" name="Rectangle 2">
            <a:extLst>
              <a:ext uri="{FF2B5EF4-FFF2-40B4-BE49-F238E27FC236}">
                <a16:creationId xmlns="" xmlns:a16="http://schemas.microsoft.com/office/drawing/2014/main" id="{D887F77E-2C49-4A33-A6A7-D15D509CC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="" xmlns:a16="http://schemas.microsoft.com/office/drawing/2014/main" id="{A0E8750E-DB19-4619-B54F-9A1BD8921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77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="" xmlns:a16="http://schemas.microsoft.com/office/drawing/2014/main" id="{07E68B59-77F2-4EAB-B5E5-405605AD5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8E95B23-201E-4A03-B493-D5A4E0FFFD56}" type="slidenum">
              <a:rPr lang="en-US" altLang="zh-TW" sz="1200" b="0"/>
              <a:pPr eaLnBrk="1" hangingPunct="1"/>
              <a:t>20</a:t>
            </a:fld>
            <a:endParaRPr lang="en-US" altLang="zh-TW" sz="1200" b="0"/>
          </a:p>
        </p:txBody>
      </p:sp>
      <p:sp>
        <p:nvSpPr>
          <p:cNvPr id="69635" name="Rectangle 2">
            <a:extLst>
              <a:ext uri="{FF2B5EF4-FFF2-40B4-BE49-F238E27FC236}">
                <a16:creationId xmlns="" xmlns:a16="http://schemas.microsoft.com/office/drawing/2014/main" id="{8D4B6CB8-88DA-49B3-A804-A520863F95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="" xmlns:a16="http://schemas.microsoft.com/office/drawing/2014/main" id="{8265645E-E346-4CE2-AB11-89A8120D0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01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="" xmlns:a16="http://schemas.microsoft.com/office/drawing/2014/main" id="{CEEAC306-336A-402D-A23A-B3253EF384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661DBCE-944B-42BA-986A-552CCB32EFD1}" type="slidenum">
              <a:rPr lang="en-US" altLang="zh-TW" sz="1200" b="0"/>
              <a:pPr eaLnBrk="1" hangingPunct="1"/>
              <a:t>21</a:t>
            </a:fld>
            <a:endParaRPr lang="en-US" altLang="zh-TW" sz="1200" b="0"/>
          </a:p>
        </p:txBody>
      </p:sp>
      <p:sp>
        <p:nvSpPr>
          <p:cNvPr id="70659" name="Rectangle 2">
            <a:extLst>
              <a:ext uri="{FF2B5EF4-FFF2-40B4-BE49-F238E27FC236}">
                <a16:creationId xmlns="" xmlns:a16="http://schemas.microsoft.com/office/drawing/2014/main" id="{830E3362-1E4B-4DE3-B463-3685C43CD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="" xmlns:a16="http://schemas.microsoft.com/office/drawing/2014/main" id="{B5392231-D7FE-4BEF-B159-6FCE77D43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="" xmlns:a16="http://schemas.microsoft.com/office/drawing/2014/main" id="{3FB143CD-B0B9-4587-9703-06AD19CEF6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3E25509-9DE3-4F54-9E48-12361C512EDD}" type="slidenum">
              <a:rPr lang="en-US" altLang="zh-TW" sz="1200" b="0"/>
              <a:pPr eaLnBrk="1" hangingPunct="1"/>
              <a:t>3</a:t>
            </a:fld>
            <a:endParaRPr lang="en-US" altLang="zh-TW" sz="1200" b="0"/>
          </a:p>
        </p:txBody>
      </p:sp>
      <p:sp>
        <p:nvSpPr>
          <p:cNvPr id="53251" name="Rectangle 2">
            <a:extLst>
              <a:ext uri="{FF2B5EF4-FFF2-40B4-BE49-F238E27FC236}">
                <a16:creationId xmlns="" xmlns:a16="http://schemas.microsoft.com/office/drawing/2014/main" id="{AB940FA2-4857-4816-AFA1-3AF894E94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="" xmlns:a16="http://schemas.microsoft.com/office/drawing/2014/main" id="{18B48848-E993-4C6F-803D-F2DC149F0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71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="" xmlns:a16="http://schemas.microsoft.com/office/drawing/2014/main" id="{D8D57649-E6E3-4A19-8FEF-EE55A5602F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37503E8-72D9-41E5-9A5F-2F6D953C77D4}" type="slidenum">
              <a:rPr lang="en-US" altLang="zh-TW" sz="1200" b="0"/>
              <a:pPr eaLnBrk="1" hangingPunct="1"/>
              <a:t>22</a:t>
            </a:fld>
            <a:endParaRPr lang="en-US" altLang="zh-TW" sz="1200" b="0"/>
          </a:p>
        </p:txBody>
      </p:sp>
      <p:sp>
        <p:nvSpPr>
          <p:cNvPr id="71683" name="Rectangle 2">
            <a:extLst>
              <a:ext uri="{FF2B5EF4-FFF2-40B4-BE49-F238E27FC236}">
                <a16:creationId xmlns="" xmlns:a16="http://schemas.microsoft.com/office/drawing/2014/main" id="{3677637A-1AB6-4C5E-B6C7-579064158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="" xmlns:a16="http://schemas.microsoft.com/office/drawing/2014/main" id="{8AB2C8F2-EC95-4268-9271-08EB02154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92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="" xmlns:a16="http://schemas.microsoft.com/office/drawing/2014/main" id="{D3860A2C-60B6-407E-9377-77D1F39F3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116D0E9-19BB-4B33-AC06-CF2A5C4C8912}" type="slidenum">
              <a:rPr lang="en-US" altLang="zh-TW" sz="1200" b="0"/>
              <a:pPr eaLnBrk="1" hangingPunct="1"/>
              <a:t>23</a:t>
            </a:fld>
            <a:endParaRPr lang="en-US" altLang="zh-TW" sz="1200" b="0"/>
          </a:p>
        </p:txBody>
      </p:sp>
      <p:sp>
        <p:nvSpPr>
          <p:cNvPr id="72707" name="Rectangle 2">
            <a:extLst>
              <a:ext uri="{FF2B5EF4-FFF2-40B4-BE49-F238E27FC236}">
                <a16:creationId xmlns="" xmlns:a16="http://schemas.microsoft.com/office/drawing/2014/main" id="{C7AC5F2F-1FCC-43C8-B55B-72D9F80DDE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="" xmlns:a16="http://schemas.microsoft.com/office/drawing/2014/main" id="{FBEEF55B-9FDD-4226-BD97-DFD29D5A6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1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>
            <a:extLst>
              <a:ext uri="{FF2B5EF4-FFF2-40B4-BE49-F238E27FC236}">
                <a16:creationId xmlns="" xmlns:a16="http://schemas.microsoft.com/office/drawing/2014/main" id="{EF003F66-9B67-40B6-A07D-67053BD65B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備忘稿版面配置區 2">
            <a:extLst>
              <a:ext uri="{FF2B5EF4-FFF2-40B4-BE49-F238E27FC236}">
                <a16:creationId xmlns="" xmlns:a16="http://schemas.microsoft.com/office/drawing/2014/main" id="{B469B5A7-C4BE-4934-86E4-6D908BDCD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7828" name="投影片編號版面配置區 3">
            <a:extLst>
              <a:ext uri="{FF2B5EF4-FFF2-40B4-BE49-F238E27FC236}">
                <a16:creationId xmlns="" xmlns:a16="http://schemas.microsoft.com/office/drawing/2014/main" id="{637B2785-C73E-48C6-BF13-0D3A03EC9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EB2450F-BC52-46D9-943D-A914CCEC8803}" type="slidenum">
              <a:rPr lang="en-US" altLang="zh-TW" sz="1200" b="0"/>
              <a:pPr eaLnBrk="1" hangingPunct="1"/>
              <a:t>27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2429166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>
            <a:extLst>
              <a:ext uri="{FF2B5EF4-FFF2-40B4-BE49-F238E27FC236}">
                <a16:creationId xmlns="" xmlns:a16="http://schemas.microsoft.com/office/drawing/2014/main" id="{38829375-5B4C-4D8F-9088-9B9BA1E946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備忘稿版面配置區 2">
            <a:extLst>
              <a:ext uri="{FF2B5EF4-FFF2-40B4-BE49-F238E27FC236}">
                <a16:creationId xmlns="" xmlns:a16="http://schemas.microsoft.com/office/drawing/2014/main" id="{4241CACC-CE25-4E8C-83BD-564DFB82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9876" name="投影片編號版面配置區 3">
            <a:extLst>
              <a:ext uri="{FF2B5EF4-FFF2-40B4-BE49-F238E27FC236}">
                <a16:creationId xmlns="" xmlns:a16="http://schemas.microsoft.com/office/drawing/2014/main" id="{2680BF77-12C8-4FAA-A765-A1601105A5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CE59DE6-C8AC-4E57-AC2F-19DC792EBA52}" type="slidenum">
              <a:rPr lang="en-US" altLang="zh-TW" sz="1200" b="0"/>
              <a:pPr eaLnBrk="1" hangingPunct="1"/>
              <a:t>28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1110428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>
            <a:extLst>
              <a:ext uri="{FF2B5EF4-FFF2-40B4-BE49-F238E27FC236}">
                <a16:creationId xmlns="" xmlns:a16="http://schemas.microsoft.com/office/drawing/2014/main" id="{C2954188-C72E-427B-9B93-11F03FA8DC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備忘稿版面配置區 2">
            <a:extLst>
              <a:ext uri="{FF2B5EF4-FFF2-40B4-BE49-F238E27FC236}">
                <a16:creationId xmlns="" xmlns:a16="http://schemas.microsoft.com/office/drawing/2014/main" id="{0A3D8C32-1195-4798-A5EE-7BB443613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0900" name="投影片編號版面配置區 3">
            <a:extLst>
              <a:ext uri="{FF2B5EF4-FFF2-40B4-BE49-F238E27FC236}">
                <a16:creationId xmlns="" xmlns:a16="http://schemas.microsoft.com/office/drawing/2014/main" id="{3AE331AA-335E-4493-8295-37AB5AD2D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A4F9D31-EEA3-4381-ADCD-C1B902896754}" type="slidenum">
              <a:rPr lang="en-US" altLang="zh-TW" sz="1200" b="0"/>
              <a:pPr eaLnBrk="1" hangingPunct="1"/>
              <a:t>29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3162452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>
            <a:extLst>
              <a:ext uri="{FF2B5EF4-FFF2-40B4-BE49-F238E27FC236}">
                <a16:creationId xmlns="" xmlns:a16="http://schemas.microsoft.com/office/drawing/2014/main" id="{7A47DF8F-6556-4956-85EB-51530CCBAF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備忘稿版面配置區 2">
            <a:extLst>
              <a:ext uri="{FF2B5EF4-FFF2-40B4-BE49-F238E27FC236}">
                <a16:creationId xmlns="" xmlns:a16="http://schemas.microsoft.com/office/drawing/2014/main" id="{E22D46C2-C4B0-4660-948E-A8048ECA6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1924" name="投影片編號版面配置區 3">
            <a:extLst>
              <a:ext uri="{FF2B5EF4-FFF2-40B4-BE49-F238E27FC236}">
                <a16:creationId xmlns="" xmlns:a16="http://schemas.microsoft.com/office/drawing/2014/main" id="{32B1BCBF-43E2-4B2B-92EF-8C98E35FA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23925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23925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23925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23925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7DED0C4-EA34-4FB7-944B-7E1CEBDE1767}" type="slidenum">
              <a:rPr lang="en-US" altLang="zh-TW" sz="1200" b="0"/>
              <a:pPr eaLnBrk="1" hangingPunct="1"/>
              <a:t>30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353733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>
            <a:extLst>
              <a:ext uri="{FF2B5EF4-FFF2-40B4-BE49-F238E27FC236}">
                <a16:creationId xmlns="" xmlns:a16="http://schemas.microsoft.com/office/drawing/2014/main" id="{7AE2E8C7-B5CE-498B-A8BD-E2468F392D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>
            <a:extLst>
              <a:ext uri="{FF2B5EF4-FFF2-40B4-BE49-F238E27FC236}">
                <a16:creationId xmlns="" xmlns:a16="http://schemas.microsoft.com/office/drawing/2014/main" id="{2ADC49CD-4895-47E3-B230-F415AA2A8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+mj-ea"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4276" name="投影片編號版面配置區 3">
            <a:extLst>
              <a:ext uri="{FF2B5EF4-FFF2-40B4-BE49-F238E27FC236}">
                <a16:creationId xmlns="" xmlns:a16="http://schemas.microsoft.com/office/drawing/2014/main" id="{10432B04-F5BF-495A-86EE-D9ACBF183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DC2FA8C-5B41-4855-A5D1-28DE319B2312}" type="slidenum">
              <a:rPr lang="en-US" altLang="zh-TW" sz="1200" b="0"/>
              <a:pPr eaLnBrk="1" hangingPunct="1"/>
              <a:t>4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244409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>
            <a:extLst>
              <a:ext uri="{FF2B5EF4-FFF2-40B4-BE49-F238E27FC236}">
                <a16:creationId xmlns="" xmlns:a16="http://schemas.microsoft.com/office/drawing/2014/main" id="{3F96F213-6194-4048-8F1D-15985F9B74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>
            <a:extLst>
              <a:ext uri="{FF2B5EF4-FFF2-40B4-BE49-F238E27FC236}">
                <a16:creationId xmlns="" xmlns:a16="http://schemas.microsoft.com/office/drawing/2014/main" id="{2549FF0B-4F61-48D8-91DB-64AB19179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5300" name="投影片編號版面配置區 3">
            <a:extLst>
              <a:ext uri="{FF2B5EF4-FFF2-40B4-BE49-F238E27FC236}">
                <a16:creationId xmlns="" xmlns:a16="http://schemas.microsoft.com/office/drawing/2014/main" id="{72ADDB21-4398-464A-BAA9-03870952D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38D09DB-B5D6-4D0E-9A4E-B56F5D3AECC5}" type="slidenum">
              <a:rPr lang="en-US" altLang="zh-TW" sz="1200" b="0"/>
              <a:pPr eaLnBrk="1" hangingPunct="1"/>
              <a:t>5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3714159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>
            <a:extLst>
              <a:ext uri="{FF2B5EF4-FFF2-40B4-BE49-F238E27FC236}">
                <a16:creationId xmlns="" xmlns:a16="http://schemas.microsoft.com/office/drawing/2014/main" id="{98C0568A-44FF-407F-B7C3-0CB6EFEE73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>
            <a:extLst>
              <a:ext uri="{FF2B5EF4-FFF2-40B4-BE49-F238E27FC236}">
                <a16:creationId xmlns="" xmlns:a16="http://schemas.microsoft.com/office/drawing/2014/main" id="{9F02A8A2-2E9A-401C-BAE8-728B6D43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6324" name="投影片編號版面配置區 3">
            <a:extLst>
              <a:ext uri="{FF2B5EF4-FFF2-40B4-BE49-F238E27FC236}">
                <a16:creationId xmlns="" xmlns:a16="http://schemas.microsoft.com/office/drawing/2014/main" id="{572F0DD4-FE13-484D-B809-D4E845B3B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A5AF4F8-FF34-41E9-9A1D-9160531D047F}" type="slidenum">
              <a:rPr lang="en-US" altLang="zh-TW" sz="1200" b="0"/>
              <a:pPr eaLnBrk="1" hangingPunct="1"/>
              <a:t>7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216827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>
            <a:extLst>
              <a:ext uri="{FF2B5EF4-FFF2-40B4-BE49-F238E27FC236}">
                <a16:creationId xmlns="" xmlns:a16="http://schemas.microsoft.com/office/drawing/2014/main" id="{2B458948-A4D2-4A5D-9EE7-B30F48973A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>
            <a:extLst>
              <a:ext uri="{FF2B5EF4-FFF2-40B4-BE49-F238E27FC236}">
                <a16:creationId xmlns="" xmlns:a16="http://schemas.microsoft.com/office/drawing/2014/main" id="{84982126-9B8B-47C8-BBAD-85D9A3618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7348" name="投影片編號版面配置區 3">
            <a:extLst>
              <a:ext uri="{FF2B5EF4-FFF2-40B4-BE49-F238E27FC236}">
                <a16:creationId xmlns="" xmlns:a16="http://schemas.microsoft.com/office/drawing/2014/main" id="{06D5C023-22F3-4491-B326-EAB4C5782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BCC39EF-E3B3-4300-A747-1BEE5E034487}" type="slidenum">
              <a:rPr lang="en-US" altLang="zh-TW" sz="1200" b="0"/>
              <a:pPr eaLnBrk="1" hangingPunct="1"/>
              <a:t>8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3958702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>
            <a:extLst>
              <a:ext uri="{FF2B5EF4-FFF2-40B4-BE49-F238E27FC236}">
                <a16:creationId xmlns="" xmlns:a16="http://schemas.microsoft.com/office/drawing/2014/main" id="{86B1527B-8B65-474F-88EB-114AC35723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>
            <a:extLst>
              <a:ext uri="{FF2B5EF4-FFF2-40B4-BE49-F238E27FC236}">
                <a16:creationId xmlns="" xmlns:a16="http://schemas.microsoft.com/office/drawing/2014/main" id="{6E610005-593D-46EE-87AE-55EA3DD88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8372" name="投影片編號版面配置區 3">
            <a:extLst>
              <a:ext uri="{FF2B5EF4-FFF2-40B4-BE49-F238E27FC236}">
                <a16:creationId xmlns="" xmlns:a16="http://schemas.microsoft.com/office/drawing/2014/main" id="{E30D79A4-A580-4FE3-8E74-9A47D7A6E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5390AA3-EF6F-4DA2-8436-419CF91DCD8A}" type="slidenum">
              <a:rPr lang="en-US" altLang="zh-TW" sz="1200" b="0"/>
              <a:pPr eaLnBrk="1" hangingPunct="1"/>
              <a:t>9</a:t>
            </a:fld>
            <a:endParaRPr lang="en-US" altLang="zh-TW" sz="1200" b="0"/>
          </a:p>
        </p:txBody>
      </p:sp>
    </p:spTree>
    <p:extLst>
      <p:ext uri="{BB962C8B-B14F-4D97-AF65-F5344CB8AC3E}">
        <p14:creationId xmlns:p14="http://schemas.microsoft.com/office/powerpoint/2010/main" val="1345525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="" xmlns:a16="http://schemas.microsoft.com/office/drawing/2014/main" id="{095F638A-2341-408F-B5A3-C04800008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3B80F11-FDAD-4E9B-8952-9E7A9B1DB9FC}" type="slidenum">
              <a:rPr lang="en-US" altLang="zh-TW" sz="1200" b="0"/>
              <a:pPr eaLnBrk="1" hangingPunct="1"/>
              <a:t>10</a:t>
            </a:fld>
            <a:endParaRPr lang="en-US" altLang="zh-TW" sz="1200" b="0"/>
          </a:p>
        </p:txBody>
      </p:sp>
      <p:sp>
        <p:nvSpPr>
          <p:cNvPr id="59395" name="Rectangle 2">
            <a:extLst>
              <a:ext uri="{FF2B5EF4-FFF2-40B4-BE49-F238E27FC236}">
                <a16:creationId xmlns="" xmlns:a16="http://schemas.microsoft.com/office/drawing/2014/main" id="{9F99BBFE-626B-41E5-91D7-72BD5EF172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="" xmlns:a16="http://schemas.microsoft.com/office/drawing/2014/main" id="{E123707F-EAE4-40D6-A076-582D5C65A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42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="" xmlns:a16="http://schemas.microsoft.com/office/drawing/2014/main" id="{ABF42DD5-F84B-486F-9C9E-DAF2A6517A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F528BCE-210F-414C-AFCD-5CA186EFD0E1}" type="slidenum">
              <a:rPr lang="en-US" altLang="zh-TW" sz="1200" b="0"/>
              <a:pPr eaLnBrk="1" hangingPunct="1"/>
              <a:t>11</a:t>
            </a:fld>
            <a:endParaRPr lang="en-US" altLang="zh-TW" sz="1200" b="0"/>
          </a:p>
        </p:txBody>
      </p:sp>
      <p:sp>
        <p:nvSpPr>
          <p:cNvPr id="60419" name="Rectangle 2">
            <a:extLst>
              <a:ext uri="{FF2B5EF4-FFF2-40B4-BE49-F238E27FC236}">
                <a16:creationId xmlns="" xmlns:a16="http://schemas.microsoft.com/office/drawing/2014/main" id="{24C4FBB1-B531-49A5-8AD1-C840C6659C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="" xmlns:a16="http://schemas.microsoft.com/office/drawing/2014/main" id="{24D0D285-7F24-429C-869F-E39FBD05A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4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pic>
        <p:nvPicPr>
          <p:cNvPr id="8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2E7B9E63-15F3-4195-95CC-104467FDE1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フッター プレースホルダー 4">
            <a:extLst>
              <a:ext uri="{FF2B5EF4-FFF2-40B4-BE49-F238E27FC236}">
                <a16:creationId xmlns="" xmlns:a16="http://schemas.microsoft.com/office/drawing/2014/main" id="{A81A4D6E-F6EC-4AE6-9A5A-35134CD4FCB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9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pic>
        <p:nvPicPr>
          <p:cNvPr id="8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F7FDB121-C17B-4272-B25A-97E6369719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フッター プレースホルダー 4">
            <a:extLst>
              <a:ext uri="{FF2B5EF4-FFF2-40B4-BE49-F238E27FC236}">
                <a16:creationId xmlns="" xmlns:a16="http://schemas.microsoft.com/office/drawing/2014/main" id="{70A3EB1A-1BBF-46D9-AAE7-58D5B94E9B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0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1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1E5DA22D-8EDA-4648-9286-3226524232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フッター プレースホルダー 4">
            <a:extLst>
              <a:ext uri="{FF2B5EF4-FFF2-40B4-BE49-F238E27FC236}">
                <a16:creationId xmlns="" xmlns:a16="http://schemas.microsoft.com/office/drawing/2014/main" id="{68A2FAF5-60F6-404E-9076-FA29D3508AD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pic>
        <p:nvPicPr>
          <p:cNvPr id="8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5A0B847F-5D3D-412F-9D1C-656E63B5E2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フッター プレースホルダー 4">
            <a:extLst>
              <a:ext uri="{FF2B5EF4-FFF2-40B4-BE49-F238E27FC236}">
                <a16:creationId xmlns="" xmlns:a16="http://schemas.microsoft.com/office/drawing/2014/main" id="{71B0E92B-80B6-4810-AEEB-B4C1745E975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3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pic>
        <p:nvPicPr>
          <p:cNvPr id="13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6893A925-1417-42FD-B39D-8D1AF3EDB2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フッター プレースホルダー 4">
            <a:extLst>
              <a:ext uri="{FF2B5EF4-FFF2-40B4-BE49-F238E27FC236}">
                <a16:creationId xmlns="" xmlns:a16="http://schemas.microsoft.com/office/drawing/2014/main" id="{D3DEB2F2-71BE-4C83-89B8-F4E5F86E6C4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12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pic>
        <p:nvPicPr>
          <p:cNvPr id="15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C31C2074-3865-46D5-A058-6B2DBE9327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フッター プレースホルダー 4">
            <a:extLst>
              <a:ext uri="{FF2B5EF4-FFF2-40B4-BE49-F238E27FC236}">
                <a16:creationId xmlns="" xmlns:a16="http://schemas.microsoft.com/office/drawing/2014/main" id="{60A3551B-3ECD-4428-8DC9-DB4D94AD4BB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8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pic>
        <p:nvPicPr>
          <p:cNvPr id="7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EFCC99D4-EBE2-483C-A670-7D40E3FEFE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フッター プレースホルダー 4">
            <a:extLst>
              <a:ext uri="{FF2B5EF4-FFF2-40B4-BE49-F238E27FC236}">
                <a16:creationId xmlns="" xmlns:a16="http://schemas.microsoft.com/office/drawing/2014/main" id="{F6939A86-3878-43CD-A2AD-045EDDA3E7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63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pic>
        <p:nvPicPr>
          <p:cNvPr id="7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925A1FA0-FD65-4D0C-999B-FFD1E62334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フッター プレースホルダー 4">
            <a:extLst>
              <a:ext uri="{FF2B5EF4-FFF2-40B4-BE49-F238E27FC236}">
                <a16:creationId xmlns="" xmlns:a16="http://schemas.microsoft.com/office/drawing/2014/main" id="{0EEBA2AB-9D6E-4743-AB62-2256921C1B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82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CN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pic>
        <p:nvPicPr>
          <p:cNvPr id="8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790B46C6-7B2B-4DD0-9EBA-45DC53B72C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フッター プレースホルダー 4">
            <a:extLst>
              <a:ext uri="{FF2B5EF4-FFF2-40B4-BE49-F238E27FC236}">
                <a16:creationId xmlns="" xmlns:a16="http://schemas.microsoft.com/office/drawing/2014/main" id="{6A0ADC70-C36A-4446-8EF0-4BA001341FF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7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CN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CN" altLang="en-US" dirty="0"/>
          </a:p>
        </p:txBody>
      </p:sp>
      <p:pic>
        <p:nvPicPr>
          <p:cNvPr id="8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859B59A0-2389-45D5-83A2-991790DD40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フッター プレースホルダー 4">
            <a:extLst>
              <a:ext uri="{FF2B5EF4-FFF2-40B4-BE49-F238E27FC236}">
                <a16:creationId xmlns="" xmlns:a16="http://schemas.microsoft.com/office/drawing/2014/main" id="{A28069C4-871F-4A9C-A03D-4FF91D125D5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4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pic>
        <p:nvPicPr>
          <p:cNvPr id="7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5E2E9378-2B35-46CC-9E8A-189A58878E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50478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02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pic>
        <p:nvPicPr>
          <p:cNvPr id="9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D2007799-ED8C-44E4-B795-90D7595BA8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フッター プレースホルダー 4">
            <a:extLst>
              <a:ext uri="{FF2B5EF4-FFF2-40B4-BE49-F238E27FC236}">
                <a16:creationId xmlns="" xmlns:a16="http://schemas.microsoft.com/office/drawing/2014/main" id="{7F277000-4EC0-46BE-A7C2-572387E03F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53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92233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24417" y="1196975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212417" y="1196975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24417" y="3535364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12417" y="3535364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0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AD234FEE-E067-4D45-B8A4-5360E267A7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771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1" y="274638"/>
            <a:ext cx="10987617" cy="54483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6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3867A843-BDD1-4954-80F0-F4EE148320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03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pic>
        <p:nvPicPr>
          <p:cNvPr id="9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D93185A9-60BE-4927-995E-5F20BD3E1E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38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pic>
        <p:nvPicPr>
          <p:cNvPr id="8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3FDED710-1B09-4EB1-9538-B119CEDAD2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08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pic>
        <p:nvPicPr>
          <p:cNvPr id="10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6629B2DB-D3FB-470F-94FE-E6F56E607A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6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pic>
        <p:nvPicPr>
          <p:cNvPr id="6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8E2214EB-4A39-4618-A268-F804C368CB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フッター プレースホルダー 4">
            <a:extLst>
              <a:ext uri="{FF2B5EF4-FFF2-40B4-BE49-F238E27FC236}">
                <a16:creationId xmlns="" xmlns:a16="http://schemas.microsoft.com/office/drawing/2014/main" id="{82E4DBF9-D1A9-48B3-9B1C-D6BF1B888DA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4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5B56BBC9-CBE4-4029-A3C5-AE7148D9B9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フッター プレースホルダー 4">
            <a:extLst>
              <a:ext uri="{FF2B5EF4-FFF2-40B4-BE49-F238E27FC236}">
                <a16:creationId xmlns="" xmlns:a16="http://schemas.microsoft.com/office/drawing/2014/main" id="{9CAA6D7E-6BA9-4BC2-BA74-7758D731172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pic>
        <p:nvPicPr>
          <p:cNvPr id="8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C573CB40-EE0E-4D9F-9401-6A33B34898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フッター プレースホルダー 4">
            <a:extLst>
              <a:ext uri="{FF2B5EF4-FFF2-40B4-BE49-F238E27FC236}">
                <a16:creationId xmlns="" xmlns:a16="http://schemas.microsoft.com/office/drawing/2014/main" id="{1CDC8890-7CBA-4647-8D26-06B9F735280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pic>
        <p:nvPicPr>
          <p:cNvPr id="8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DE7399F1-D735-4959-97D4-DD47F29CB6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43" y="41513"/>
            <a:ext cx="2122074" cy="8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03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="" xmlns:a16="http://schemas.microsoft.com/office/drawing/2014/main" id="{E0E7FE23-9C36-4DEA-9D71-26C886EF3A6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8600" y="625475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0" sz="900" b="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4400" b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©</a:t>
            </a:r>
            <a:r>
              <a:rPr lang="en-US" altLang="ja-JP" dirty="0" err="1">
                <a:solidFill>
                  <a:prstClr val="black">
                    <a:tint val="75000"/>
                  </a:prstClr>
                </a:solidFill>
              </a:rPr>
              <a:t>LLabs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 Inc. All Rights Reserved.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36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  <p:sldLayoutId id="2147483907" r:id="rId21"/>
    <p:sldLayoutId id="2147483908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slantpoetry.files.wordpress.com/2009/07/strawberry.jpg&amp;imgrefurl=http://slantpoetry.wordpress.com/2009/07/06/dysfunctional-batch-10-karen-schubert/&amp;usg=__nfyqUJtsR0pGhifxkxAeUW8qylk=&amp;h=300&amp;w=320&amp;sz=25&amp;hl=zh-TW&amp;start=2&amp;um=1&amp;tbnid=X8UBxtbNYsXrCM:&amp;tbnh=111&amp;tbnw=118&amp;prev=/images?q=strawberry&amp;hl=zh-TW&amp;rlz=1C1GGLS_enTW325TW325&amp;sa=N&amp;um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1.mp4" TargetMode="External"/><Relationship Id="rId7" Type="http://schemas.openxmlformats.org/officeDocument/2006/relationships/hyperlink" Target="4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hyperlink" Target="3.mp4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2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9E2AAC0-DC25-471E-9D15-A394DC5B4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" y="3673417"/>
            <a:ext cx="12099745" cy="3329581"/>
          </a:xfrm>
        </p:spPr>
        <p:txBody>
          <a:bodyPr/>
          <a:lstStyle/>
          <a:p>
            <a:pPr algn="ctr"/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en-US" sz="3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如何运用计算机有效提升英语口语水平</a:t>
            </a:r>
            <a:endParaRPr lang="zh-TW" altLang="en-US" sz="3800" b="1" dirty="0">
              <a:solidFill>
                <a:schemeClr val="tx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82219AC9-BA9F-482E-965F-59D0C0B57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5595" y="5152830"/>
            <a:ext cx="8825658" cy="1321352"/>
          </a:xfrm>
        </p:spPr>
        <p:txBody>
          <a:bodyPr>
            <a:normAutofit/>
          </a:bodyPr>
          <a:lstStyle/>
          <a:p>
            <a:pPr algn="ctr"/>
            <a:endParaRPr lang="en-US" altLang="zh-TW" sz="2800" b="1" dirty="0">
              <a:solidFill>
                <a:schemeClr val="tx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主讲人：徐孟庆</a:t>
            </a:r>
            <a:endParaRPr lang="en-US" altLang="zh-TW" sz="28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dirty="0"/>
          </a:p>
        </p:txBody>
      </p:sp>
      <p:pic>
        <p:nvPicPr>
          <p:cNvPr id="4" name="Picture 2" descr="D:\百度云同步盘\单位文件\2017年工作\2017.03.07数字图书馆深度游培训启动会相关\宣传素材\2017深度游logo-738×286.png">
            <a:extLst>
              <a:ext uri="{FF2B5EF4-FFF2-40B4-BE49-F238E27FC236}">
                <a16:creationId xmlns="" xmlns:a16="http://schemas.microsoft.com/office/drawing/2014/main" id="{1EC9DFCD-78A4-417D-91DE-807E712E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03" y="732573"/>
            <a:ext cx="6326955" cy="245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MyET_Red">
            <a:extLst>
              <a:ext uri="{FF2B5EF4-FFF2-40B4-BE49-F238E27FC236}">
                <a16:creationId xmlns="" xmlns:a16="http://schemas.microsoft.com/office/drawing/2014/main" id="{22312F73-BE17-4E2D-A6F9-38B0B200F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475" y="4731053"/>
            <a:ext cx="1349729" cy="121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3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>
            <a:extLst>
              <a:ext uri="{FF2B5EF4-FFF2-40B4-BE49-F238E27FC236}">
                <a16:creationId xmlns="" xmlns:a16="http://schemas.microsoft.com/office/drawing/2014/main" id="{C736A6FD-58BF-4DB1-A308-2E86B4F9C3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当我们看到一个单词</a:t>
            </a:r>
          </a:p>
        </p:txBody>
      </p:sp>
      <p:sp>
        <p:nvSpPr>
          <p:cNvPr id="25606" name="AutoShape 5" descr="strawberry">
            <a:extLst>
              <a:ext uri="{FF2B5EF4-FFF2-40B4-BE49-F238E27FC236}">
                <a16:creationId xmlns="" xmlns:a16="http://schemas.microsoft.com/office/drawing/2014/main" id="{783436B6-B9AF-4E76-BBBA-4A5A0BA54D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7" name="AutoShape 7" descr="strawberry">
            <a:extLst>
              <a:ext uri="{FF2B5EF4-FFF2-40B4-BE49-F238E27FC236}">
                <a16:creationId xmlns="" xmlns:a16="http://schemas.microsoft.com/office/drawing/2014/main" id="{CF8ED2F5-71BD-458F-9430-7304BAD236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8" name="AutoShape 9" descr="strawberry">
            <a:extLst>
              <a:ext uri="{FF2B5EF4-FFF2-40B4-BE49-F238E27FC236}">
                <a16:creationId xmlns="" xmlns:a16="http://schemas.microsoft.com/office/drawing/2014/main" id="{35BABBD3-E7FE-4DEA-9CF9-B2411344B8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09" name="AutoShape 11" descr="strawberry">
            <a:extLst>
              <a:ext uri="{FF2B5EF4-FFF2-40B4-BE49-F238E27FC236}">
                <a16:creationId xmlns="" xmlns:a16="http://schemas.microsoft.com/office/drawing/2014/main" id="{9C98EAE3-F5EA-411B-8084-4EB601C343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0" name="AutoShape 13" descr="strawberry">
            <a:extLst>
              <a:ext uri="{FF2B5EF4-FFF2-40B4-BE49-F238E27FC236}">
                <a16:creationId xmlns="" xmlns:a16="http://schemas.microsoft.com/office/drawing/2014/main" id="{FEA441A6-482B-49F0-8E86-0A604B4809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1" name="AutoShape 15" descr="strawberry">
            <a:extLst>
              <a:ext uri="{FF2B5EF4-FFF2-40B4-BE49-F238E27FC236}">
                <a16:creationId xmlns="" xmlns:a16="http://schemas.microsoft.com/office/drawing/2014/main" id="{E746F779-0B84-4484-A73F-A855E201EA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2" name="AutoShape 17" descr="strawberry">
            <a:extLst>
              <a:ext uri="{FF2B5EF4-FFF2-40B4-BE49-F238E27FC236}">
                <a16:creationId xmlns="" xmlns:a16="http://schemas.microsoft.com/office/drawing/2014/main" id="{4BEDD41B-3D12-4D74-BCEF-5987D1FB0F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3" name="AutoShape 19" descr="strawberry">
            <a:extLst>
              <a:ext uri="{FF2B5EF4-FFF2-40B4-BE49-F238E27FC236}">
                <a16:creationId xmlns="" xmlns:a16="http://schemas.microsoft.com/office/drawing/2014/main" id="{8E4F965F-3668-444F-8249-8AA8EBBCFC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4" name="AutoShape 21" descr="strawberry">
            <a:hlinkClick r:id="rId3"/>
            <a:extLst>
              <a:ext uri="{FF2B5EF4-FFF2-40B4-BE49-F238E27FC236}">
                <a16:creationId xmlns="" xmlns:a16="http://schemas.microsoft.com/office/drawing/2014/main" id="{9B37E10B-F4FE-49C0-8AC4-EE03DA81B6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4025" y="2900364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5" name="AutoShape 23" descr="strawberry">
            <a:hlinkClick r:id="rId3"/>
            <a:extLst>
              <a:ext uri="{FF2B5EF4-FFF2-40B4-BE49-F238E27FC236}">
                <a16:creationId xmlns="" xmlns:a16="http://schemas.microsoft.com/office/drawing/2014/main" id="{02B8EDEA-221E-4421-8512-8595511912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4025" y="2900364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6" name="AutoShape 25" descr="strawberry">
            <a:hlinkClick r:id="rId3"/>
            <a:extLst>
              <a:ext uri="{FF2B5EF4-FFF2-40B4-BE49-F238E27FC236}">
                <a16:creationId xmlns="" xmlns:a16="http://schemas.microsoft.com/office/drawing/2014/main" id="{5C783950-FB74-437F-B370-BD341A2C4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4025" y="2900364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7" name="AutoShape 27" descr="strawberry">
            <a:hlinkClick r:id="rId3"/>
            <a:extLst>
              <a:ext uri="{FF2B5EF4-FFF2-40B4-BE49-F238E27FC236}">
                <a16:creationId xmlns="" xmlns:a16="http://schemas.microsoft.com/office/drawing/2014/main" id="{54A2BE3E-54DA-49BA-98F6-01C08D58B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4025" y="2900364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618" name="AutoShape 29" descr="strawberry">
            <a:hlinkClick r:id="rId3"/>
            <a:extLst>
              <a:ext uri="{FF2B5EF4-FFF2-40B4-BE49-F238E27FC236}">
                <a16:creationId xmlns="" xmlns:a16="http://schemas.microsoft.com/office/drawing/2014/main" id="{07003589-6252-4151-99BC-CD13096E2E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4025" y="2900364"/>
            <a:ext cx="1123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AutoShape 6" descr="「草莓」的圖片搜尋結果">
            <a:extLst>
              <a:ext uri="{FF2B5EF4-FFF2-40B4-BE49-F238E27FC236}">
                <a16:creationId xmlns="" xmlns:a16="http://schemas.microsoft.com/office/drawing/2014/main" id="{67A14E11-E340-44D0-B798-4CCE30B1D7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20" descr="「草莓」的圖片搜尋結果">
            <a:extLst>
              <a:ext uri="{FF2B5EF4-FFF2-40B4-BE49-F238E27FC236}">
                <a16:creationId xmlns="" xmlns:a16="http://schemas.microsoft.com/office/drawing/2014/main" id="{1C29C57C-C070-4798-9E72-42813E01CF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BB18C342-B210-4927-9387-DDC69B36F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814" y="2670363"/>
            <a:ext cx="3918410" cy="25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3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3" descr="Pimsleur0">
            <a:extLst>
              <a:ext uri="{FF2B5EF4-FFF2-40B4-BE49-F238E27FC236}">
                <a16:creationId xmlns="" xmlns:a16="http://schemas.microsoft.com/office/drawing/2014/main" id="{1908F55A-AB22-48BC-887D-03FCA67F2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4208" y="2311121"/>
            <a:ext cx="6905120" cy="4110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50" name="Rectangle 2">
            <a:extLst>
              <a:ext uri="{FF2B5EF4-FFF2-40B4-BE49-F238E27FC236}">
                <a16:creationId xmlns="" xmlns:a16="http://schemas.microsoft.com/office/drawing/2014/main" id="{29D3E307-C93C-4F2A-B3F9-7A66EAD26D5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间隔重复学习法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18852" name="Rectangle 4">
            <a:extLst>
              <a:ext uri="{FF2B5EF4-FFF2-40B4-BE49-F238E27FC236}">
                <a16:creationId xmlns="" xmlns:a16="http://schemas.microsoft.com/office/drawing/2014/main" id="{474241CB-3837-4CEB-AC47-754854D041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90688"/>
            <a:ext cx="9672918" cy="4568825"/>
          </a:xfrm>
        </p:spPr>
        <p:txBody>
          <a:bodyPr>
            <a:normAutofit/>
          </a:bodyPr>
          <a:lstStyle/>
          <a:p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新学会一个单词之后一秒钟，我们能正确说出这个单詞的机会是百分之百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TW" altLang="en-US" sz="2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3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4" name="Object 4">
            <a:extLst>
              <a:ext uri="{FF2B5EF4-FFF2-40B4-BE49-F238E27FC236}">
                <a16:creationId xmlns="" xmlns:a16="http://schemas.microsoft.com/office/drawing/2014/main" id="{F214748E-CB27-4971-B69D-26D2E2C7AA3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352253"/>
              </p:ext>
            </p:extLst>
          </p:nvPr>
        </p:nvGraphicFramePr>
        <p:xfrm>
          <a:off x="2726669" y="2100647"/>
          <a:ext cx="7144897" cy="4281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點陣圖影像" r:id="rId4" imgW="4466667" imgH="2676899" progId="Paint.Picture">
                  <p:embed/>
                </p:oleObj>
              </mc:Choice>
              <mc:Fallback>
                <p:oleObj name="點陣圖影像" r:id="rId4" imgW="4466667" imgH="2676899" progId="Paint.Picture">
                  <p:embed/>
                  <p:pic>
                    <p:nvPicPr>
                      <p:cNvPr id="27654" name="Object 4">
                        <a:extLst>
                          <a:ext uri="{FF2B5EF4-FFF2-40B4-BE49-F238E27FC236}">
                            <a16:creationId xmlns="" xmlns:a16="http://schemas.microsoft.com/office/drawing/2014/main" id="{F214748E-CB27-4971-B69D-26D2E2C7A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669" y="2100647"/>
                        <a:ext cx="7144897" cy="4281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74" name="Rectangle 2">
            <a:extLst>
              <a:ext uri="{FF2B5EF4-FFF2-40B4-BE49-F238E27FC236}">
                <a16:creationId xmlns="" xmlns:a16="http://schemas.microsoft.com/office/drawing/2014/main" id="{9A336086-B6A9-4ACC-8540-FA6F61A0C70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97542" y="476250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间隔重复学习法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749" name="Rectangle 3">
            <a:extLst>
              <a:ext uri="{FF2B5EF4-FFF2-40B4-BE49-F238E27FC236}">
                <a16:creationId xmlns="" xmlns:a16="http://schemas.microsoft.com/office/drawing/2014/main" id="{5309B75D-E79F-4D9D-89B6-573D8FAA9F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97542" y="1655949"/>
            <a:ext cx="11438965" cy="456882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但是随着时间的增加，我们的记忆会越来越模糊，而能正确说出这个单词的机率也会越来越低</a:t>
            </a:r>
          </a:p>
        </p:txBody>
      </p:sp>
    </p:spTree>
    <p:extLst>
      <p:ext uri="{BB962C8B-B14F-4D97-AF65-F5344CB8AC3E}">
        <p14:creationId xmlns:p14="http://schemas.microsoft.com/office/powerpoint/2010/main" val="21564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8" name="Object 4">
            <a:extLst>
              <a:ext uri="{FF2B5EF4-FFF2-40B4-BE49-F238E27FC236}">
                <a16:creationId xmlns="" xmlns:a16="http://schemas.microsoft.com/office/drawing/2014/main" id="{AC22C9F2-85BA-47F3-90BB-5BC63CED9EC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853471"/>
              </p:ext>
            </p:extLst>
          </p:nvPr>
        </p:nvGraphicFramePr>
        <p:xfrm>
          <a:off x="2908487" y="2342403"/>
          <a:ext cx="6863784" cy="4150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點陣圖影像" r:id="rId4" imgW="4458322" imgH="2695951" progId="Paint.Picture">
                  <p:embed/>
                </p:oleObj>
              </mc:Choice>
              <mc:Fallback>
                <p:oleObj name="點陣圖影像" r:id="rId4" imgW="4458322" imgH="2695951" progId="Paint.Picture">
                  <p:embed/>
                  <p:pic>
                    <p:nvPicPr>
                      <p:cNvPr id="28678" name="Object 4">
                        <a:extLst>
                          <a:ext uri="{FF2B5EF4-FFF2-40B4-BE49-F238E27FC236}">
                            <a16:creationId xmlns="" xmlns:a16="http://schemas.microsoft.com/office/drawing/2014/main" id="{AC22C9F2-85BA-47F3-90BB-5BC63CED9E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487" y="2342403"/>
                        <a:ext cx="6863784" cy="4150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898" name="Rectangle 2">
            <a:extLst>
              <a:ext uri="{FF2B5EF4-FFF2-40B4-BE49-F238E27FC236}">
                <a16:creationId xmlns="" xmlns:a16="http://schemas.microsoft.com/office/drawing/2014/main" id="{73F4977E-B6D0-40BE-B47E-C78A9B17BD2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间隔重复学习法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773" name="Rectangle 3">
            <a:extLst>
              <a:ext uri="{FF2B5EF4-FFF2-40B4-BE49-F238E27FC236}">
                <a16:creationId xmlns="" xmlns:a16="http://schemas.microsoft.com/office/drawing/2014/main" id="{EBAB6069-C6E7-49B1-B1A4-71B583FD283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1" y="1602161"/>
            <a:ext cx="10645588" cy="5040312"/>
          </a:xfrm>
        </p:spPr>
        <p:txBody>
          <a:bodyPr/>
          <a:lstStyle/>
          <a:p>
            <a:pPr eaLnBrk="1" hangingPunct="1"/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如果我们在完全忘记这个单词之前，重新复习一次，那我们能正确说出这个单词的机率又会再度上升，而且遗忘的速度会趋缓。</a:t>
            </a:r>
          </a:p>
        </p:txBody>
      </p:sp>
    </p:spTree>
    <p:extLst>
      <p:ext uri="{BB962C8B-B14F-4D97-AF65-F5344CB8AC3E}">
        <p14:creationId xmlns:p14="http://schemas.microsoft.com/office/powerpoint/2010/main" val="1293909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2" name="Object 4">
            <a:extLst>
              <a:ext uri="{FF2B5EF4-FFF2-40B4-BE49-F238E27FC236}">
                <a16:creationId xmlns="" xmlns:a16="http://schemas.microsoft.com/office/drawing/2014/main" id="{6E59AF94-9FA1-45AA-9416-53A497B6DF0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236560"/>
              </p:ext>
            </p:extLst>
          </p:nvPr>
        </p:nvGraphicFramePr>
        <p:xfrm>
          <a:off x="2730825" y="2049929"/>
          <a:ext cx="7193104" cy="433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點陣圖影像" r:id="rId4" imgW="4458322" imgH="2685714" progId="Paint.Picture">
                  <p:embed/>
                </p:oleObj>
              </mc:Choice>
              <mc:Fallback>
                <p:oleObj name="點陣圖影像" r:id="rId4" imgW="4458322" imgH="2685714" progId="Paint.Picture">
                  <p:embed/>
                  <p:pic>
                    <p:nvPicPr>
                      <p:cNvPr id="29702" name="Object 4">
                        <a:extLst>
                          <a:ext uri="{FF2B5EF4-FFF2-40B4-BE49-F238E27FC236}">
                            <a16:creationId xmlns="" xmlns:a16="http://schemas.microsoft.com/office/drawing/2014/main" id="{6E59AF94-9FA1-45AA-9416-53A497B6DF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825" y="2049929"/>
                        <a:ext cx="7193104" cy="4334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22" name="Rectangle 2">
            <a:extLst>
              <a:ext uri="{FF2B5EF4-FFF2-40B4-BE49-F238E27FC236}">
                <a16:creationId xmlns="" xmlns:a16="http://schemas.microsoft.com/office/drawing/2014/main" id="{914CD191-4DAC-4B23-998B-E068F19CF59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间隔重复学习法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797" name="Rectangle 3">
            <a:extLst>
              <a:ext uri="{FF2B5EF4-FFF2-40B4-BE49-F238E27FC236}">
                <a16:creationId xmlns="" xmlns:a16="http://schemas.microsoft.com/office/drawing/2014/main" id="{360D9F1B-C08D-46B2-8640-B6998F8D579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199" y="1554163"/>
            <a:ext cx="10780059" cy="504031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重复几次这样的复习之后，这个单词将会进入你脑中的永久记忆区，你再也不会忘记。</a:t>
            </a:r>
          </a:p>
        </p:txBody>
      </p:sp>
    </p:spTree>
    <p:extLst>
      <p:ext uri="{BB962C8B-B14F-4D97-AF65-F5344CB8AC3E}">
        <p14:creationId xmlns:p14="http://schemas.microsoft.com/office/powerpoint/2010/main" val="235746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>
            <a:extLst>
              <a:ext uri="{FF2B5EF4-FFF2-40B4-BE49-F238E27FC236}">
                <a16:creationId xmlns="" xmlns:a16="http://schemas.microsoft.com/office/drawing/2014/main" id="{F5AF9419-C3E0-43A5-9521-3D5E7CCB28C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间隔重复学习法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22947" name="Rectangle 3">
            <a:extLst>
              <a:ext uri="{FF2B5EF4-FFF2-40B4-BE49-F238E27FC236}">
                <a16:creationId xmlns="" xmlns:a16="http://schemas.microsoft.com/office/drawing/2014/main" id="{E8DC61CA-E6F7-41ED-BD01-F8EC78C7A7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17638"/>
            <a:ext cx="10739718" cy="4924425"/>
          </a:xfrm>
        </p:spPr>
        <p:txBody>
          <a:bodyPr/>
          <a:lstStyle/>
          <a:p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同一个单词，会在</a:t>
            </a:r>
            <a:r>
              <a:rPr lang="en-US" altLang="zh-TW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秒钟后、</a:t>
            </a:r>
            <a:r>
              <a:rPr lang="en-US" altLang="zh-TW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分钟后、</a:t>
            </a:r>
            <a:r>
              <a:rPr lang="en-US" altLang="zh-TW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小时后、</a:t>
            </a:r>
            <a:r>
              <a:rPr lang="en-US" altLang="zh-TW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48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小时后、</a:t>
            </a:r>
            <a:r>
              <a:rPr lang="en-US" altLang="zh-TW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周后各复习一次。</a:t>
            </a:r>
          </a:p>
          <a:p>
            <a:pPr eaLnBrk="1" hangingPunct="1"/>
            <a:endParaRPr lang="en-US" altLang="zh-TW" sz="2000" dirty="0"/>
          </a:p>
        </p:txBody>
      </p:sp>
      <p:graphicFrame>
        <p:nvGraphicFramePr>
          <p:cNvPr id="30726" name="Object 4">
            <a:extLst>
              <a:ext uri="{FF2B5EF4-FFF2-40B4-BE49-F238E27FC236}">
                <a16:creationId xmlns="" xmlns:a16="http://schemas.microsoft.com/office/drawing/2014/main" id="{E1A84C17-71E7-4636-B567-C01200984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003230"/>
              </p:ext>
            </p:extLst>
          </p:nvPr>
        </p:nvGraphicFramePr>
        <p:xfrm>
          <a:off x="2638570" y="1935912"/>
          <a:ext cx="7303392" cy="4406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點陣圖影像" r:id="rId4" imgW="4458322" imgH="2685714" progId="Paint.Picture">
                  <p:embed/>
                </p:oleObj>
              </mc:Choice>
              <mc:Fallback>
                <p:oleObj name="點陣圖影像" r:id="rId4" imgW="4458322" imgH="2685714" progId="Paint.Picture">
                  <p:embed/>
                  <p:pic>
                    <p:nvPicPr>
                      <p:cNvPr id="30726" name="Object 4">
                        <a:extLst>
                          <a:ext uri="{FF2B5EF4-FFF2-40B4-BE49-F238E27FC236}">
                            <a16:creationId xmlns="" xmlns:a16="http://schemas.microsoft.com/office/drawing/2014/main" id="{E1A84C17-71E7-4636-B567-C012009841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570" y="1935912"/>
                        <a:ext cx="7303392" cy="4406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98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4060848-50C8-4C53-8461-99080808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单词记忆学习法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9053CBAB-1119-4961-AF32-8C49DF7D40E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44164" y="1354137"/>
            <a:ext cx="8964612" cy="5229225"/>
          </a:xfrm>
        </p:spPr>
        <p:txBody>
          <a:bodyPr/>
          <a:lstStyle/>
          <a:p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假定：每天学习</a:t>
            </a:r>
            <a:r>
              <a:rPr lang="en-US" altLang="zh-TW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个新单词</a:t>
            </a:r>
            <a:endParaRPr lang="en-US" altLang="zh-TW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第二天开始后的学习，都先复习「学过的单词」，再学习「新的单词」</a:t>
            </a:r>
            <a:endParaRPr lang="en-US" altLang="zh-TW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逻辑：复习「学过的单词」</a:t>
            </a:r>
            <a:r>
              <a:rPr lang="en-US" altLang="zh-TW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「</a:t>
            </a:r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学习新单词」</a:t>
            </a:r>
            <a:r>
              <a:rPr lang="en-US" altLang="zh-TW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再增加一个「</a:t>
            </a:r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考试」的环节</a:t>
            </a:r>
            <a:endParaRPr lang="en-US" altLang="zh-TW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通过考试的单词，系统会自动派送到「已学会」单词库中</a:t>
            </a:r>
            <a:endParaRPr lang="en-US" altLang="zh-TW" sz="2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E891150F-8ED9-4A16-97E9-CE4F4D11E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93679"/>
              </p:ext>
            </p:extLst>
          </p:nvPr>
        </p:nvGraphicFramePr>
        <p:xfrm>
          <a:off x="1847850" y="3132137"/>
          <a:ext cx="8496300" cy="3224213"/>
        </p:xfrm>
        <a:graphic>
          <a:graphicData uri="http://schemas.openxmlformats.org/drawingml/2006/table">
            <a:tbl>
              <a:tblPr/>
              <a:tblGrid>
                <a:gridCol w="1373188">
                  <a:extLst>
                    <a:ext uri="{9D8B030D-6E8A-4147-A177-3AD203B41FA5}">
                      <a16:colId xmlns="" xmlns:a16="http://schemas.microsoft.com/office/drawing/2014/main" val="1524733057"/>
                    </a:ext>
                  </a:extLst>
                </a:gridCol>
                <a:gridCol w="711200">
                  <a:extLst>
                    <a:ext uri="{9D8B030D-6E8A-4147-A177-3AD203B41FA5}">
                      <a16:colId xmlns="" xmlns:a16="http://schemas.microsoft.com/office/drawing/2014/main" val="1559873626"/>
                    </a:ext>
                  </a:extLst>
                </a:gridCol>
                <a:gridCol w="712787">
                  <a:extLst>
                    <a:ext uri="{9D8B030D-6E8A-4147-A177-3AD203B41FA5}">
                      <a16:colId xmlns="" xmlns:a16="http://schemas.microsoft.com/office/drawing/2014/main" val="2220967901"/>
                    </a:ext>
                  </a:extLst>
                </a:gridCol>
                <a:gridCol w="712788">
                  <a:extLst>
                    <a:ext uri="{9D8B030D-6E8A-4147-A177-3AD203B41FA5}">
                      <a16:colId xmlns="" xmlns:a16="http://schemas.microsoft.com/office/drawing/2014/main" val="1237842583"/>
                    </a:ext>
                  </a:extLst>
                </a:gridCol>
                <a:gridCol w="712787">
                  <a:extLst>
                    <a:ext uri="{9D8B030D-6E8A-4147-A177-3AD203B41FA5}">
                      <a16:colId xmlns="" xmlns:a16="http://schemas.microsoft.com/office/drawing/2014/main" val="3411298145"/>
                    </a:ext>
                  </a:extLst>
                </a:gridCol>
                <a:gridCol w="711200">
                  <a:extLst>
                    <a:ext uri="{9D8B030D-6E8A-4147-A177-3AD203B41FA5}">
                      <a16:colId xmlns="" xmlns:a16="http://schemas.microsoft.com/office/drawing/2014/main" val="1157181445"/>
                    </a:ext>
                  </a:extLst>
                </a:gridCol>
                <a:gridCol w="712788">
                  <a:extLst>
                    <a:ext uri="{9D8B030D-6E8A-4147-A177-3AD203B41FA5}">
                      <a16:colId xmlns="" xmlns:a16="http://schemas.microsoft.com/office/drawing/2014/main" val="1977897537"/>
                    </a:ext>
                  </a:extLst>
                </a:gridCol>
                <a:gridCol w="712787">
                  <a:extLst>
                    <a:ext uri="{9D8B030D-6E8A-4147-A177-3AD203B41FA5}">
                      <a16:colId xmlns="" xmlns:a16="http://schemas.microsoft.com/office/drawing/2014/main" val="1192629249"/>
                    </a:ext>
                  </a:extLst>
                </a:gridCol>
                <a:gridCol w="712788">
                  <a:extLst>
                    <a:ext uri="{9D8B030D-6E8A-4147-A177-3AD203B41FA5}">
                      <a16:colId xmlns="" xmlns:a16="http://schemas.microsoft.com/office/drawing/2014/main" val="2039310791"/>
                    </a:ext>
                  </a:extLst>
                </a:gridCol>
                <a:gridCol w="711200">
                  <a:extLst>
                    <a:ext uri="{9D8B030D-6E8A-4147-A177-3AD203B41FA5}">
                      <a16:colId xmlns="" xmlns:a16="http://schemas.microsoft.com/office/drawing/2014/main" val="4023080359"/>
                    </a:ext>
                  </a:extLst>
                </a:gridCol>
                <a:gridCol w="712787">
                  <a:extLst>
                    <a:ext uri="{9D8B030D-6E8A-4147-A177-3AD203B41FA5}">
                      <a16:colId xmlns="" xmlns:a16="http://schemas.microsoft.com/office/drawing/2014/main" val="3986756884"/>
                    </a:ext>
                  </a:extLst>
                </a:gridCol>
              </a:tblGrid>
              <a:tr h="17383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学习次数 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模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式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八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九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第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十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天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</a:t>
                      </a:r>
                      <a:endParaRPr kumimoji="0" lang="en-US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9984587"/>
                  </a:ext>
                </a:extLst>
              </a:tr>
              <a:tr h="3714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学习、复习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5546991"/>
                  </a:ext>
                </a:extLst>
              </a:tr>
              <a:tr h="3714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学习、复习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八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九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7106110"/>
                  </a:ext>
                </a:extLst>
              </a:tr>
              <a:tr h="3714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学习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八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九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十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2271710"/>
                  </a:ext>
                </a:extLst>
              </a:tr>
              <a:tr h="3714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考试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91433" marR="9143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9557441"/>
                  </a:ext>
                </a:extLst>
              </a:tr>
            </a:tbl>
          </a:graphicData>
        </a:graphic>
      </p:graphicFrame>
      <p:cxnSp>
        <p:nvCxnSpPr>
          <p:cNvPr id="29" name="直線接點 28">
            <a:extLst>
              <a:ext uri="{FF2B5EF4-FFF2-40B4-BE49-F238E27FC236}">
                <a16:creationId xmlns="" xmlns:a16="http://schemas.microsoft.com/office/drawing/2014/main" id="{E2F1CF84-421A-4EC3-953A-D28334D29E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65499" y="3159032"/>
            <a:ext cx="1368425" cy="172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225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>
            <a:extLst>
              <a:ext uri="{FF2B5EF4-FFF2-40B4-BE49-F238E27FC236}">
                <a16:creationId xmlns="" xmlns:a16="http://schemas.microsoft.com/office/drawing/2014/main" id="{70A52900-9A09-4A8C-9A02-67A4ABFAC9E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语音技术与单词学习</a:t>
            </a:r>
          </a:p>
        </p:txBody>
      </p:sp>
      <p:pic>
        <p:nvPicPr>
          <p:cNvPr id="32773" name="Picture 3" descr="efc-computer">
            <a:extLst>
              <a:ext uri="{FF2B5EF4-FFF2-40B4-BE49-F238E27FC236}">
                <a16:creationId xmlns="" xmlns:a16="http://schemas.microsoft.com/office/drawing/2014/main" id="{31121099-3F4E-4D6D-965B-4BEDC821BE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38" y="1747674"/>
            <a:ext cx="6068920" cy="45516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4756" name="Object 4">
            <a:extLst>
              <a:ext uri="{FF2B5EF4-FFF2-40B4-BE49-F238E27FC236}">
                <a16:creationId xmlns="" xmlns:a16="http://schemas.microsoft.com/office/drawing/2014/main" id="{F49C1406-6185-4448-8C92-ED174C400411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8589358"/>
              </p:ext>
            </p:extLst>
          </p:nvPr>
        </p:nvGraphicFramePr>
        <p:xfrm>
          <a:off x="3970523" y="2708275"/>
          <a:ext cx="1533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點陣圖影像" r:id="rId5" imgW="1533739" imgH="466543" progId="Paint.Picture">
                  <p:embed/>
                </p:oleObj>
              </mc:Choice>
              <mc:Fallback>
                <p:oleObj name="點陣圖影像" r:id="rId5" imgW="1533739" imgH="466543" progId="Paint.Picture">
                  <p:embed/>
                  <p:pic>
                    <p:nvPicPr>
                      <p:cNvPr id="714756" name="Object 4">
                        <a:extLst>
                          <a:ext uri="{FF2B5EF4-FFF2-40B4-BE49-F238E27FC236}">
                            <a16:creationId xmlns="" xmlns:a16="http://schemas.microsoft.com/office/drawing/2014/main" id="{F49C1406-6185-4448-8C92-ED174C4004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523" y="2708275"/>
                        <a:ext cx="15335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8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1" name="Rectangle 3">
            <a:extLst>
              <a:ext uri="{FF2B5EF4-FFF2-40B4-BE49-F238E27FC236}">
                <a16:creationId xmlns="" xmlns:a16="http://schemas.microsoft.com/office/drawing/2014/main" id="{0F7EEA42-D22B-4AB0-BB43-F52336F4E6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068888"/>
          </a:xfrm>
        </p:spPr>
        <p:txBody>
          <a:bodyPr/>
          <a:lstStyle/>
          <a:p>
            <a:pPr eaLnBrk="1" hangingPunct="1">
              <a:defRPr/>
            </a:pPr>
            <a:endParaRPr lang="zh-CN" altLang="zh-CN" dirty="0"/>
          </a:p>
        </p:txBody>
      </p:sp>
      <p:sp>
        <p:nvSpPr>
          <p:cNvPr id="723970" name="Rectangle 2">
            <a:extLst>
              <a:ext uri="{FF2B5EF4-FFF2-40B4-BE49-F238E27FC236}">
                <a16:creationId xmlns="" xmlns:a16="http://schemas.microsoft.com/office/drawing/2014/main" id="{F44EDDA5-62F9-4223-95B4-D8D68441604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学文法的方法</a:t>
            </a:r>
          </a:p>
        </p:txBody>
      </p:sp>
      <p:pic>
        <p:nvPicPr>
          <p:cNvPr id="723975" name="Picture 7">
            <a:extLst>
              <a:ext uri="{FF2B5EF4-FFF2-40B4-BE49-F238E27FC236}">
                <a16:creationId xmlns="" xmlns:a16="http://schemas.microsoft.com/office/drawing/2014/main" id="{1C12B795-A79C-4EF3-8E83-3CB49390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78" y="1897716"/>
            <a:ext cx="6164075" cy="400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0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2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3" name="Rectangle 3">
            <a:extLst>
              <a:ext uri="{FF2B5EF4-FFF2-40B4-BE49-F238E27FC236}">
                <a16:creationId xmlns="" xmlns:a16="http://schemas.microsoft.com/office/drawing/2014/main" id="{53ABF48C-24D3-4207-A983-3C806B73E7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700213"/>
            <a:ext cx="8229600" cy="4608512"/>
          </a:xfrm>
        </p:spPr>
        <p:txBody>
          <a:bodyPr/>
          <a:lstStyle/>
          <a:p>
            <a:pPr eaLnBrk="1" hangingPunct="1">
              <a:defRPr/>
            </a:pPr>
            <a:endParaRPr lang="zh-CN" altLang="zh-CN" dirty="0"/>
          </a:p>
        </p:txBody>
      </p:sp>
      <p:sp>
        <p:nvSpPr>
          <p:cNvPr id="727042" name="Rectangle 2">
            <a:extLst>
              <a:ext uri="{FF2B5EF4-FFF2-40B4-BE49-F238E27FC236}">
                <a16:creationId xmlns="" xmlns:a16="http://schemas.microsoft.com/office/drawing/2014/main" id="{A07029EC-C669-43C7-908C-B306F6E1D16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学文法就像是学打篮球</a:t>
            </a:r>
          </a:p>
        </p:txBody>
      </p:sp>
      <p:pic>
        <p:nvPicPr>
          <p:cNvPr id="727045" name="Picture 5">
            <a:extLst>
              <a:ext uri="{FF2B5EF4-FFF2-40B4-BE49-F238E27FC236}">
                <a16:creationId xmlns="" xmlns:a16="http://schemas.microsoft.com/office/drawing/2014/main" id="{D4DDB4D9-B53A-49A4-907D-B4340BEA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844676"/>
            <a:ext cx="352901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47" name="Picture 7">
            <a:extLst>
              <a:ext uri="{FF2B5EF4-FFF2-40B4-BE49-F238E27FC236}">
                <a16:creationId xmlns="" xmlns:a16="http://schemas.microsoft.com/office/drawing/2014/main" id="{C85AEFC1-13C1-4ADE-94FE-42D95DEF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844676"/>
            <a:ext cx="34861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1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9" name="Rectangle 3">
            <a:extLst>
              <a:ext uri="{FF2B5EF4-FFF2-40B4-BE49-F238E27FC236}">
                <a16:creationId xmlns="" xmlns:a16="http://schemas.microsoft.com/office/drawing/2014/main" id="{25A27AD0-62D1-406B-8205-4DB8CA2D35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03070" y="1498937"/>
            <a:ext cx="8324271" cy="42348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一、提升口语能力最有效的方法</a:t>
            </a:r>
            <a:endParaRPr lang="en-US" altLang="zh-TW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二、如何有效记忆单词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三、如何轻松学好文法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四、如何运用计算机提升口语能力</a:t>
            </a:r>
          </a:p>
          <a:p>
            <a:pPr marL="0" indent="0">
              <a:buNone/>
            </a:pPr>
            <a:endParaRPr lang="en-US" altLang="zh-TW" sz="3600" dirty="0"/>
          </a:p>
        </p:txBody>
      </p:sp>
      <p:sp>
        <p:nvSpPr>
          <p:cNvPr id="633858" name="Rectangle 2">
            <a:extLst>
              <a:ext uri="{FF2B5EF4-FFF2-40B4-BE49-F238E27FC236}">
                <a16:creationId xmlns="" xmlns:a16="http://schemas.microsoft.com/office/drawing/2014/main" id="{067069A9-B8D5-438D-8B8F-E3252736CF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大纲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7003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9" name="Rectangle 3">
            <a:extLst>
              <a:ext uri="{FF2B5EF4-FFF2-40B4-BE49-F238E27FC236}">
                <a16:creationId xmlns="" xmlns:a16="http://schemas.microsoft.com/office/drawing/2014/main" id="{D221F820-AF5D-4033-B9A4-616CEEABD7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060575"/>
            <a:ext cx="8229600" cy="406558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句型：</a:t>
            </a:r>
          </a:p>
          <a:p>
            <a:pPr lvl="1" eaLnBrk="1" hangingPunct="1"/>
            <a:r>
              <a:rPr lang="en-US" altLang="zh-TW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 am writing.</a:t>
            </a:r>
          </a:p>
          <a:p>
            <a:pPr lvl="1" eaLnBrk="1" hangingPunct="1"/>
            <a:endParaRPr lang="en-US" altLang="zh-TW" sz="3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动词：</a:t>
            </a:r>
          </a:p>
          <a:p>
            <a:pPr lvl="1" eaLnBrk="1" hangingPunct="1"/>
            <a:r>
              <a:rPr lang="en-US" altLang="zh-TW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run, eat, drink, think, listen, read, sleep, watch, leave, come</a:t>
            </a:r>
          </a:p>
        </p:txBody>
      </p:sp>
      <p:sp>
        <p:nvSpPr>
          <p:cNvPr id="726018" name="Rectangle 2">
            <a:extLst>
              <a:ext uri="{FF2B5EF4-FFF2-40B4-BE49-F238E27FC236}">
                <a16:creationId xmlns="" xmlns:a16="http://schemas.microsoft.com/office/drawing/2014/main" id="{028540F8-CCD3-4091-A550-D2FB0BEF9B5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代换练习 </a:t>
            </a:r>
            <a:r>
              <a:rPr lang="en-US" altLang="zh-TW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4537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7" name="Rectangle 3">
            <a:extLst>
              <a:ext uri="{FF2B5EF4-FFF2-40B4-BE49-F238E27FC236}">
                <a16:creationId xmlns="" xmlns:a16="http://schemas.microsoft.com/office/drawing/2014/main" id="{E24609D2-3508-45F8-A802-5D4FBD0731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060575"/>
            <a:ext cx="8229600" cy="406558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句型：</a:t>
            </a:r>
          </a:p>
          <a:p>
            <a:pPr lvl="1" eaLnBrk="1" hangingPunct="1"/>
            <a:r>
              <a:rPr lang="en-US" altLang="zh-TW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 was writing when you called.</a:t>
            </a:r>
          </a:p>
          <a:p>
            <a:pPr lvl="1" eaLnBrk="1" hangingPunct="1"/>
            <a:endParaRPr lang="en-US" altLang="zh-TW" sz="3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动词：</a:t>
            </a:r>
          </a:p>
          <a:p>
            <a:pPr lvl="1" eaLnBrk="1" hangingPunct="1"/>
            <a:r>
              <a:rPr lang="en-US" altLang="zh-TW" sz="3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run, eat, drink, think, listen, read, sleep, watch, leave, come</a:t>
            </a:r>
          </a:p>
        </p:txBody>
      </p:sp>
      <p:sp>
        <p:nvSpPr>
          <p:cNvPr id="728066" name="Rectangle 2">
            <a:extLst>
              <a:ext uri="{FF2B5EF4-FFF2-40B4-BE49-F238E27FC236}">
                <a16:creationId xmlns="" xmlns:a16="http://schemas.microsoft.com/office/drawing/2014/main" id="{91F8EDD0-41B6-4C7A-9EC7-E598A6619E3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代换练习 </a:t>
            </a:r>
            <a:r>
              <a:rPr lang="en-US" altLang="zh-TW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90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>
            <a:extLst>
              <a:ext uri="{FF2B5EF4-FFF2-40B4-BE49-F238E27FC236}">
                <a16:creationId xmlns="" xmlns:a16="http://schemas.microsoft.com/office/drawing/2014/main" id="{1E207F95-02DC-4359-BB09-C9A63056B0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语音技术与文法学习</a:t>
            </a:r>
          </a:p>
        </p:txBody>
      </p:sp>
      <p:pic>
        <p:nvPicPr>
          <p:cNvPr id="37893" name="Picture 3" descr="efc-ThatIsAComputer">
            <a:extLst>
              <a:ext uri="{FF2B5EF4-FFF2-40B4-BE49-F238E27FC236}">
                <a16:creationId xmlns="" xmlns:a16="http://schemas.microsoft.com/office/drawing/2014/main" id="{5A3C0820-73B4-440D-B7AB-A5660EF95C8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64" y="1816986"/>
            <a:ext cx="57912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780" name="Picture 4">
            <a:extLst>
              <a:ext uri="{FF2B5EF4-FFF2-40B4-BE49-F238E27FC236}">
                <a16:creationId xmlns="" xmlns:a16="http://schemas.microsoft.com/office/drawing/2014/main" id="{FA2F7B72-4FD8-4694-BF96-6E8F6E3A75C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0239" y="2781300"/>
            <a:ext cx="1533525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5781" name="Picture 5">
            <a:extLst>
              <a:ext uri="{FF2B5EF4-FFF2-40B4-BE49-F238E27FC236}">
                <a16:creationId xmlns="" xmlns:a16="http://schemas.microsoft.com/office/drawing/2014/main" id="{747AC857-D319-45FA-91A4-70F0DD3CC69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7625" y="3068638"/>
            <a:ext cx="1728787" cy="36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1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5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1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>
            <a:extLst>
              <a:ext uri="{FF2B5EF4-FFF2-40B4-BE49-F238E27FC236}">
                <a16:creationId xmlns="" xmlns:a16="http://schemas.microsoft.com/office/drawing/2014/main" id="{C801B846-B876-4ADA-AD2A-FCC31DE4E15B}"/>
              </a:ext>
            </a:extLst>
          </p:cNvPr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2859741" y="2780273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融合科技的学习法</a:t>
            </a:r>
          </a:p>
        </p:txBody>
      </p:sp>
    </p:spTree>
    <p:extLst>
      <p:ext uri="{BB962C8B-B14F-4D97-AF65-F5344CB8AC3E}">
        <p14:creationId xmlns:p14="http://schemas.microsoft.com/office/powerpoint/2010/main" val="2028726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CAC066A-FD5C-470D-B02E-26BC8606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326" y="1195838"/>
            <a:ext cx="7555933" cy="544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EC355FC9-6578-41A6-9D63-BC867C72DB18}"/>
              </a:ext>
            </a:extLst>
          </p:cNvPr>
          <p:cNvSpPr txBox="1"/>
          <p:nvPr/>
        </p:nvSpPr>
        <p:spPr>
          <a:xfrm>
            <a:off x="6067860" y="4714665"/>
            <a:ext cx="2682098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1600" b="1" dirty="0">
                <a:latin typeface="Microsoft YaHei" pitchFamily="34" charset="-122"/>
                <a:ea typeface="Microsoft YaHei" pitchFamily="34" charset="-122"/>
              </a:rPr>
              <a:t>針對問題點</a:t>
            </a:r>
            <a:r>
              <a:rPr lang="en-US" altLang="zh-TW" sz="1600" b="1" dirty="0"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CN" altLang="en-US" sz="1600" b="1" dirty="0">
                <a:latin typeface="Microsoft YaHei" pitchFamily="34" charset="-122"/>
                <a:ea typeface="Microsoft YaHei" pitchFamily="34" charset="-122"/>
              </a:rPr>
              <a:t>提供改善建议</a:t>
            </a:r>
            <a:endParaRPr lang="en-US" altLang="zh-TW" sz="16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D06C80B-3F50-445B-9849-B64EC31B2AD2}"/>
              </a:ext>
            </a:extLst>
          </p:cNvPr>
          <p:cNvSpPr txBox="1"/>
          <p:nvPr/>
        </p:nvSpPr>
        <p:spPr>
          <a:xfrm>
            <a:off x="7731133" y="5142567"/>
            <a:ext cx="1309271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1600" b="1" dirty="0">
                <a:latin typeface="Microsoft YaHei" pitchFamily="34" charset="-122"/>
                <a:ea typeface="Microsoft YaHei" pitchFamily="34" charset="-122"/>
              </a:rPr>
              <a:t>准确的评分</a:t>
            </a:r>
            <a:endParaRPr lang="en-US" altLang="zh-TW" sz="16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67DB552E-6D17-41EB-8C87-60A9C724214D}"/>
              </a:ext>
            </a:extLst>
          </p:cNvPr>
          <p:cNvSpPr txBox="1"/>
          <p:nvPr/>
        </p:nvSpPr>
        <p:spPr>
          <a:xfrm>
            <a:off x="3761197" y="5388788"/>
            <a:ext cx="2044413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1600" b="1">
                <a:latin typeface="Microsoft YaHei" pitchFamily="34" charset="-122"/>
                <a:ea typeface="Microsoft YaHei" pitchFamily="34" charset="-122"/>
              </a:rPr>
              <a:t>指出问题在哪里</a:t>
            </a:r>
            <a:endParaRPr lang="en-US" altLang="zh-TW" sz="16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000FB527-B13F-4DBC-A360-120B4B050E3C}"/>
              </a:ext>
            </a:extLst>
          </p:cNvPr>
          <p:cNvSpPr txBox="1"/>
          <p:nvPr/>
        </p:nvSpPr>
        <p:spPr>
          <a:xfrm>
            <a:off x="2700042" y="4692544"/>
            <a:ext cx="304861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b="1" dirty="0">
                <a:latin typeface="Microsoft YaHei" pitchFamily="34" charset="-122"/>
                <a:ea typeface="Microsoft YaHei" pitchFamily="34" charset="-122"/>
              </a:rPr>
              <a:t>对每一个音节、每一个音评分</a:t>
            </a:r>
            <a:endParaRPr lang="en-US" altLang="zh-TW" sz="16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="" xmlns:a16="http://schemas.microsoft.com/office/drawing/2014/main" id="{9B31FCE6-1941-4837-ACC9-BE7468C27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0404" y="3666517"/>
            <a:ext cx="1053855" cy="186213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44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="" xmlns:a16="http://schemas.microsoft.com/office/drawing/2014/main" id="{FA7E8DDB-7ED1-4FC4-9D44-02DE5D719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174" y="1804080"/>
            <a:ext cx="3048611" cy="288487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4400"/>
          </a:p>
        </p:txBody>
      </p:sp>
      <p:sp>
        <p:nvSpPr>
          <p:cNvPr id="12" name="AutoShape 6">
            <a:extLst>
              <a:ext uri="{FF2B5EF4-FFF2-40B4-BE49-F238E27FC236}">
                <a16:creationId xmlns="" xmlns:a16="http://schemas.microsoft.com/office/drawing/2014/main" id="{3954ABF3-9572-4050-A141-D199C4E90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348" y="1804080"/>
            <a:ext cx="3048610" cy="288487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44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="" xmlns:a16="http://schemas.microsoft.com/office/drawing/2014/main" id="{E2391BBB-19E8-434C-92DC-38E7C8288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027" y="5727342"/>
            <a:ext cx="4857864" cy="8651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440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48A78027-D095-473E-AF92-C6AEB044C39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80951" y="258851"/>
            <a:ext cx="7886792" cy="5870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准确而详细的评分与分析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74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A65B151B-55E1-4D38-A436-B7BA947720B3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602784" y="362548"/>
            <a:ext cx="7886792" cy="5870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口语能力诊断书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EC2871DD-B2D1-49E1-925D-58D4062DF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975" y="1154154"/>
            <a:ext cx="7738044" cy="55380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618A9C12-3ECB-452E-8D57-97BF6DB12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9" y="1138172"/>
            <a:ext cx="7712011" cy="556556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E381E3C3-0034-4611-AD52-BD9543E02ADD}"/>
              </a:ext>
            </a:extLst>
          </p:cNvPr>
          <p:cNvSpPr txBox="1"/>
          <p:nvPr/>
        </p:nvSpPr>
        <p:spPr>
          <a:xfrm>
            <a:off x="302670" y="1346213"/>
            <a:ext cx="2682098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1600" b="1" dirty="0">
                <a:latin typeface="Microsoft YaHei" pitchFamily="34" charset="-122"/>
                <a:ea typeface="Microsoft YaHei" pitchFamily="34" charset="-122"/>
              </a:rPr>
              <a:t>列出最常出错的地方</a:t>
            </a:r>
            <a:endParaRPr lang="en-US" altLang="zh-TW" sz="1600" b="1" dirty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2B55CA5B-3BC1-458F-8AF5-21EA75C12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207" y="1119343"/>
            <a:ext cx="7738044" cy="554673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0FDEF5A-CC0B-4907-BC45-3041BECCED35}"/>
              </a:ext>
            </a:extLst>
          </p:cNvPr>
          <p:cNvSpPr/>
          <p:nvPr/>
        </p:nvSpPr>
        <p:spPr>
          <a:xfrm>
            <a:off x="5273073" y="1570706"/>
            <a:ext cx="5385962" cy="1719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15DCBC3-36F2-46D3-A21A-133DE33E498F}"/>
              </a:ext>
            </a:extLst>
          </p:cNvPr>
          <p:cNvSpPr/>
          <p:nvPr/>
        </p:nvSpPr>
        <p:spPr>
          <a:xfrm>
            <a:off x="5286310" y="3426483"/>
            <a:ext cx="5385962" cy="1925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5F88C0E4-01B5-4755-B287-E91D618F4A58}"/>
              </a:ext>
            </a:extLst>
          </p:cNvPr>
          <p:cNvSpPr txBox="1"/>
          <p:nvPr/>
        </p:nvSpPr>
        <p:spPr>
          <a:xfrm>
            <a:off x="9051715" y="5343008"/>
            <a:ext cx="1632807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1600" b="1" dirty="0">
                <a:latin typeface="Microsoft YaHei" pitchFamily="34" charset="-122"/>
                <a:ea typeface="Microsoft YaHei" pitchFamily="34" charset="-122"/>
              </a:rPr>
              <a:t>提出改善建议</a:t>
            </a:r>
            <a:endParaRPr lang="en-US" altLang="zh-TW" sz="1600" b="1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1064EA42-F81D-4B3A-A788-F0545B3948CD}"/>
              </a:ext>
            </a:extLst>
          </p:cNvPr>
          <p:cNvSpPr txBox="1"/>
          <p:nvPr/>
        </p:nvSpPr>
        <p:spPr>
          <a:xfrm>
            <a:off x="5255143" y="1212845"/>
            <a:ext cx="1632807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1600" b="1" dirty="0">
                <a:latin typeface="Microsoft YaHei" pitchFamily="34" charset="-122"/>
                <a:ea typeface="Microsoft YaHei" pitchFamily="34" charset="-122"/>
              </a:rPr>
              <a:t>统计分析</a:t>
            </a:r>
            <a:endParaRPr lang="en-US" altLang="zh-TW" sz="1600" b="1" dirty="0"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42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1F5558B8-A0B8-456A-86EE-70D63C6C0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6" y="1515240"/>
            <a:ext cx="7080763" cy="505868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AD25E90D-5F1B-4B2D-993B-0E0B98E8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18" y="2723757"/>
            <a:ext cx="5251446" cy="264816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直線單箭頭接點 10">
            <a:extLst>
              <a:ext uri="{FF2B5EF4-FFF2-40B4-BE49-F238E27FC236}">
                <a16:creationId xmlns="" xmlns:a16="http://schemas.microsoft.com/office/drawing/2014/main" id="{FB0AB759-F074-4A52-B8BB-9A41D52EB8B9}"/>
              </a:ext>
            </a:extLst>
          </p:cNvPr>
          <p:cNvCxnSpPr>
            <a:cxnSpLocks/>
          </p:cNvCxnSpPr>
          <p:nvPr/>
        </p:nvCxnSpPr>
        <p:spPr>
          <a:xfrm flipV="1">
            <a:off x="1585165" y="4613324"/>
            <a:ext cx="396565" cy="2199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標題 1">
            <a:extLst>
              <a:ext uri="{FF2B5EF4-FFF2-40B4-BE49-F238E27FC236}">
                <a16:creationId xmlns="" xmlns:a16="http://schemas.microsoft.com/office/drawing/2014/main" id="{F015F37E-1D54-49EC-B586-0F3AA24FAF21}"/>
              </a:ext>
            </a:extLst>
          </p:cNvPr>
          <p:cNvSpPr txBox="1">
            <a:spLocks/>
          </p:cNvSpPr>
          <p:nvPr/>
        </p:nvSpPr>
        <p:spPr>
          <a:xfrm>
            <a:off x="497690" y="37224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战力三角分析</a:t>
            </a:r>
            <a:endPara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E6FE93D-D7AB-4D98-BBA5-343057A3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47" y="4950687"/>
            <a:ext cx="3833114" cy="1807757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998F97-FC9E-4486-B2D0-DB4CEE7F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71" y="2924170"/>
            <a:ext cx="3833114" cy="1841669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 descr="C:\Users\freida.feng\Desktop\新東方\forppt\10.1戰力三 腳1.png">
            <a:extLst>
              <a:ext uri="{FF2B5EF4-FFF2-40B4-BE49-F238E27FC236}">
                <a16:creationId xmlns="" xmlns:a16="http://schemas.microsoft.com/office/drawing/2014/main" id="{F1993ADA-5112-4CBB-9952-D3231BAA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0892" y="916772"/>
            <a:ext cx="3833114" cy="1822550"/>
          </a:xfrm>
          <a:prstGeom prst="rect">
            <a:avLst/>
          </a:prstGeom>
          <a:ln w="28575">
            <a:solidFill>
              <a:schemeClr val="tx1">
                <a:lumMod val="50000"/>
              </a:schemeClr>
            </a:solidFill>
          </a:ln>
          <a:effectLst>
            <a:outerShdw blurRad="292100" dist="76200" dir="2700000" sx="98000" sy="98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63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6F38EAA-4EAB-4A06-801E-79875284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17" y="136525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结合语音技术与沟通式教学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037" name="頁尾版面配置區 4">
            <a:extLst>
              <a:ext uri="{FF2B5EF4-FFF2-40B4-BE49-F238E27FC236}">
                <a16:creationId xmlns="" xmlns:a16="http://schemas.microsoft.com/office/drawing/2014/main" id="{993D4CE8-4807-4EDE-A590-6EE71BE7F3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DA431C5-397F-4BF6-9217-02D367800E13}" type="slidenum">
              <a:rPr kumimoji="0" lang="en-US" altLang="zh-TW" sz="900" b="0"/>
              <a:pPr eaLnBrk="1" hangingPunct="1"/>
              <a:t>27</a:t>
            </a:fld>
            <a:endParaRPr kumimoji="0" lang="en-US" altLang="zh-TW" sz="900" b="0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BE70F425-9B45-41A3-8DE7-0D2C725BB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417" y="1462088"/>
            <a:ext cx="7129165" cy="5160559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AF39F3EA-3A14-471D-917B-013FD1C9EE4C}"/>
              </a:ext>
            </a:extLst>
          </p:cNvPr>
          <p:cNvSpPr txBox="1"/>
          <p:nvPr/>
        </p:nvSpPr>
        <p:spPr>
          <a:xfrm>
            <a:off x="8412395" y="3293213"/>
            <a:ext cx="1590681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2000" b="1" dirty="0">
                <a:latin typeface="Microsoft YaHei" pitchFamily="34" charset="-122"/>
                <a:ea typeface="Microsoft YaHei" pitchFamily="34" charset="-122"/>
              </a:rPr>
              <a:t>以语言会友</a:t>
            </a:r>
            <a:endParaRPr lang="en-US" altLang="zh-TW" sz="2000" b="1" dirty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15C67F5D-8611-494C-BE0A-85D625A00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86" y="1473347"/>
            <a:ext cx="7185068" cy="51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91CEB6E3-C3DA-4808-BEF4-9DBADBE3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17" y="1473346"/>
            <a:ext cx="7129165" cy="51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DD97AF39-168E-46ED-8D15-B7CAC585F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84" y="2319411"/>
            <a:ext cx="6334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1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>
            <a:extLst>
              <a:ext uri="{FF2B5EF4-FFF2-40B4-BE49-F238E27FC236}">
                <a16:creationId xmlns="" xmlns:a16="http://schemas.microsoft.com/office/drawing/2014/main" id="{258292F8-EAA6-45C1-B747-14D797DA825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68941" y="497380"/>
            <a:ext cx="10972800" cy="922337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移动学习、云端管理</a:t>
            </a:r>
            <a:endPara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085" name="頁尾版面配置區 7">
            <a:extLst>
              <a:ext uri="{FF2B5EF4-FFF2-40B4-BE49-F238E27FC236}">
                <a16:creationId xmlns="" xmlns:a16="http://schemas.microsoft.com/office/drawing/2014/main" id="{6578A191-9B94-40D7-9E73-6080C8AC6B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921144C-B8CA-4CD5-B3A9-931EA10E46FF}" type="slidenum">
              <a:rPr kumimoji="0" lang="en-US" altLang="zh-TW" sz="900" b="0">
                <a:solidFill>
                  <a:schemeClr val="bg2"/>
                </a:solidFill>
              </a:rPr>
              <a:pPr eaLnBrk="1" hangingPunct="1"/>
              <a:t>28</a:t>
            </a:fld>
            <a:endParaRPr kumimoji="0" lang="en-US" altLang="zh-TW" sz="900" b="0">
              <a:solidFill>
                <a:schemeClr val="bg2"/>
              </a:solidFill>
            </a:endParaRPr>
          </a:p>
        </p:txBody>
      </p:sp>
      <p:pic>
        <p:nvPicPr>
          <p:cNvPr id="8" name="內容版面配置區 8" descr="Cloud-computing.png">
            <a:extLst>
              <a:ext uri="{FF2B5EF4-FFF2-40B4-BE49-F238E27FC236}">
                <a16:creationId xmlns="" xmlns:a16="http://schemas.microsoft.com/office/drawing/2014/main" id="{86CF833C-5A01-4B19-A355-0A18D4A5B7A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4170" y="1497106"/>
            <a:ext cx="6280866" cy="48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4">
            <a:extLst>
              <a:ext uri="{FF2B5EF4-FFF2-40B4-BE49-F238E27FC236}">
                <a16:creationId xmlns="" xmlns:a16="http://schemas.microsoft.com/office/drawing/2014/main" id="{5BADE0D6-DE71-44A2-A010-DDC329A93E3D}"/>
              </a:ext>
            </a:extLst>
          </p:cNvPr>
          <p:cNvSpPr txBox="1"/>
          <p:nvPr/>
        </p:nvSpPr>
        <p:spPr>
          <a:xfrm>
            <a:off x="3581400" y="18580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i="1" dirty="0">
                <a:solidFill>
                  <a:schemeClr val="bg2"/>
                </a:solidFill>
              </a:rPr>
              <a:t>iMac</a:t>
            </a:r>
            <a:endParaRPr lang="zh-TW" altLang="en-US" sz="1400" b="0" i="1" dirty="0">
              <a:solidFill>
                <a:schemeClr val="bg2"/>
              </a:solidFill>
            </a:endParaRPr>
          </a:p>
        </p:txBody>
      </p:sp>
      <p:sp>
        <p:nvSpPr>
          <p:cNvPr id="16" name="テキスト ボックス 6">
            <a:extLst>
              <a:ext uri="{FF2B5EF4-FFF2-40B4-BE49-F238E27FC236}">
                <a16:creationId xmlns="" xmlns:a16="http://schemas.microsoft.com/office/drawing/2014/main" id="{79B2C6D2-ACE8-4C24-AAF4-F1E9F06F9D88}"/>
              </a:ext>
            </a:extLst>
          </p:cNvPr>
          <p:cNvSpPr txBox="1"/>
          <p:nvPr/>
        </p:nvSpPr>
        <p:spPr>
          <a:xfrm rot="652494">
            <a:off x="7513004" y="28387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i="1" dirty="0">
                <a:solidFill>
                  <a:schemeClr val="bg2"/>
                </a:solidFill>
              </a:rPr>
              <a:t>iPad</a:t>
            </a:r>
            <a:endParaRPr lang="zh-TW" altLang="en-US" sz="1400" b="0" i="1" dirty="0">
              <a:solidFill>
                <a:schemeClr val="bg2"/>
              </a:solidFill>
            </a:endParaRPr>
          </a:p>
        </p:txBody>
      </p:sp>
      <p:sp>
        <p:nvSpPr>
          <p:cNvPr id="17" name="テキスト ボックス 7">
            <a:extLst>
              <a:ext uri="{FF2B5EF4-FFF2-40B4-BE49-F238E27FC236}">
                <a16:creationId xmlns="" xmlns:a16="http://schemas.microsoft.com/office/drawing/2014/main" id="{952A290A-9FA9-4E01-B2D2-A6F9A2FD80C3}"/>
              </a:ext>
            </a:extLst>
          </p:cNvPr>
          <p:cNvSpPr txBox="1"/>
          <p:nvPr/>
        </p:nvSpPr>
        <p:spPr>
          <a:xfrm rot="20454819">
            <a:off x="7658838" y="5557246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i="1" dirty="0">
                <a:solidFill>
                  <a:schemeClr val="bg2"/>
                </a:solidFill>
              </a:rPr>
              <a:t>Windows 7</a:t>
            </a:r>
            <a:endParaRPr lang="zh-TW" altLang="en-US" sz="1400" b="0" i="1" dirty="0">
              <a:solidFill>
                <a:schemeClr val="bg2"/>
              </a:solidFill>
            </a:endParaRPr>
          </a:p>
        </p:txBody>
      </p:sp>
      <p:sp>
        <p:nvSpPr>
          <p:cNvPr id="18" name="テキスト ボックス 8">
            <a:extLst>
              <a:ext uri="{FF2B5EF4-FFF2-40B4-BE49-F238E27FC236}">
                <a16:creationId xmlns="" xmlns:a16="http://schemas.microsoft.com/office/drawing/2014/main" id="{A2EB8B1F-35FF-4472-BDEC-25A9357F9D84}"/>
              </a:ext>
            </a:extLst>
          </p:cNvPr>
          <p:cNvSpPr txBox="1"/>
          <p:nvPr/>
        </p:nvSpPr>
        <p:spPr>
          <a:xfrm rot="948793">
            <a:off x="3298307" y="6001512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i="1" dirty="0">
                <a:solidFill>
                  <a:schemeClr val="bg2"/>
                </a:solidFill>
              </a:rPr>
              <a:t>Windows 8/10</a:t>
            </a:r>
            <a:endParaRPr lang="zh-TW" altLang="en-US" sz="1400" b="0" i="1" dirty="0">
              <a:solidFill>
                <a:schemeClr val="bg2"/>
              </a:solidFill>
            </a:endParaRPr>
          </a:p>
        </p:txBody>
      </p:sp>
      <p:sp>
        <p:nvSpPr>
          <p:cNvPr id="19" name="テキスト ボックス 9">
            <a:extLst>
              <a:ext uri="{FF2B5EF4-FFF2-40B4-BE49-F238E27FC236}">
                <a16:creationId xmlns="" xmlns:a16="http://schemas.microsoft.com/office/drawing/2014/main" id="{8D7AE943-018C-4B99-9A5D-EDB510E4CCC7}"/>
              </a:ext>
            </a:extLst>
          </p:cNvPr>
          <p:cNvSpPr txBox="1"/>
          <p:nvPr/>
        </p:nvSpPr>
        <p:spPr>
          <a:xfrm rot="20964607">
            <a:off x="2842408" y="4989172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i="1" dirty="0">
                <a:solidFill>
                  <a:schemeClr val="bg2"/>
                </a:solidFill>
              </a:rPr>
              <a:t>Android</a:t>
            </a:r>
          </a:p>
          <a:p>
            <a:r>
              <a:rPr lang="en-US" altLang="zh-TW" sz="1400" b="0" i="1" dirty="0">
                <a:solidFill>
                  <a:schemeClr val="bg2"/>
                </a:solidFill>
              </a:rPr>
              <a:t>Phone/Pad</a:t>
            </a:r>
            <a:endParaRPr lang="zh-TW" altLang="en-US" sz="1400" b="0" i="1" dirty="0">
              <a:solidFill>
                <a:schemeClr val="bg2"/>
              </a:solidFill>
            </a:endParaRPr>
          </a:p>
        </p:txBody>
      </p:sp>
      <p:sp>
        <p:nvSpPr>
          <p:cNvPr id="20" name="テキスト ボックス 10">
            <a:extLst>
              <a:ext uri="{FF2B5EF4-FFF2-40B4-BE49-F238E27FC236}">
                <a16:creationId xmlns="" xmlns:a16="http://schemas.microsoft.com/office/drawing/2014/main" id="{667E2860-39E3-40EA-881D-2B8B004DB6B8}"/>
              </a:ext>
            </a:extLst>
          </p:cNvPr>
          <p:cNvSpPr txBox="1"/>
          <p:nvPr/>
        </p:nvSpPr>
        <p:spPr>
          <a:xfrm rot="20964607">
            <a:off x="6573752" y="4068874"/>
            <a:ext cx="742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0" i="1" dirty="0">
                <a:solidFill>
                  <a:schemeClr val="bg2"/>
                </a:solidFill>
              </a:rPr>
              <a:t>iPhone</a:t>
            </a:r>
          </a:p>
        </p:txBody>
      </p:sp>
    </p:spTree>
    <p:extLst>
      <p:ext uri="{BB962C8B-B14F-4D97-AF65-F5344CB8AC3E}">
        <p14:creationId xmlns:p14="http://schemas.microsoft.com/office/powerpoint/2010/main" val="3477950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標題 14">
            <a:extLst>
              <a:ext uri="{FF2B5EF4-FFF2-40B4-BE49-F238E27FC236}">
                <a16:creationId xmlns="" xmlns:a16="http://schemas.microsoft.com/office/drawing/2014/main" id="{EF26EB6E-7863-49BF-AF06-40F29819CB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6518" y="311337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提供六种不同语系介面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="" xmlns:a16="http://schemas.microsoft.com/office/drawing/2014/main" id="{B683505D-9BCF-4C50-A262-727BAFF55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4549" y="4111199"/>
            <a:ext cx="2525564" cy="182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10CC289-E927-4BA9-9542-2FCDECB4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1110" y="1724211"/>
            <a:ext cx="2528693" cy="182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7">
            <a:extLst>
              <a:ext uri="{FF2B5EF4-FFF2-40B4-BE49-F238E27FC236}">
                <a16:creationId xmlns="" xmlns:a16="http://schemas.microsoft.com/office/drawing/2014/main" id="{00D1A8A7-3E4F-49A0-883E-ABEDAE31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3927" y="4111199"/>
            <a:ext cx="2526726" cy="1820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圖片 21" descr="lessonplay.jpg">
            <a:extLst>
              <a:ext uri="{FF2B5EF4-FFF2-40B4-BE49-F238E27FC236}">
                <a16:creationId xmlns="" xmlns:a16="http://schemas.microsoft.com/office/drawing/2014/main" id="{F238164E-1BE6-456B-B27E-E0B553A350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6954" y="1724211"/>
            <a:ext cx="2568854" cy="182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文字方塊 22">
            <a:extLst>
              <a:ext uri="{FF2B5EF4-FFF2-40B4-BE49-F238E27FC236}">
                <a16:creationId xmlns="" xmlns:a16="http://schemas.microsoft.com/office/drawing/2014/main" id="{BCCEB57E-D655-462B-998B-265EAEAB3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679" y="5943871"/>
            <a:ext cx="100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繁体中文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AA6D14AD-A99A-459C-A801-F81B7C5F2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837" y="5931648"/>
            <a:ext cx="100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简体中文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="" xmlns:a16="http://schemas.microsoft.com/office/drawing/2014/main" id="{DA7B7663-1CC4-4E03-A9E3-3EB1610F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14" y="3515428"/>
            <a:ext cx="1255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日文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286ACC02-E582-4F33-A188-27EC87D35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800" y="3557676"/>
            <a:ext cx="9891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韩文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7C676DAD-E371-4B44-84EF-FE012B1E5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864" y="3549747"/>
            <a:ext cx="1000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英文</a:t>
            </a:r>
          </a:p>
        </p:txBody>
      </p:sp>
      <p:pic>
        <p:nvPicPr>
          <p:cNvPr id="28" name="圖片 27" descr="englishui_jp.jpg">
            <a:extLst>
              <a:ext uri="{FF2B5EF4-FFF2-40B4-BE49-F238E27FC236}">
                <a16:creationId xmlns="" xmlns:a16="http://schemas.microsoft.com/office/drawing/2014/main" id="{A5F47522-3B3B-41C5-99B7-103E5DE0EAB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37324" y="1724191"/>
            <a:ext cx="2517351" cy="1814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16F4CC09-C757-4AF0-80AE-03A91EA0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7843" y="4109610"/>
            <a:ext cx="2528129" cy="182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文字方塊 29">
            <a:extLst>
              <a:ext uri="{FF2B5EF4-FFF2-40B4-BE49-F238E27FC236}">
                <a16:creationId xmlns="" xmlns:a16="http://schemas.microsoft.com/office/drawing/2014/main" id="{E664B4B8-D51C-4198-A1E2-92729F2A6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917" y="5936359"/>
            <a:ext cx="800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越南文</a:t>
            </a:r>
          </a:p>
        </p:txBody>
      </p:sp>
    </p:spTree>
    <p:extLst>
      <p:ext uri="{BB962C8B-B14F-4D97-AF65-F5344CB8AC3E}">
        <p14:creationId xmlns:p14="http://schemas.microsoft.com/office/powerpoint/2010/main" val="384937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>
            <a:extLst>
              <a:ext uri="{FF2B5EF4-FFF2-40B4-BE49-F238E27FC236}">
                <a16:creationId xmlns="" xmlns:a16="http://schemas.microsoft.com/office/drawing/2014/main" id="{00AD2EF0-2B99-44AD-85BB-801F966476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1240" y="1404864"/>
            <a:ext cx="8578850" cy="4751387"/>
          </a:xfrm>
        </p:spPr>
        <p:txBody>
          <a:bodyPr>
            <a:noAutofit/>
          </a:bodyPr>
          <a:lstStyle/>
          <a:p>
            <a:pPr eaLnBrk="1" hangingPunct="1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古茵先生</a:t>
            </a:r>
          </a:p>
          <a:p>
            <a:pPr lvl="1" eaLnBrk="1" hangingPunct="1">
              <a:lnSpc>
                <a:spcPts val="2500"/>
              </a:lnSpc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法国学者，</a:t>
            </a: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1878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年到德国汉堡学德文</a:t>
            </a:r>
          </a:p>
          <a:p>
            <a:pPr lvl="1" eaLnBrk="1" hangingPunct="1">
              <a:lnSpc>
                <a:spcPts val="2500"/>
              </a:lnSpc>
              <a:buFont typeface="Wingdings" panose="05000000000000000000" pitchFamily="2" charset="2"/>
              <a:buChar char="n"/>
            </a:pP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天内背熟：</a:t>
            </a:r>
          </a:p>
          <a:p>
            <a:pPr lvl="2" eaLnBrk="1" hangingPunct="1">
              <a:lnSpc>
                <a:spcPts val="2500"/>
              </a:lnSpc>
            </a:pP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一本文法书</a:t>
            </a:r>
          </a:p>
          <a:p>
            <a:pPr lvl="2" eaLnBrk="1" hangingPunct="1">
              <a:lnSpc>
                <a:spcPts val="2500"/>
              </a:lnSpc>
            </a:pP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248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个单词的不规则动词表</a:t>
            </a:r>
          </a:p>
          <a:p>
            <a:pPr lvl="1" eaLnBrk="1" hangingPunct="1">
              <a:lnSpc>
                <a:spcPts val="2500"/>
              </a:lnSpc>
              <a:buFont typeface="Wingdings" panose="05000000000000000000" pitchFamily="2" charset="2"/>
              <a:buChar char="n"/>
            </a:pP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天内背熟：</a:t>
            </a:r>
          </a:p>
          <a:p>
            <a:pPr lvl="2" eaLnBrk="1" hangingPunct="1">
              <a:lnSpc>
                <a:spcPts val="2500"/>
              </a:lnSpc>
            </a:pP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800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个德文字根</a:t>
            </a:r>
          </a:p>
          <a:p>
            <a:pPr lvl="1" eaLnBrk="1" hangingPunct="1">
              <a:lnSpc>
                <a:spcPts val="2500"/>
              </a:lnSpc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翻译哥德和席勒的著作</a:t>
            </a:r>
          </a:p>
          <a:p>
            <a:pPr lvl="1" eaLnBrk="1" hangingPunct="1">
              <a:lnSpc>
                <a:spcPts val="2500"/>
              </a:lnSpc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花</a:t>
            </a: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个月背诵</a:t>
            </a:r>
          </a:p>
          <a:p>
            <a:pPr lvl="2" eaLnBrk="1" hangingPunct="1">
              <a:lnSpc>
                <a:spcPts val="2500"/>
              </a:lnSpc>
            </a:pP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万字的德文字典</a:t>
            </a:r>
          </a:p>
          <a:p>
            <a:pPr eaLnBrk="1" hangingPunct="1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古茵的外甥女</a:t>
            </a:r>
          </a:p>
          <a:p>
            <a:pPr lvl="1" eaLnBrk="1" hangingPunct="1">
              <a:lnSpc>
                <a:spcPts val="2500"/>
              </a:lnSpc>
              <a:buFont typeface="Wingdings" panose="05000000000000000000" pitchFamily="2" charset="2"/>
              <a:buChar char="n"/>
            </a:pP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法国的</a:t>
            </a: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岁小孩</a:t>
            </a:r>
          </a:p>
          <a:p>
            <a:pPr lvl="1" eaLnBrk="1" hangingPunct="1">
              <a:lnSpc>
                <a:spcPts val="2500"/>
              </a:lnSpc>
              <a:buFont typeface="Wingdings" panose="05000000000000000000" pitchFamily="2" charset="2"/>
              <a:buChar char="n"/>
            </a:pPr>
            <a:r>
              <a:rPr lang="en-US" altLang="zh-TW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年内学会法语，流利！</a:t>
            </a:r>
          </a:p>
        </p:txBody>
      </p:sp>
      <p:sp>
        <p:nvSpPr>
          <p:cNvPr id="710658" name="Rectangle 2">
            <a:extLst>
              <a:ext uri="{FF2B5EF4-FFF2-40B4-BE49-F238E27FC236}">
                <a16:creationId xmlns="" xmlns:a16="http://schemas.microsoft.com/office/drawing/2014/main" id="{D3D878B2-1E00-4938-880C-E080BD7829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69753" y="180567"/>
            <a:ext cx="10515600" cy="1325563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古茵先生的困惑</a:t>
            </a:r>
          </a:p>
        </p:txBody>
      </p:sp>
      <p:pic>
        <p:nvPicPr>
          <p:cNvPr id="710661" name="Picture 5" descr="Focusing on Grammar, Translation and Vocabulary memorization did not work for Francois.">
            <a:extLst>
              <a:ext uri="{FF2B5EF4-FFF2-40B4-BE49-F238E27FC236}">
                <a16:creationId xmlns="" xmlns:a16="http://schemas.microsoft.com/office/drawing/2014/main" id="{FDDD7972-E01E-451C-BA75-F621558EB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87" y="1798668"/>
            <a:ext cx="2808128" cy="396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4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1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1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71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71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71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71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71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9DF3AA0A-9AFF-4039-BBE6-A06EB6C808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结合有效的语言学习方法</a:t>
            </a:r>
            <a:endParaRPr lang="en-US" altLang="zh-TW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搭配先进的语音分析技术</a:t>
            </a:r>
            <a:endParaRPr lang="en-US" altLang="zh-TW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提供情境式的语言学习环境</a:t>
            </a:r>
            <a:endParaRPr lang="en-US" altLang="zh-CN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eaLnBrk="1" hangingPunct="1"/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eaLnBrk="1" hangingPunct="1"/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eaLnBrk="1" hangingPunct="1"/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="" xmlns:a16="http://schemas.microsoft.com/office/drawing/2014/main" id="{ED0F048C-65AB-47A0-B5E5-16C96FAED4F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MyET</a:t>
            </a:r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的三大特色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130" name="日期版面配置區 3">
            <a:extLst>
              <a:ext uri="{FF2B5EF4-FFF2-40B4-BE49-F238E27FC236}">
                <a16:creationId xmlns="" xmlns:a16="http://schemas.microsoft.com/office/drawing/2014/main" id="{6F4B62D7-8862-46AE-AF17-A0EC46109ED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1FF593F-A039-4769-9239-E64557FB2EEB}" type="datetime1">
              <a:rPr kumimoji="0" lang="zh-TW" altLang="en-US" sz="900" b="0">
                <a:solidFill>
                  <a:schemeClr val="bg2"/>
                </a:solidFill>
                <a:latin typeface="Helvetica" panose="020B0604020202020204" pitchFamily="34" charset="0"/>
              </a:rPr>
              <a:pPr eaLnBrk="1" hangingPunct="1"/>
              <a:t>2017/12/22</a:t>
            </a:fld>
            <a:endParaRPr kumimoji="0" lang="zh-TW" altLang="zh-TW" sz="900" b="0">
              <a:solidFill>
                <a:schemeClr val="bg2"/>
              </a:solidFill>
              <a:latin typeface="Helvetica" panose="020B0604020202020204" pitchFamily="34" charset="0"/>
            </a:endParaRPr>
          </a:p>
        </p:txBody>
      </p:sp>
      <p:sp>
        <p:nvSpPr>
          <p:cNvPr id="48131" name="頁尾版面配置區 4">
            <a:extLst>
              <a:ext uri="{FF2B5EF4-FFF2-40B4-BE49-F238E27FC236}">
                <a16:creationId xmlns="" xmlns:a16="http://schemas.microsoft.com/office/drawing/2014/main" id="{D0612706-B636-47A3-ACCC-153F28E1F7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900" b="0">
                <a:solidFill>
                  <a:schemeClr val="bg2"/>
                </a:solidFill>
                <a:latin typeface="Helvetica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034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2DF880C-09FF-4886-9F1E-4C17A6638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151405"/>
            <a:ext cx="8229600" cy="4749800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/>
            <a:endParaRPr lang="en-US" altLang="zh-CN" dirty="0"/>
          </a:p>
          <a:p>
            <a:pPr marL="0" indent="0"/>
            <a:endParaRPr lang="en-US" altLang="zh-CN" dirty="0"/>
          </a:p>
          <a:p>
            <a:pPr marL="0" indent="0"/>
            <a:endParaRPr lang="en-US" altLang="zh-CN" dirty="0"/>
          </a:p>
          <a:p>
            <a:pPr marL="0" indent="0"/>
            <a:endParaRPr lang="en-US" altLang="zh-CN" dirty="0"/>
          </a:p>
          <a:p>
            <a:pPr marL="0" indent="0"/>
            <a:endParaRPr lang="en-US" altLang="zh-CN" dirty="0">
              <a:solidFill>
                <a:schemeClr val="tx1"/>
              </a:solidFill>
            </a:endParaRPr>
          </a:p>
          <a:p>
            <a:pPr marL="0" indent="0"/>
            <a:r>
              <a:rPr lang="zh-TW" altLang="en-US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因为当我们在学日语时是先学听跟说，再学读跟写。</a:t>
            </a:r>
            <a:endParaRPr lang="en-US" altLang="zh-TW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/>
            <a:r>
              <a:rPr lang="zh-TW" altLang="en-US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而我们学英语时，却先学读跟写，再学听跟说。</a:t>
            </a:r>
            <a:endParaRPr lang="zh-CN" altLang="en-US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/>
            <a:endParaRPr lang="en-US" altLang="zh-CN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CD62F62-8429-442A-BAB2-435B95EA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台湾人如何学日语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直線圖說文字 2 19">
            <a:extLst>
              <a:ext uri="{FF2B5EF4-FFF2-40B4-BE49-F238E27FC236}">
                <a16:creationId xmlns="" xmlns:a16="http://schemas.microsoft.com/office/drawing/2014/main" id="{96BEA08A-430F-4D41-A99B-423CED333464}"/>
              </a:ext>
            </a:extLst>
          </p:cNvPr>
          <p:cNvSpPr>
            <a:spLocks/>
          </p:cNvSpPr>
          <p:nvPr/>
        </p:nvSpPr>
        <p:spPr bwMode="auto">
          <a:xfrm>
            <a:off x="3831694" y="1867241"/>
            <a:ext cx="3841444" cy="2922874"/>
          </a:xfrm>
          <a:prstGeom prst="borderCallout2">
            <a:avLst>
              <a:gd name="adj1" fmla="val 24046"/>
              <a:gd name="adj2" fmla="val -588"/>
              <a:gd name="adj3" fmla="val 23583"/>
              <a:gd name="adj4" fmla="val 356"/>
              <a:gd name="adj5" fmla="val 24690"/>
              <a:gd name="adj6" fmla="val -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/>
            <a:r>
              <a: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TW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algn="l" eaLnBrk="1" hangingPunct="1"/>
            <a:r>
              <a: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endParaRPr lang="en-US" altLang="zh-TW"/>
          </a:p>
          <a:p>
            <a:pPr algn="l" eaLnBrk="1" hangingPunct="1"/>
            <a:r>
              <a: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endParaRPr lang="en-US" altLang="zh-TW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 eaLnBrk="1" hangingPunct="1"/>
            <a:r>
              <a:rPr lang="zh-TW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0A5F9F5F-AE31-40AA-A6BE-F1573A11F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1" y="1867241"/>
            <a:ext cx="163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谢谢</a:t>
            </a:r>
            <a:endParaRPr lang="zh-CN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AC6A37C2-7793-4FA1-B494-0F6FDCF81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641" y="2485721"/>
            <a:ext cx="163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再见</a:t>
            </a:r>
            <a:endParaRPr lang="zh-CN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9E62EEF6-48FA-4E85-A58F-1F9578A5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961" y="3085560"/>
            <a:ext cx="163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卡车</a:t>
            </a:r>
            <a:endParaRPr lang="zh-CN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ADC69189-A80E-442E-ABD7-DF43AF814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641" y="3660253"/>
            <a:ext cx="163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早安</a:t>
            </a:r>
            <a:endParaRPr lang="zh-CN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F359C6AB-B09A-4EEA-A6A7-57D9DED7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641" y="4207147"/>
            <a:ext cx="163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寿司</a:t>
            </a:r>
            <a:endParaRPr lang="zh-CN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CEF199F6-FD37-4A9D-8EFE-7BE78B321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466" y="2482400"/>
            <a:ext cx="1631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塞优那拉</a:t>
            </a:r>
            <a:endParaRPr lang="zh-CN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EEDA09FE-F94D-4947-975B-CD263DA9A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653" y="1890261"/>
            <a:ext cx="163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阿里嘎兜</a:t>
            </a:r>
            <a:endParaRPr lang="zh-CN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="" xmlns:a16="http://schemas.microsoft.com/office/drawing/2014/main" id="{D0EF5401-E728-4BAD-8EFF-A91AD5991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466" y="3052312"/>
            <a:ext cx="163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拖拉库</a:t>
            </a:r>
            <a:endParaRPr lang="zh-CN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C6BD2DB2-5633-457F-8FD8-18AAD376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466" y="3629333"/>
            <a:ext cx="1631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喔嗨优</a:t>
            </a:r>
            <a:endParaRPr lang="zh-CN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F7E6CF39-1F06-48D9-BFEF-60394411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99" y="4206354"/>
            <a:ext cx="163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苏喜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23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42FD066-C8AE-440F-8069-ECE91E93D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205039"/>
            <a:ext cx="8229600" cy="3921125"/>
          </a:xfrm>
        </p:spPr>
        <p:txBody>
          <a:bodyPr/>
          <a:lstStyle/>
          <a:p>
            <a:pPr marL="0" indent="0">
              <a:buNone/>
            </a:pP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0693478-8B8A-4BA9-90B4-4AC10CA3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我的外甥学汉语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圖片 3">
            <a:hlinkClick r:id="rId3" action="ppaction://hlinkfile"/>
            <a:extLst>
              <a:ext uri="{FF2B5EF4-FFF2-40B4-BE49-F238E27FC236}">
                <a16:creationId xmlns="" xmlns:a16="http://schemas.microsoft.com/office/drawing/2014/main" id="{7D18EFE0-8084-4623-BB86-FE7FFC8DF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29" y="1920874"/>
            <a:ext cx="1704094" cy="3006948"/>
          </a:xfrm>
          <a:prstGeom prst="rect">
            <a:avLst/>
          </a:prstGeom>
        </p:spPr>
      </p:pic>
      <p:pic>
        <p:nvPicPr>
          <p:cNvPr id="6" name="圖片 5">
            <a:hlinkClick r:id="rId5" action="ppaction://hlinkfile"/>
            <a:extLst>
              <a:ext uri="{FF2B5EF4-FFF2-40B4-BE49-F238E27FC236}">
                <a16:creationId xmlns="" xmlns:a16="http://schemas.microsoft.com/office/drawing/2014/main" id="{C89B6692-9D43-4C3D-B839-4E55355E0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060883" y="2546438"/>
            <a:ext cx="3006948" cy="1755820"/>
          </a:xfrm>
          <a:prstGeom prst="rect">
            <a:avLst/>
          </a:prstGeom>
        </p:spPr>
      </p:pic>
      <p:pic>
        <p:nvPicPr>
          <p:cNvPr id="7" name="圖片 6">
            <a:hlinkClick r:id="rId7" action="ppaction://hlinkfile"/>
            <a:extLst>
              <a:ext uri="{FF2B5EF4-FFF2-40B4-BE49-F238E27FC236}">
                <a16:creationId xmlns="" xmlns:a16="http://schemas.microsoft.com/office/drawing/2014/main" id="{E136282D-E43A-481E-81C0-2D167EA3DC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4383" y="1920874"/>
            <a:ext cx="1646443" cy="3006948"/>
          </a:xfrm>
          <a:prstGeom prst="rect">
            <a:avLst/>
          </a:prstGeom>
        </p:spPr>
      </p:pic>
      <p:pic>
        <p:nvPicPr>
          <p:cNvPr id="8" name="圖片 7">
            <a:hlinkClick r:id="rId9" action="ppaction://hlinkfile"/>
            <a:extLst>
              <a:ext uri="{FF2B5EF4-FFF2-40B4-BE49-F238E27FC236}">
                <a16:creationId xmlns="" xmlns:a16="http://schemas.microsoft.com/office/drawing/2014/main" id="{4EEC3BED-AAB9-4A2A-AD9C-4C092A3F99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5900" y="1920874"/>
            <a:ext cx="4550661" cy="300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4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="" xmlns:a16="http://schemas.microsoft.com/office/drawing/2014/main" id="{D76E418C-FD67-4EF1-9804-2F19EB6C0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035" y="1789112"/>
            <a:ext cx="8229600" cy="5068888"/>
          </a:xfrm>
        </p:spPr>
        <p:txBody>
          <a:bodyPr/>
          <a:lstStyle/>
          <a:p>
            <a:pPr marL="0" indent="0">
              <a:buNone/>
            </a:pP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如何有效记忆单词</a:t>
            </a:r>
          </a:p>
          <a:p>
            <a:pPr marL="0" indent="0"/>
            <a:endParaRPr lang="zh-CN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="" xmlns:a16="http://schemas.microsoft.com/office/drawing/2014/main" id="{2C9909D5-DE80-4AA5-8861-D8C0DDB7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7"/>
            <a:ext cx="10515600" cy="1325563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60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942AE7B-20D7-4DA8-B741-F75975B8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890" y="2152084"/>
            <a:ext cx="10011970" cy="2881312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不懂得文法规则，你能表达的非常有限；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但不懂得单词，你完全无法表达。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               ----D.A. Wilkins, </a:t>
            </a:r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英国语言教学家</a:t>
            </a:r>
            <a:r>
              <a:rPr lang="en-US" altLang="zh-CN" dirty="0">
                <a:solidFill>
                  <a:schemeClr val="tx1"/>
                </a:solidFill>
              </a:rPr>
              <a:t>   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B727677-63A2-425A-BC8E-4AA535EB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学单词的重要性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26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D08D716-8BBF-4AEF-BACF-1D2F553EA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9" y="1916113"/>
            <a:ext cx="8569325" cy="421005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短期记忆区（</a:t>
            </a:r>
            <a:r>
              <a:rPr lang="en-US" altLang="zh-TW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Short-term Memory</a:t>
            </a:r>
            <a:r>
              <a:rPr lang="zh-TW" altLang="en-US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TW" sz="3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长期记忆区（</a:t>
            </a:r>
            <a:r>
              <a:rPr lang="en-US" altLang="zh-TW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Long-term Memory</a:t>
            </a:r>
            <a:r>
              <a:rPr lang="zh-TW" altLang="en-US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TW" sz="3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3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TW" altLang="en-US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想要有效学习英文单词，最重要的就是</a:t>
            </a:r>
            <a:r>
              <a:rPr lang="en-US" altLang="zh-TW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</a:t>
            </a:r>
            <a:br>
              <a:rPr lang="en-US" altLang="zh-TW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TW" altLang="en-US" sz="3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要让英文单词进入大脑里头的长期记忆区</a:t>
            </a:r>
            <a:endParaRPr lang="zh-CN" altLang="en-US" sz="3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990BF4A-9440-49BB-B5B5-65CCA593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为什么单词学了就忘？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078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9FC6993E-C02E-4565-8E7B-9DCAE69D3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878" y="2393950"/>
            <a:ext cx="10395472" cy="446405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策略一：增加记忆的强度</a:t>
            </a:r>
            <a:endParaRPr lang="en-US" altLang="zh-TW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策略二：间隔重复的技巧（</a:t>
            </a:r>
            <a:r>
              <a:rPr lang="en-US" altLang="zh-TW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Spaced Repetition</a:t>
            </a:r>
            <a:r>
              <a:rPr lang="zh-TW" altLang="en-US" sz="3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zh-CN" altLang="en-US" sz="3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3838F92-7CBE-4FAA-89DB-56E3103D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学单词的策略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45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深度">
  <a:themeElements>
    <a:clrScheme name="深度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深度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深度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深度</Template>
  <TotalTime>1175</TotalTime>
  <Words>1078</Words>
  <Application>Microsoft Office PowerPoint</Application>
  <PresentationFormat>自訂</PresentationFormat>
  <Paragraphs>250</Paragraphs>
  <Slides>30</Slides>
  <Notes>25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2" baseType="lpstr">
      <vt:lpstr>深度</vt:lpstr>
      <vt:lpstr>點陣圖影像</vt:lpstr>
      <vt:lpstr>    如何运用计算机有效提升英语口语水平</vt:lpstr>
      <vt:lpstr>大纲</vt:lpstr>
      <vt:lpstr>古茵先生的困惑</vt:lpstr>
      <vt:lpstr>台湾人如何学日语</vt:lpstr>
      <vt:lpstr>我的外甥学汉语</vt:lpstr>
      <vt:lpstr>PowerPoint 簡報</vt:lpstr>
      <vt:lpstr>学单词的重要性</vt:lpstr>
      <vt:lpstr>为什么单词学了就忘？</vt:lpstr>
      <vt:lpstr>学单词的策略</vt:lpstr>
      <vt:lpstr>当我们看到一个单词</vt:lpstr>
      <vt:lpstr>间隔重复学习法</vt:lpstr>
      <vt:lpstr>间隔重复学习法</vt:lpstr>
      <vt:lpstr>间隔重复学习法</vt:lpstr>
      <vt:lpstr>间隔重复学习法</vt:lpstr>
      <vt:lpstr>间隔重复学习法</vt:lpstr>
      <vt:lpstr>单词记忆学习法</vt:lpstr>
      <vt:lpstr>语音技术与单词学习</vt:lpstr>
      <vt:lpstr>学文法的方法</vt:lpstr>
      <vt:lpstr>学文法就像是学打篮球</vt:lpstr>
      <vt:lpstr>代换练习 1</vt:lpstr>
      <vt:lpstr>代换练习 2</vt:lpstr>
      <vt:lpstr>语音技术与文法学习</vt:lpstr>
      <vt:lpstr>融合科技的学习法</vt:lpstr>
      <vt:lpstr>PowerPoint 簡報</vt:lpstr>
      <vt:lpstr>PowerPoint 簡報</vt:lpstr>
      <vt:lpstr>PowerPoint 簡報</vt:lpstr>
      <vt:lpstr>结合语音技术与沟通式教学</vt:lpstr>
      <vt:lpstr>移动学习、云端管理</vt:lpstr>
      <vt:lpstr>提供六种不同语系介面</vt:lpstr>
      <vt:lpstr>MyET的三大特色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曹耘嘉</dc:creator>
  <cp:lastModifiedBy>徐孟慶</cp:lastModifiedBy>
  <cp:revision>40</cp:revision>
  <dcterms:created xsi:type="dcterms:W3CDTF">2017-12-20T07:57:07Z</dcterms:created>
  <dcterms:modified xsi:type="dcterms:W3CDTF">2017-12-22T14:27:06Z</dcterms:modified>
</cp:coreProperties>
</file>