
<file path=[Content_Types].xml><?xml version="1.0" encoding="utf-8"?>
<Types xmlns="http://schemas.openxmlformats.org/package/2006/content-types"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handoutMasterIdLst>
    <p:handoutMasterId r:id="rId34"/>
  </p:handoutMasterIdLst>
  <p:sldIdLst>
    <p:sldId id="451" r:id="rId3"/>
    <p:sldId id="452" r:id="rId4"/>
    <p:sldId id="453" r:id="rId5"/>
    <p:sldId id="414" r:id="rId6"/>
    <p:sldId id="418" r:id="rId7"/>
    <p:sldId id="429" r:id="rId8"/>
    <p:sldId id="393" r:id="rId9"/>
    <p:sldId id="394" r:id="rId10"/>
    <p:sldId id="395" r:id="rId12"/>
    <p:sldId id="396" r:id="rId13"/>
    <p:sldId id="419" r:id="rId14"/>
    <p:sldId id="397" r:id="rId15"/>
    <p:sldId id="398" r:id="rId16"/>
    <p:sldId id="399" r:id="rId17"/>
    <p:sldId id="400" r:id="rId18"/>
    <p:sldId id="401" r:id="rId19"/>
    <p:sldId id="402" r:id="rId20"/>
    <p:sldId id="420" r:id="rId21"/>
    <p:sldId id="421" r:id="rId22"/>
    <p:sldId id="422" r:id="rId23"/>
    <p:sldId id="423" r:id="rId24"/>
    <p:sldId id="424" r:id="rId25"/>
    <p:sldId id="425" r:id="rId26"/>
    <p:sldId id="426" r:id="rId27"/>
    <p:sldId id="427" r:id="rId28"/>
    <p:sldId id="403" r:id="rId29"/>
    <p:sldId id="431" r:id="rId30"/>
    <p:sldId id="388" r:id="rId31"/>
    <p:sldId id="389" r:id="rId32"/>
    <p:sldId id="387" r:id="rId33"/>
  </p:sldIdLst>
  <p:sldSz cx="9144000" cy="6858000" type="screen4x3"/>
  <p:notesSz cx="6761480" cy="994283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500000"/>
    <a:srgbClr val="003366"/>
    <a:srgbClr val="003300"/>
    <a:srgbClr val="000066"/>
    <a:srgbClr val="9900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391"/>
    <p:restoredTop sz="93570"/>
  </p:normalViewPr>
  <p:slideViewPr>
    <p:cSldViewPr showGuides="1">
      <p:cViewPr varScale="1">
        <p:scale>
          <a:sx n="119" d="100"/>
          <a:sy n="119" d="100"/>
        </p:scale>
        <p:origin x="-1368" y="-102"/>
      </p:cViewPr>
      <p:guideLst>
        <p:guide orient="horz" pos="215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21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29050" y="9444038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 anchor="b"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20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0525" cy="4968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9050" y="0"/>
            <a:ext cx="2930525" cy="4968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6" name="Rectangle 4"/>
          <p:cNvSpPr>
            <a:spLocks noRot="1" noTextEdit="1"/>
          </p:cNvSpPr>
          <p:nvPr>
            <p:ph type="sldImg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275" y="4722813"/>
            <a:ext cx="5408613" cy="44735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4038"/>
            <a:ext cx="2930525" cy="4968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9050" y="9444038"/>
            <a:ext cx="2930525" cy="4968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p>
            <a:pPr lvl="0" algn="r" eaLnBrk="1" fontAlgn="base" hangingPunct="1"/>
            <a:fld id="{9A0DB2DC-4C9A-4742-B13C-FB6460FD3503}" type="slidenum">
              <a:rPr lang="en-US" altLang="zh-CN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z="120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5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5058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endParaRPr lang="zh-CN" altLang="en-US" dirty="0"/>
          </a:p>
        </p:txBody>
      </p:sp>
      <p:sp>
        <p:nvSpPr>
          <p:cNvPr id="4505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p>
            <a:pPr lvl="0" indent="0" algn="r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34290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10.wmf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22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23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24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26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27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28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5" name="Rectangle 3"/>
          <p:cNvSpPr>
            <a:spLocks noGrp="1" noRot="1"/>
          </p:cNvSpPr>
          <p:nvPr>
            <p:ph type="body"/>
          </p:nvPr>
        </p:nvSpPr>
        <p:spPr>
          <a:xfrm>
            <a:off x="395288" y="1989138"/>
            <a:ext cx="8153400" cy="3200400"/>
          </a:xfrm>
        </p:spPr>
        <p:txBody>
          <a:bodyPr wrap="square" lIns="91440" tIns="45720" rIns="91440" bIns="45720" anchor="t"/>
          <a:p>
            <a:pPr eaLnBrk="1" hangingPunct="1">
              <a:buNone/>
            </a:pPr>
            <a:r>
              <a:rPr lang="zh-CN" altLang="en-US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）市政部门各自为政，难以统筹协调和综合执法</a:t>
            </a:r>
            <a:endParaRPr lang="zh-CN" altLang="en-US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buNone/>
            </a:pPr>
            <a:r>
              <a:rPr lang="zh-CN" altLang="en-US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城市管理涉及道路、交通、治安、消防、园林、环境、卫生等部门，问题交叉、错综复杂、难以协调、互相扯皮、有利可图抢着管、无利可图推诿躲避。</a:t>
            </a:r>
            <a:endParaRPr lang="zh-CN" altLang="en-US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866" name="Text Box 5"/>
          <p:cNvSpPr txBox="1"/>
          <p:nvPr/>
        </p:nvSpPr>
        <p:spPr>
          <a:xfrm>
            <a:off x="684213" y="981075"/>
            <a:ext cx="6553200" cy="5794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CC00FF"/>
                </a:solidFill>
                <a:latin typeface="Times New Roman" panose="02020603050405020304" pitchFamily="18" charset="0"/>
                <a:ea typeface="楷体_GB2312" pitchFamily="49" charset="-122"/>
              </a:rPr>
              <a:t>3. </a:t>
            </a:r>
            <a:r>
              <a:rPr lang="zh-CN" altLang="en-US" sz="3200" b="1" dirty="0">
                <a:solidFill>
                  <a:srgbClr val="CC00FF"/>
                </a:solidFill>
                <a:latin typeface="楷体_GB2312" pitchFamily="49" charset="-122"/>
                <a:ea typeface="楷体_GB2312" pitchFamily="49" charset="-122"/>
              </a:rPr>
              <a:t>传统城市管理模式面临的挑战</a:t>
            </a:r>
            <a:endParaRPr lang="zh-CN" altLang="en-US" sz="3200" b="1" dirty="0">
              <a:solidFill>
                <a:srgbClr val="CC00FF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36867" name="Picture 2" descr="D:\百度云同步盘\单位文件\2017年工作\2017.03.07数字图书馆深度游培训启动会相关\宣传素材\2017深度游logo-738×286.png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290" y="-85090"/>
            <a:ext cx="2489200" cy="12661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05" name="标题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anchor="ctr"/>
          <a:p>
            <a:pPr eaLnBrk="1" hangingPunct="1"/>
            <a:endParaRPr lang="zh-CN" altLang="en-US" dirty="0"/>
          </a:p>
        </p:txBody>
      </p:sp>
      <p:pic>
        <p:nvPicPr>
          <p:cNvPr id="47106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00125"/>
            <a:ext cx="9144000" cy="5795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07" name="TextBox 4"/>
          <p:cNvSpPr txBox="1"/>
          <p:nvPr/>
        </p:nvSpPr>
        <p:spPr>
          <a:xfrm>
            <a:off x="214313" y="214313"/>
            <a:ext cx="5000625" cy="58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200" b="1" dirty="0">
                <a:solidFill>
                  <a:schemeClr val="accent2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数字化城管建设背景</a:t>
            </a:r>
            <a:endParaRPr lang="zh-CN" altLang="en-US" sz="3200" b="1" dirty="0">
              <a:solidFill>
                <a:schemeClr val="accent2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pic>
        <p:nvPicPr>
          <p:cNvPr id="47108" name="Picture 2" descr="D:\百度云同步盘\单位文件\2017年工作\2017.03.07数字图书馆深度游培训启动会相关\宣传素材\2017深度游logo-738×286.png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88175" y="-162560"/>
            <a:ext cx="2425700" cy="1162685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129" name="Rectangle 2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anchor="ctr"/>
          <a:p>
            <a:endParaRPr lang="zh-CN" altLang="en-US" dirty="0"/>
          </a:p>
        </p:txBody>
      </p:sp>
      <p:pic>
        <p:nvPicPr>
          <p:cNvPr id="48130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763" y="1046163"/>
            <a:ext cx="8878887" cy="4764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1" name="Picture 2" descr="D:\百度云同步盘\单位文件\2017年工作\2017.03.07数字图书馆深度游培训启动会相关\宣传素材\2017深度游logo-738×286.png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7045" y="-125095"/>
            <a:ext cx="2613660" cy="1171575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9153" name="标题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anchor="ctr"/>
          <a:p>
            <a:pPr eaLnBrk="1" hangingPunct="1"/>
            <a:endParaRPr lang="zh-CN" altLang="en-US" dirty="0"/>
          </a:p>
        </p:txBody>
      </p:sp>
      <p:pic>
        <p:nvPicPr>
          <p:cNvPr id="49154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998538"/>
            <a:ext cx="8020050" cy="5429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55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8" y="214313"/>
            <a:ext cx="3810000" cy="50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56" name="Picture 2" descr="D:\百度云同步盘\单位文件\2017年工作\2017.03.07数字图书馆深度游培训启动会相关\宣传素材\2017深度游logo-738×286.png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77025" y="-179070"/>
            <a:ext cx="2778125" cy="1292225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177" name="标题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anchor="ctr"/>
          <a:p>
            <a:pPr eaLnBrk="1" hangingPunct="1"/>
            <a:endParaRPr lang="zh-CN" altLang="en-US" dirty="0"/>
          </a:p>
        </p:txBody>
      </p:sp>
      <p:pic>
        <p:nvPicPr>
          <p:cNvPr id="50178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4313" y="1071563"/>
            <a:ext cx="8362950" cy="4953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0179" name="TextBox 4"/>
          <p:cNvSpPr txBox="1"/>
          <p:nvPr/>
        </p:nvSpPr>
        <p:spPr>
          <a:xfrm>
            <a:off x="214313" y="214313"/>
            <a:ext cx="5429250" cy="58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200" b="1" dirty="0">
                <a:solidFill>
                  <a:schemeClr val="accent2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建设部数字化城管试点城市</a:t>
            </a:r>
            <a:endParaRPr lang="zh-CN" altLang="en-US" sz="3200" b="1" dirty="0">
              <a:solidFill>
                <a:schemeClr val="accent2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pic>
        <p:nvPicPr>
          <p:cNvPr id="50180" name="Picture 2" descr="D:\百度云同步盘\单位文件\2017年工作\2017.03.07数字图书馆深度游培训启动会相关\宣传素材\2017深度游logo-738×286.png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44360" y="-112395"/>
            <a:ext cx="2420620" cy="123825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01" name="标题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anchor="ctr"/>
          <a:p>
            <a:pPr eaLnBrk="1" hangingPunct="1"/>
            <a:endParaRPr lang="zh-CN" altLang="en-US" dirty="0"/>
          </a:p>
        </p:txBody>
      </p:sp>
      <p:pic>
        <p:nvPicPr>
          <p:cNvPr id="5120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750" y="1214438"/>
            <a:ext cx="8382000" cy="523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0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428625"/>
            <a:ext cx="3571875" cy="522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04" name="Picture 2" descr="D:\百度云同步盘\单位文件\2017年工作\2017.03.07数字图书馆深度游培训启动会相关\宣传素材\2017深度游logo-738×286.png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92950" y="-48260"/>
            <a:ext cx="2138045" cy="115189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225" name="标题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anchor="ctr"/>
          <a:p>
            <a:pPr eaLnBrk="1" hangingPunct="1"/>
            <a:endParaRPr lang="zh-CN" altLang="en-US" dirty="0"/>
          </a:p>
        </p:txBody>
      </p:sp>
      <p:pic>
        <p:nvPicPr>
          <p:cNvPr id="52226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7250" y="1357313"/>
            <a:ext cx="7591425" cy="4752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227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642938"/>
            <a:ext cx="3643313" cy="5476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228" name="Picture 2" descr="D:\百度云同步盘\单位文件\2017年工作\2017.03.07数字图书馆深度游培训启动会相关\宣传素材\2017深度游logo-738×286.png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6415" y="-92075"/>
            <a:ext cx="2498725" cy="12827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3249" name="标题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anchor="ctr"/>
          <a:p>
            <a:pPr eaLnBrk="1" hangingPunct="1"/>
            <a:endParaRPr lang="zh-CN" altLang="en-US" dirty="0"/>
          </a:p>
        </p:txBody>
      </p:sp>
      <p:pic>
        <p:nvPicPr>
          <p:cNvPr id="53250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95525" y="971550"/>
            <a:ext cx="4552950" cy="4914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51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8" y="357188"/>
            <a:ext cx="3714750" cy="725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52" name="Picture 2" descr="D:\百度云同步盘\单位文件\2017年工作\2017.03.07数字图书馆深度游培训启动会相关\宣传素材\2017深度游logo-738×286.png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18300" y="-113665"/>
            <a:ext cx="2640330" cy="119634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4273" name="标题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anchor="ctr"/>
          <a:p>
            <a:pPr eaLnBrk="1" hangingPunct="1"/>
            <a:endParaRPr lang="zh-CN" altLang="en-US" dirty="0"/>
          </a:p>
        </p:txBody>
      </p:sp>
      <p:pic>
        <p:nvPicPr>
          <p:cNvPr id="54274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" y="1071563"/>
            <a:ext cx="8077200" cy="5191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275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8" y="428625"/>
            <a:ext cx="3643312" cy="565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276" name="Picture 2" descr="D:\百度云同步盘\单位文件\2017年工作\2017.03.07数字图书馆深度游培训启动会相关\宣传素材\2017深度游logo-738×286.png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16750" y="-125095"/>
            <a:ext cx="2374900" cy="111887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297" name="Rectangle 2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anchor="ctr"/>
          <a:p>
            <a:endParaRPr lang="zh-CN" altLang="en-US" dirty="0"/>
          </a:p>
        </p:txBody>
      </p:sp>
      <p:pic>
        <p:nvPicPr>
          <p:cNvPr id="55298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815340"/>
            <a:ext cx="8369935" cy="60312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299" name="Picture 2" descr="D:\百度云同步盘\单位文件\2017年工作\2017.03.07数字图书馆深度游培训启动会相关\宣传素材\2017深度游logo-738×286.png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16395" y="-158115"/>
            <a:ext cx="2660650" cy="119507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6321" name="Rectangle 2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anchor="ctr"/>
          <a:p>
            <a:endParaRPr lang="zh-CN" altLang="en-US" dirty="0"/>
          </a:p>
        </p:txBody>
      </p:sp>
      <p:pic>
        <p:nvPicPr>
          <p:cNvPr id="56322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640" y="863600"/>
            <a:ext cx="8519160" cy="58820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23" name="Picture 2" descr="D:\百度云同步盘\单位文件\2017年工作\2017.03.07数字图书馆深度游培训启动会相关\宣传素材\2017深度游logo-738×286.png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2280" y="-66675"/>
            <a:ext cx="2581910" cy="109728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89" name="Rectangle 3"/>
          <p:cNvSpPr>
            <a:spLocks noGrp="1" noRot="1"/>
          </p:cNvSpPr>
          <p:nvPr>
            <p:ph type="body"/>
          </p:nvPr>
        </p:nvSpPr>
        <p:spPr>
          <a:xfrm>
            <a:off x="395288" y="1989138"/>
            <a:ext cx="8153400" cy="3200400"/>
          </a:xfrm>
        </p:spPr>
        <p:txBody>
          <a:bodyPr wrap="square" lIns="91440" tIns="45720" rIns="91440" bIns="45720" anchor="t"/>
          <a:p>
            <a:pPr eaLnBrk="1" hangingPunct="1">
              <a:buNone/>
            </a:pPr>
            <a:r>
              <a:rPr lang="zh-CN" altLang="en-US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）突击管理难以保持长效机制</a:t>
            </a:r>
            <a:endParaRPr lang="zh-CN" altLang="en-US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buNone/>
            </a:pPr>
            <a:r>
              <a:rPr lang="zh-CN" altLang="en-US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难以根治问题、易引发利益冲突和社会矛盾</a:t>
            </a:r>
            <a:endParaRPr lang="zh-CN" altLang="en-US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buNone/>
            </a:pPr>
            <a:r>
              <a:rPr lang="zh-CN" altLang="en-US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例如、摊贩、违法私搭乱建。</a:t>
            </a:r>
            <a:endParaRPr lang="en-US" altLang="zh-CN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7890" name="Text Box 5"/>
          <p:cNvSpPr txBox="1"/>
          <p:nvPr/>
        </p:nvSpPr>
        <p:spPr>
          <a:xfrm>
            <a:off x="684213" y="981075"/>
            <a:ext cx="6553200" cy="5794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CC00FF"/>
                </a:solidFill>
                <a:latin typeface="Times New Roman" panose="02020603050405020304" pitchFamily="18" charset="0"/>
                <a:ea typeface="楷体_GB2312" pitchFamily="49" charset="-122"/>
              </a:rPr>
              <a:t>3. </a:t>
            </a:r>
            <a:r>
              <a:rPr lang="zh-CN" altLang="en-US" sz="3200" b="1" dirty="0">
                <a:solidFill>
                  <a:srgbClr val="CC00FF"/>
                </a:solidFill>
                <a:latin typeface="楷体_GB2312" pitchFamily="49" charset="-122"/>
                <a:ea typeface="楷体_GB2312" pitchFamily="49" charset="-122"/>
              </a:rPr>
              <a:t>传统城市管理模式面临的挑战</a:t>
            </a:r>
            <a:endParaRPr lang="zh-CN" altLang="en-US" sz="3200" b="1" dirty="0">
              <a:solidFill>
                <a:srgbClr val="CC00FF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37891" name="Picture 2" descr="D:\百度云同步盘\单位文件\2017年工作\2017.03.07数字图书馆深度游培训启动会相关\宣传素材\2017深度游logo-738×286.png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27520" y="-116840"/>
            <a:ext cx="2567940" cy="12839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7345" name="Rectangle 2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anchor="ctr"/>
          <a:p>
            <a:endParaRPr lang="zh-CN" altLang="en-US" dirty="0"/>
          </a:p>
        </p:txBody>
      </p:sp>
      <p:pic>
        <p:nvPicPr>
          <p:cNvPr id="57346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855" y="818515"/>
            <a:ext cx="8463915" cy="57969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47" name="Picture 2" descr="D:\百度云同步盘\单位文件\2017年工作\2017.03.07数字图书馆深度游培训启动会相关\宣传素材\2017深度游logo-738×286.png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9280" y="-35560"/>
            <a:ext cx="2450465" cy="1035685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8369" name="Rectangle 2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anchor="ctr"/>
          <a:p>
            <a:endParaRPr lang="zh-CN" altLang="en-US" dirty="0"/>
          </a:p>
        </p:txBody>
      </p:sp>
      <p:pic>
        <p:nvPicPr>
          <p:cNvPr id="58370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7980" y="857885"/>
            <a:ext cx="8559165" cy="5695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8371" name="Picture 2" descr="D:\百度云同步盘\单位文件\2017年工作\2017.03.07数字图书馆深度游培训启动会相关\宣传素材\2017深度游logo-738×286.png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64350" y="-128270"/>
            <a:ext cx="2533650" cy="111379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9393" name="Rectangle 2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anchor="ctr"/>
          <a:p>
            <a:endParaRPr lang="zh-CN" altLang="en-US" dirty="0"/>
          </a:p>
        </p:txBody>
      </p:sp>
      <p:pic>
        <p:nvPicPr>
          <p:cNvPr id="59394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833120"/>
            <a:ext cx="8434705" cy="55772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9395" name="Picture 2" descr="D:\百度云同步盘\单位文件\2017年工作\2017.03.07数字图书馆深度游培训启动会相关\宣传素材\2017深度游logo-738×286.png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37350" y="-193040"/>
            <a:ext cx="2713355" cy="1193165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0417" name="Rectangle 2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anchor="ctr"/>
          <a:p>
            <a:endParaRPr lang="zh-CN" altLang="en-US" dirty="0"/>
          </a:p>
        </p:txBody>
      </p:sp>
      <p:pic>
        <p:nvPicPr>
          <p:cNvPr id="60418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00" y="733425"/>
            <a:ext cx="8559800" cy="5933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0419" name="Picture 2" descr="D:\百度云同步盘\单位文件\2017年工作\2017.03.07数字图书馆深度游培训启动会相关\宣传素材\2017深度游logo-738×286.png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02475" y="-220345"/>
            <a:ext cx="2237105" cy="110744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41" name="Rectangle 2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anchor="ctr"/>
          <a:p>
            <a:endParaRPr lang="zh-CN" altLang="en-US" dirty="0"/>
          </a:p>
        </p:txBody>
      </p:sp>
      <p:pic>
        <p:nvPicPr>
          <p:cNvPr id="61442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190" y="883285"/>
            <a:ext cx="8686800" cy="5695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43" name="Picture 2" descr="D:\百度云同步盘\单位文件\2017年工作\2017.03.07数字图书馆深度游培训启动会相关\宣传素材\2017深度游logo-738×286.png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44995" y="-142240"/>
            <a:ext cx="2415540" cy="112395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2465" name="Rectangle 2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anchor="ctr"/>
          <a:p>
            <a:endParaRPr lang="zh-CN" altLang="en-US" dirty="0"/>
          </a:p>
        </p:txBody>
      </p:sp>
      <p:pic>
        <p:nvPicPr>
          <p:cNvPr id="62466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0250"/>
            <a:ext cx="9144000" cy="539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2467" name="Picture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76263" y="1600200"/>
            <a:ext cx="7989887" cy="4525963"/>
          </a:xfrm>
        </p:spPr>
      </p:pic>
      <p:pic>
        <p:nvPicPr>
          <p:cNvPr id="62468" name="Picture 2" descr="D:\百度云同步盘\单位文件\2017年工作\2017.03.07数字图书馆深度游培训启动会相关\宣传素材\2017深度游logo-738×286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1505" y="-198755"/>
            <a:ext cx="2412365" cy="11233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3489" name="标题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anchor="ctr"/>
          <a:p>
            <a:pPr eaLnBrk="1" hangingPunct="1"/>
            <a:endParaRPr lang="zh-CN" altLang="en-US" dirty="0"/>
          </a:p>
        </p:txBody>
      </p:sp>
      <p:pic>
        <p:nvPicPr>
          <p:cNvPr id="63490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0063" y="1214438"/>
            <a:ext cx="7867650" cy="5076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3491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500063"/>
            <a:ext cx="2533650" cy="57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3492" name="Picture 2" descr="D:\百度云同步盘\单位文件\2017年工作\2017.03.07数字图书馆深度游培训启动会相关\宣传素材\2017深度游logo-738×286.png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65645" y="-126365"/>
            <a:ext cx="2370455" cy="1198245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4513" name="Rectangle 2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anchor="ctr"/>
          <a:p>
            <a:endParaRPr lang="zh-CN" altLang="en-US" dirty="0"/>
          </a:p>
        </p:txBody>
      </p:sp>
      <p:pic>
        <p:nvPicPr>
          <p:cNvPr id="64514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4085" y="793750"/>
            <a:ext cx="7872730" cy="5960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15" name="Picture 2" descr="D:\百度云同步盘\单位文件\2017年工作\2017.03.07数字图书馆深度游培训启动会相关\宣传素材\2017深度游logo-738×286.png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0240" y="-155575"/>
            <a:ext cx="2440305" cy="1184275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5537" name="标题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anchor="ctr"/>
          <a:p>
            <a:pPr eaLnBrk="1" hangingPunct="1"/>
            <a:endParaRPr lang="zh-CN" altLang="en-US" dirty="0"/>
          </a:p>
        </p:txBody>
      </p:sp>
      <p:pic>
        <p:nvPicPr>
          <p:cNvPr id="65538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500" y="919480"/>
            <a:ext cx="8207375" cy="57003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5539" name="Picture 2" descr="D:\百度云同步盘\单位文件\2017年工作\2017.03.07数字图书馆深度游培训启动会相关\宣传素材\2017深度游logo-738×286.png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86905" y="-137160"/>
            <a:ext cx="2436495" cy="1241425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6561" name="标题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anchor="ctr"/>
          <a:p>
            <a:pPr eaLnBrk="1" hangingPunct="1"/>
            <a:endParaRPr lang="zh-CN" altLang="en-US" dirty="0"/>
          </a:p>
        </p:txBody>
      </p:sp>
      <p:pic>
        <p:nvPicPr>
          <p:cNvPr id="6656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6213" y="771525"/>
            <a:ext cx="8791575" cy="5314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656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8" y="142875"/>
            <a:ext cx="3133725" cy="50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6564" name="Picture 2" descr="D:\百度云同步盘\单位文件\2017年工作\2017.03.07数字图书馆深度游培训启动会相关\宣传素材\2017深度游logo-738×286.png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28155" y="-180975"/>
            <a:ext cx="2592705" cy="1134745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3" name="Rectangle 3"/>
          <p:cNvSpPr>
            <a:spLocks noGrp="1" noRot="1"/>
          </p:cNvSpPr>
          <p:nvPr>
            <p:ph type="body"/>
          </p:nvPr>
        </p:nvSpPr>
        <p:spPr>
          <a:xfrm>
            <a:off x="395288" y="1989138"/>
            <a:ext cx="8153400" cy="3200400"/>
          </a:xfrm>
        </p:spPr>
        <p:txBody>
          <a:bodyPr wrap="square" lIns="91440" tIns="45720" rIns="91440" bIns="45720" anchor="t"/>
          <a:p>
            <a:pPr eaLnBrk="1" hangingPunct="1">
              <a:buNone/>
            </a:pPr>
            <a:r>
              <a:rPr lang="zh-CN" altLang="en-US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）缺乏独立的绩效评价机制，信息捕获能力不足</a:t>
            </a:r>
            <a:endParaRPr lang="zh-CN" altLang="en-US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buNone/>
            </a:pPr>
            <a:r>
              <a:rPr lang="zh-CN" altLang="en-US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难以及时发现新问题、而且对过去工作缺乏客观的评价。</a:t>
            </a:r>
            <a:endParaRPr lang="en-US" altLang="zh-CN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buNone/>
            </a:pPr>
            <a:endParaRPr lang="en-US" altLang="zh-CN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8914" name="Text Box 5"/>
          <p:cNvSpPr txBox="1"/>
          <p:nvPr/>
        </p:nvSpPr>
        <p:spPr>
          <a:xfrm>
            <a:off x="684213" y="981075"/>
            <a:ext cx="6553200" cy="5794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CC00FF"/>
                </a:solidFill>
                <a:latin typeface="Times New Roman" panose="02020603050405020304" pitchFamily="18" charset="0"/>
                <a:ea typeface="楷体_GB2312" pitchFamily="49" charset="-122"/>
              </a:rPr>
              <a:t>3. </a:t>
            </a:r>
            <a:r>
              <a:rPr lang="zh-CN" altLang="en-US" sz="3200" b="1" dirty="0">
                <a:solidFill>
                  <a:srgbClr val="CC00FF"/>
                </a:solidFill>
                <a:latin typeface="楷体_GB2312" pitchFamily="49" charset="-122"/>
                <a:ea typeface="楷体_GB2312" pitchFamily="49" charset="-122"/>
              </a:rPr>
              <a:t>传统城市管理模式面临的挑战</a:t>
            </a:r>
            <a:endParaRPr lang="zh-CN" altLang="en-US" sz="3200" b="1" dirty="0">
              <a:solidFill>
                <a:srgbClr val="CC00FF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38915" name="Picture 2" descr="D:\百度云同步盘\单位文件\2017年工作\2017.03.07数字图书馆深度游培训启动会相关\宣传素材\2017深度游logo-738×286.png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6105" y="-176530"/>
            <a:ext cx="2417445" cy="12687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7585" name="标题 1"/>
          <p:cNvSpPr>
            <a:spLocks noGrp="1"/>
          </p:cNvSpPr>
          <p:nvPr>
            <p:ph type="title"/>
          </p:nvPr>
        </p:nvSpPr>
        <p:spPr>
          <a:xfrm>
            <a:off x="457200" y="214313"/>
            <a:ext cx="8229600" cy="1143000"/>
          </a:xfrm>
        </p:spPr>
        <p:txBody>
          <a:bodyPr wrap="square" lIns="91440" tIns="45720" rIns="91440" bIns="45720" anchor="ctr"/>
          <a:p>
            <a:pPr eaLnBrk="1" hangingPunct="1"/>
            <a:endParaRPr lang="zh-CN" altLang="en-US" dirty="0"/>
          </a:p>
        </p:txBody>
      </p:sp>
      <p:pic>
        <p:nvPicPr>
          <p:cNvPr id="67586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816610"/>
            <a:ext cx="8667750" cy="55035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7" name="TextBox 4"/>
          <p:cNvSpPr txBox="1"/>
          <p:nvPr/>
        </p:nvSpPr>
        <p:spPr>
          <a:xfrm>
            <a:off x="325120" y="381318"/>
            <a:ext cx="4857750" cy="58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200" dirty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数字化城市管理</a:t>
            </a:r>
            <a:endParaRPr lang="zh-CN" altLang="en-US" sz="3200" dirty="0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7588" name="Picture 2" descr="D:\百度云同步盘\单位文件\2017年工作\2017.03.07数字图书馆深度游培训启动会相关\宣传素材\2017深度游logo-738×286.png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2765" y="36830"/>
            <a:ext cx="2350135" cy="92900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Rectangle 2"/>
          <p:cNvSpPr>
            <a:spLocks noGrp="1" noRot="1"/>
          </p:cNvSpPr>
          <p:nvPr>
            <p:ph type="title"/>
          </p:nvPr>
        </p:nvSpPr>
        <p:spPr>
          <a:xfrm>
            <a:off x="1143000" y="914400"/>
            <a:ext cx="6553200" cy="685800"/>
          </a:xfrm>
        </p:spPr>
        <p:txBody>
          <a:bodyPr wrap="square" lIns="91440" tIns="45720" rIns="91440" bIns="45720" anchor="ctr"/>
          <a:p>
            <a:pPr eaLnBrk="1" hangingPunct="1"/>
            <a:endParaRPr lang="zh-CN" altLang="en-US" sz="3600" b="1" dirty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9938" name="Rectangle 3"/>
          <p:cNvSpPr>
            <a:spLocks noGrp="1" noRot="1"/>
          </p:cNvSpPr>
          <p:nvPr>
            <p:ph idx="1"/>
          </p:nvPr>
        </p:nvSpPr>
        <p:spPr>
          <a:xfrm>
            <a:off x="457200" y="2590800"/>
            <a:ext cx="8153400" cy="3200400"/>
          </a:xfrm>
        </p:spPr>
        <p:txBody>
          <a:bodyPr wrap="square" lIns="91440" tIns="45720" rIns="91440" bIns="45720" anchor="t"/>
          <a:p>
            <a:pPr eaLnBrk="1" hangingPunct="1"/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数字化城市管理系统运用现代信息技术，依托</a:t>
            </a:r>
            <a:r>
              <a:rPr lang="en-US" altLang="zh-CN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GIS</a:t>
            </a:r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（地理信息系统）、</a:t>
            </a:r>
            <a:r>
              <a:rPr lang="en-US" altLang="zh-CN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GPS</a:t>
            </a:r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（地理定位系统）、</a:t>
            </a:r>
            <a:r>
              <a:rPr lang="en-US" altLang="zh-CN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RS</a:t>
            </a:r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遥感系统）等信息管理系统，创建城市管理监督和指挥中心，及时发现和识别各类城市问题，并通过信息驱动改造城市管理流程，整合各部门的公共服务资源，从而提高城市管理水平，提升城市人居环境，更好地满足市民需求。</a:t>
            </a:r>
            <a:endParaRPr lang="zh-CN" altLang="en-US" sz="28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9939" name="Text Box 5"/>
          <p:cNvSpPr txBox="1"/>
          <p:nvPr/>
        </p:nvSpPr>
        <p:spPr>
          <a:xfrm>
            <a:off x="457200" y="1828800"/>
            <a:ext cx="6553200" cy="5794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CC00FF"/>
                </a:solidFill>
                <a:latin typeface="Times New Roman" panose="02020603050405020304" pitchFamily="18" charset="0"/>
                <a:ea typeface="楷体_GB2312" pitchFamily="49" charset="-122"/>
              </a:rPr>
              <a:t>3. </a:t>
            </a:r>
            <a:r>
              <a:rPr lang="zh-CN" altLang="en-US" sz="3200" b="1" dirty="0">
                <a:solidFill>
                  <a:srgbClr val="CC00FF"/>
                </a:solidFill>
                <a:latin typeface="楷体_GB2312" pitchFamily="49" charset="-122"/>
                <a:ea typeface="楷体_GB2312" pitchFamily="49" charset="-122"/>
              </a:rPr>
              <a:t>信息技术促进城市管理创新</a:t>
            </a:r>
            <a:endParaRPr lang="zh-CN" altLang="en-US" sz="3200" b="1" dirty="0">
              <a:solidFill>
                <a:srgbClr val="CC00FF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39940" name="Picture 2" descr="D:\百度云同步盘\单位文件\2017年工作\2017.03.07数字图书馆深度游培训启动会相关\宣传素材\2017深度游logo-738×286.png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5930" y="-114935"/>
            <a:ext cx="2604135" cy="12414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1" name="Rectangle 2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anchor="ctr"/>
          <a:p>
            <a:endParaRPr lang="zh-CN" altLang="en-US" dirty="0"/>
          </a:p>
        </p:txBody>
      </p:sp>
      <p:pic>
        <p:nvPicPr>
          <p:cNvPr id="40962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7963" y="855663"/>
            <a:ext cx="8726487" cy="5145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3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3" y="830263"/>
            <a:ext cx="9082087" cy="51958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4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3" y="525463"/>
            <a:ext cx="9082087" cy="5805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5" name="Picture 2" descr="D:\百度云同步盘\单位文件\2017年工作\2017.03.07数字图书馆深度游培训启动会相关\宣传素材\2017深度游logo-738×286.png"/>
          <p:cNvPicPr>
            <a:picLocks noGrp="1" noChangeAspect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14210" y="-144780"/>
            <a:ext cx="2324100" cy="1200785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5" name="Rectangle 2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anchor="ctr"/>
          <a:p>
            <a:endParaRPr lang="zh-CN" altLang="en-US" dirty="0"/>
          </a:p>
        </p:txBody>
      </p:sp>
      <p:sp>
        <p:nvSpPr>
          <p:cNvPr id="41986" name="Rectangle 3"/>
          <p:cNvSpPr>
            <a:spLocks noGrp="1"/>
          </p:cNvSpPr>
          <p:nvPr>
            <p:ph idx="1"/>
          </p:nvPr>
        </p:nvSpPr>
        <p:spPr/>
        <p:txBody>
          <a:bodyPr wrap="square" lIns="91440" tIns="45720" rIns="91440" bIns="45720" anchor="t"/>
          <a:p>
            <a:pPr>
              <a:buNone/>
            </a:pPr>
            <a:endParaRPr lang="zh-CN" altLang="en-US" dirty="0"/>
          </a:p>
          <a:p>
            <a:pPr>
              <a:buNone/>
            </a:pPr>
            <a:endParaRPr lang="zh-CN" altLang="en-US" dirty="0"/>
          </a:p>
          <a:p>
            <a:pPr>
              <a:buNone/>
            </a:pP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三、网格化城市管理的基本构架</a:t>
            </a:r>
            <a:endParaRPr lang="zh-CN" altLang="en-US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1987" name="Picture 2" descr="D:\百度云同步盘\单位文件\2017年工作\2017.03.07数字图书馆深度游培训启动会相关\宣传素材\2017深度游logo-738×286.png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12890" y="-27940"/>
            <a:ext cx="2740660" cy="13068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09" name="标题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anchor="ctr"/>
          <a:p>
            <a:pPr eaLnBrk="1" hangingPunct="1"/>
            <a:endParaRPr lang="zh-CN" altLang="en-US" dirty="0"/>
          </a:p>
        </p:txBody>
      </p:sp>
      <p:pic>
        <p:nvPicPr>
          <p:cNvPr id="43010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52500"/>
            <a:ext cx="9144000" cy="5905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1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3" y="214313"/>
            <a:ext cx="219075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2" name="Picture 2" descr="D:\百度云同步盘\单位文件\2017年工作\2017.03.07数字图书馆深度游培训启动会相关\宣传素材\2017深度游logo-738×286.png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1850" y="-103505"/>
            <a:ext cx="2200910" cy="1056005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4033" name="标题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anchor="ctr"/>
          <a:p>
            <a:pPr eaLnBrk="1" hangingPunct="1"/>
            <a:endParaRPr lang="zh-CN" altLang="en-US" dirty="0"/>
          </a:p>
        </p:txBody>
      </p:sp>
      <p:pic>
        <p:nvPicPr>
          <p:cNvPr id="44034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975" y="747713"/>
            <a:ext cx="8782050" cy="5467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035" name="TextBox 4"/>
          <p:cNvSpPr txBox="1"/>
          <p:nvPr/>
        </p:nvSpPr>
        <p:spPr>
          <a:xfrm>
            <a:off x="214313" y="214313"/>
            <a:ext cx="5000625" cy="58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200" b="1" dirty="0">
                <a:solidFill>
                  <a:schemeClr val="accent2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数字化城管专用名词</a:t>
            </a:r>
            <a:endParaRPr lang="zh-CN" altLang="en-US" sz="3200" b="1" dirty="0">
              <a:solidFill>
                <a:schemeClr val="accent2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pic>
        <p:nvPicPr>
          <p:cNvPr id="44036" name="Picture 2" descr="D:\百度云同步盘\单位文件\2017年工作\2017.03.07数字图书馆深度游培训启动会相关\宣传素材\2017深度游logo-738×286.png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98335" y="-44450"/>
            <a:ext cx="2332990" cy="1108075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1" name="标题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anchor="ctr"/>
          <a:p>
            <a:pPr eaLnBrk="1" hangingPunct="1"/>
            <a:endParaRPr lang="zh-CN" altLang="en-US" dirty="0"/>
          </a:p>
        </p:txBody>
      </p:sp>
      <p:pic>
        <p:nvPicPr>
          <p:cNvPr id="4608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995" y="717550"/>
            <a:ext cx="8930005" cy="6092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3" name="TextBox 4"/>
          <p:cNvSpPr txBox="1"/>
          <p:nvPr/>
        </p:nvSpPr>
        <p:spPr>
          <a:xfrm>
            <a:off x="214313" y="214313"/>
            <a:ext cx="5000625" cy="58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200" b="1" dirty="0">
                <a:solidFill>
                  <a:schemeClr val="accent2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数字化城管建设标准</a:t>
            </a:r>
            <a:endParaRPr lang="zh-CN" altLang="en-US" sz="3200" b="1" dirty="0">
              <a:solidFill>
                <a:schemeClr val="accent2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pic>
        <p:nvPicPr>
          <p:cNvPr id="46084" name="Picture 2" descr="D:\百度云同步盘\单位文件\2017年工作\2017.03.07数字图书馆深度游培训启动会相关\宣传素材\2017深度游logo-738×286.png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7275" y="2500313"/>
            <a:ext cx="7029450" cy="2724150"/>
          </a:xfrm>
        </p:spPr>
      </p:pic>
      <p:pic>
        <p:nvPicPr>
          <p:cNvPr id="46085" name="Picture 2" descr="D:\百度云同步盘\单位文件\2017年工作\2017.03.07数字图书馆深度游培训启动会相关\宣传素材\2017深度游logo-738×286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1965" y="-159385"/>
            <a:ext cx="2507615" cy="1193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461</Words>
  <Application>WPS 演示</Application>
  <PresentationFormat>全屏显示(4:3)</PresentationFormat>
  <Paragraphs>34</Paragraphs>
  <Slides>30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9" baseType="lpstr">
      <vt:lpstr>Arial</vt:lpstr>
      <vt:lpstr>宋体</vt:lpstr>
      <vt:lpstr>Wingdings</vt:lpstr>
      <vt:lpstr>隶书</vt:lpstr>
      <vt:lpstr>华文细黑</vt:lpstr>
      <vt:lpstr>黑体</vt:lpstr>
      <vt:lpstr>华文隶书</vt:lpstr>
      <vt:lpstr>楷体_GB2312</vt:lpstr>
      <vt:lpstr>Times New Roman</vt:lpstr>
      <vt:lpstr>微软雅黑</vt:lpstr>
      <vt:lpstr>Arial Unicode MS</vt:lpstr>
      <vt:lpstr>华文新魏</vt:lpstr>
      <vt:lpstr>华文仿宋</vt:lpstr>
      <vt:lpstr>Showcard Gothic</vt:lpstr>
      <vt:lpstr>华文行楷</vt:lpstr>
      <vt:lpstr>新宋体</vt:lpstr>
      <vt:lpstr>Gabriola</vt:lpstr>
      <vt:lpstr>仿宋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MC SYSTEM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MC SYSTEM</dc:creator>
  <cp:lastModifiedBy>QQ1394691448</cp:lastModifiedBy>
  <cp:revision>226</cp:revision>
  <dcterms:created xsi:type="dcterms:W3CDTF">2010-05-17T13:46:00Z</dcterms:created>
  <dcterms:modified xsi:type="dcterms:W3CDTF">2017-11-22T05:16:46Z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2052-10.1.0.6930</vt:lpwstr>
  </property>
</Properties>
</file>