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491" r:id="rId3"/>
    <p:sldId id="490" r:id="rId4"/>
    <p:sldId id="509" r:id="rId5"/>
    <p:sldId id="510" r:id="rId6"/>
    <p:sldId id="511" r:id="rId7"/>
    <p:sldId id="512" r:id="rId8"/>
    <p:sldId id="513" r:id="rId9"/>
    <p:sldId id="514" r:id="rId10"/>
    <p:sldId id="515" r:id="rId11"/>
    <p:sldId id="516" r:id="rId12"/>
    <p:sldId id="528" r:id="rId13"/>
    <p:sldId id="517" r:id="rId14"/>
    <p:sldId id="518" r:id="rId15"/>
    <p:sldId id="519" r:id="rId16"/>
    <p:sldId id="520" r:id="rId17"/>
    <p:sldId id="521" r:id="rId18"/>
    <p:sldId id="522" r:id="rId19"/>
    <p:sldId id="523" r:id="rId20"/>
    <p:sldId id="524" r:id="rId21"/>
    <p:sldId id="529" r:id="rId22"/>
    <p:sldId id="525" r:id="rId23"/>
    <p:sldId id="526" r:id="rId24"/>
    <p:sldId id="527" r:id="rId25"/>
    <p:sldId id="530" r:id="rId26"/>
    <p:sldId id="531" r:id="rId27"/>
    <p:sldId id="532" r:id="rId28"/>
    <p:sldId id="533" r:id="rId29"/>
    <p:sldId id="534" r:id="rId30"/>
    <p:sldId id="318" r:id="rId31"/>
  </p:sldIdLst>
  <p:sldSz cx="9144000" cy="6858000" type="screen4x3"/>
  <p:notesSz cx="6761480" cy="994283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500000"/>
    <a:srgbClr val="003366"/>
    <a:srgbClr val="003300"/>
    <a:srgbClr val="000066"/>
    <a:srgbClr val="99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91"/>
    <p:restoredTop sz="93570"/>
  </p:normalViewPr>
  <p:slideViewPr>
    <p:cSldViewPr showGuides="1">
      <p:cViewPr varScale="1">
        <p:scale>
          <a:sx n="119" d="100"/>
          <a:sy n="119" d="100"/>
        </p:scale>
        <p:origin x="-1368" y="-102"/>
      </p:cViewPr>
      <p:guideLst>
        <p:guide orient="horz" pos="2159"/>
        <p:guide pos="2880"/>
      </p:guideLst>
    </p:cSldViewPr>
  </p:slideViewPr>
  <p:notesTextViewPr>
    <p:cViewPr>
      <p:scale>
        <a:sx n="100" d="100"/>
        <a:sy n="100" d="100"/>
      </p:scale>
      <p:origin x="0" y="0"/>
    </p:cViewPr>
  </p:notesTextViewPr>
  <p:sorterViewPr showFormatting="0">
    <p:cViewPr>
      <p:scale>
        <a:sx n="66" d="100"/>
        <a:sy n="66" d="100"/>
      </p:scale>
      <p:origin x="0" y="21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444038"/>
            <a:ext cx="2930525" cy="496888"/>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29050" y="9444038"/>
            <a:ext cx="2930525" cy="496888"/>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30525" cy="496888"/>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dt" idx="1"/>
          </p:nvPr>
        </p:nvSpPr>
        <p:spPr bwMode="auto">
          <a:xfrm>
            <a:off x="3829050" y="0"/>
            <a:ext cx="2930525" cy="496888"/>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p:nvPr>
        </p:nvSpPr>
        <p:spPr>
          <a:xfrm>
            <a:off x="896938" y="746125"/>
            <a:ext cx="4967287" cy="372745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676275" y="4722813"/>
            <a:ext cx="5408613" cy="4473575"/>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6" name="Rectangle 6"/>
          <p:cNvSpPr>
            <a:spLocks noGrp="1" noChangeArrowheads="1"/>
          </p:cNvSpPr>
          <p:nvPr>
            <p:ph type="ftr" sz="quarter" idx="4"/>
          </p:nvPr>
        </p:nvSpPr>
        <p:spPr bwMode="auto">
          <a:xfrm>
            <a:off x="0" y="9444038"/>
            <a:ext cx="2930525" cy="496888"/>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3829050" y="9444038"/>
            <a:ext cx="2930525" cy="496888"/>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Rectangle 2"/>
          <p:cNvSpPr>
            <a:spLocks noGrp="1"/>
          </p:cNvSpPr>
          <p:nvPr>
            <p:ph type="title"/>
          </p:nvPr>
        </p:nvSpPr>
        <p:spPr/>
        <p:txBody>
          <a:bodyPr wrap="square" lIns="91440" tIns="45720" rIns="91440" bIns="45720" anchor="ctr"/>
          <a:p>
            <a:endParaRPr lang="zh-CN" altLang="en-US" dirty="0"/>
          </a:p>
        </p:txBody>
      </p:sp>
      <p:pic>
        <p:nvPicPr>
          <p:cNvPr id="130051" name="图表 7"/>
          <p:cNvPicPr/>
          <p:nvPr/>
        </p:nvPicPr>
        <p:blipFill>
          <a:blip r:embed="rId1"/>
          <a:stretch>
            <a:fillRect/>
          </a:stretch>
        </p:blipFill>
        <p:spPr>
          <a:xfrm>
            <a:off x="1692275" y="2133600"/>
            <a:ext cx="5502275" cy="274320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824980" y="-81915"/>
            <a:ext cx="2570480" cy="11684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Rectangle 2"/>
          <p:cNvSpPr>
            <a:spLocks noGrp="1"/>
          </p:cNvSpPr>
          <p:nvPr>
            <p:ph type="title"/>
          </p:nvPr>
        </p:nvSpPr>
        <p:spPr/>
        <p:txBody>
          <a:bodyPr wrap="square" lIns="91440" tIns="45720" rIns="91440" bIns="45720" anchor="ctr"/>
          <a:p>
            <a:endParaRPr lang="zh-CN" altLang="en-US" dirty="0"/>
          </a:p>
        </p:txBody>
      </p:sp>
      <p:pic>
        <p:nvPicPr>
          <p:cNvPr id="139267" name="Picture 4"/>
          <p:cNvPicPr>
            <a:picLocks noChangeAspect="1"/>
          </p:cNvPicPr>
          <p:nvPr/>
        </p:nvPicPr>
        <p:blipFill>
          <a:blip r:embed="rId1"/>
          <a:stretch>
            <a:fillRect/>
          </a:stretch>
        </p:blipFill>
        <p:spPr>
          <a:xfrm>
            <a:off x="1693228" y="1417955"/>
            <a:ext cx="5756275" cy="4421188"/>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001510" y="-170815"/>
            <a:ext cx="2362200" cy="12128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 name="Rectangle 2"/>
          <p:cNvSpPr>
            <a:spLocks noGrp="1"/>
          </p:cNvSpPr>
          <p:nvPr>
            <p:ph type="title"/>
          </p:nvPr>
        </p:nvSpPr>
        <p:spPr>
          <a:xfrm>
            <a:off x="457200" y="815658"/>
            <a:ext cx="8229600" cy="1143000"/>
          </a:xfrm>
        </p:spPr>
        <p:txBody>
          <a:bodyPr wrap="square" lIns="91440" tIns="45720" rIns="91440" bIns="45720" anchor="ctr"/>
          <a:p>
            <a:r>
              <a:rPr lang="en-US" altLang="zh-CN" sz="3600" dirty="0"/>
              <a:t>3. </a:t>
            </a:r>
            <a:r>
              <a:rPr lang="zh-CN" altLang="en-US" sz="3600" dirty="0"/>
              <a:t>关键事件的同一地点事件频发率分析</a:t>
            </a:r>
            <a:endParaRPr lang="zh-CN" altLang="en-US" b="1" dirty="0"/>
          </a:p>
        </p:txBody>
      </p:sp>
      <p:sp>
        <p:nvSpPr>
          <p:cNvPr id="140290" name="Rectangle 3"/>
          <p:cNvSpPr>
            <a:spLocks noGrp="1"/>
          </p:cNvSpPr>
          <p:nvPr>
            <p:ph idx="1"/>
          </p:nvPr>
        </p:nvSpPr>
        <p:spPr>
          <a:xfrm>
            <a:off x="457200" y="2252345"/>
            <a:ext cx="8229600" cy="4525963"/>
          </a:xfrm>
        </p:spPr>
        <p:txBody>
          <a:bodyPr wrap="square" lIns="91440" tIns="45720" rIns="91440" bIns="45720" anchor="t"/>
          <a:p>
            <a:pPr marL="812800" indent="-812800">
              <a:lnSpc>
                <a:spcPct val="90000"/>
              </a:lnSpc>
            </a:pPr>
            <a:r>
              <a:rPr lang="zh-CN" altLang="en-US" b="1" dirty="0"/>
              <a:t>为了进一步识别关键事件的重点发生地域，反映同一事件多次处理频率，评价事件处理质量。对</a:t>
            </a:r>
            <a:r>
              <a:rPr lang="en-US" altLang="zh-CN" b="1" dirty="0"/>
              <a:t>2014</a:t>
            </a:r>
            <a:r>
              <a:rPr lang="zh-CN" altLang="en-US" b="1" dirty="0"/>
              <a:t>年</a:t>
            </a:r>
            <a:r>
              <a:rPr lang="en-US" altLang="zh-CN" b="1" dirty="0"/>
              <a:t>8</a:t>
            </a:r>
            <a:r>
              <a:rPr lang="zh-CN" altLang="en-US" b="1" dirty="0"/>
              <a:t>月至</a:t>
            </a:r>
            <a:r>
              <a:rPr lang="en-US" altLang="zh-CN" b="1" dirty="0"/>
              <a:t>2015</a:t>
            </a:r>
            <a:r>
              <a:rPr lang="zh-CN" altLang="en-US" b="1" dirty="0"/>
              <a:t>年</a:t>
            </a:r>
            <a:r>
              <a:rPr lang="en-US" altLang="zh-CN" b="1" dirty="0"/>
              <a:t>3</a:t>
            </a:r>
            <a:r>
              <a:rPr lang="zh-CN" altLang="en-US" b="1" dirty="0"/>
              <a:t>月之间的道路破损、道路不洁、绿地脏乱、无照经营游商和施工废弃料乱堆物等五大事件的全部数据进行手动筛选，筛选出每个关键事件前十位高发地点，结合</a:t>
            </a:r>
            <a:r>
              <a:rPr lang="en-US" altLang="zh-CN" b="1" dirty="0"/>
              <a:t>GIS</a:t>
            </a:r>
            <a:r>
              <a:rPr lang="zh-CN" altLang="en-US" b="1" dirty="0"/>
              <a:t>图形标注，勾画事件高发布局模式，并典型案例分析进一步诠释事件特性。</a:t>
            </a:r>
            <a:endParaRPr lang="zh-CN" altLang="en-US" b="1" dirty="0"/>
          </a:p>
        </p:txBody>
      </p:sp>
      <p:pic>
        <p:nvPicPr>
          <p:cNvPr id="78851" name="Picture 2" descr="D:\百度云同步盘\单位文件\2017年工作\2017.03.07数字图书馆深度游培训启动会相关\宣传素材\2017深度游logo-738×286.png"/>
          <p:cNvPicPr>
            <a:picLocks noGrp="1" noChangeAspect="1"/>
          </p:cNvPicPr>
          <p:nvPr/>
        </p:nvPicPr>
        <p:blipFill>
          <a:blip r:embed="rId1">
            <a:clrChange>
              <a:clrFrom>
                <a:srgbClr val="FFFFFF"/>
              </a:clrFrom>
              <a:clrTo>
                <a:srgbClr val="FFFFFF">
                  <a:alpha val="0"/>
                </a:srgbClr>
              </a:clrTo>
            </a:clrChange>
          </a:blip>
          <a:stretch>
            <a:fillRect/>
          </a:stretch>
        </p:blipFill>
        <p:spPr>
          <a:xfrm>
            <a:off x="7051040" y="-71755"/>
            <a:ext cx="2258695" cy="110807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Rectangle 2"/>
          <p:cNvSpPr>
            <a:spLocks noGrp="1"/>
          </p:cNvSpPr>
          <p:nvPr>
            <p:ph type="title"/>
          </p:nvPr>
        </p:nvSpPr>
        <p:spPr/>
        <p:txBody>
          <a:bodyPr wrap="square" lIns="91440" tIns="45720" rIns="91440" bIns="45720" anchor="ctr"/>
          <a:p>
            <a:endParaRPr lang="zh-CN" altLang="en-US" dirty="0"/>
          </a:p>
        </p:txBody>
      </p:sp>
      <p:pic>
        <p:nvPicPr>
          <p:cNvPr id="141315" name="Picture 4"/>
          <p:cNvPicPr>
            <a:picLocks noChangeAspect="1"/>
          </p:cNvPicPr>
          <p:nvPr/>
        </p:nvPicPr>
        <p:blipFill>
          <a:blip r:embed="rId1"/>
          <a:stretch>
            <a:fillRect/>
          </a:stretch>
        </p:blipFill>
        <p:spPr>
          <a:xfrm>
            <a:off x="1114743" y="1932305"/>
            <a:ext cx="6913562" cy="3671888"/>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37985" y="-142240"/>
            <a:ext cx="2695575" cy="125412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Rectangle 2"/>
          <p:cNvSpPr>
            <a:spLocks noGrp="1"/>
          </p:cNvSpPr>
          <p:nvPr>
            <p:ph type="title"/>
          </p:nvPr>
        </p:nvSpPr>
        <p:spPr/>
        <p:txBody>
          <a:bodyPr wrap="square" lIns="91440" tIns="45720" rIns="91440" bIns="45720" anchor="ctr"/>
          <a:p>
            <a:endParaRPr lang="zh-CN" altLang="en-US" dirty="0"/>
          </a:p>
        </p:txBody>
      </p:sp>
      <p:pic>
        <p:nvPicPr>
          <p:cNvPr id="142339" name="Picture 4"/>
          <p:cNvPicPr>
            <a:picLocks noChangeAspect="1"/>
          </p:cNvPicPr>
          <p:nvPr/>
        </p:nvPicPr>
        <p:blipFill>
          <a:blip r:embed="rId1"/>
          <a:stretch>
            <a:fillRect/>
          </a:stretch>
        </p:blipFill>
        <p:spPr>
          <a:xfrm>
            <a:off x="1781175" y="776605"/>
            <a:ext cx="5581650" cy="5303838"/>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104380" y="-168910"/>
            <a:ext cx="2286000" cy="114427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Rectangle 2"/>
          <p:cNvSpPr>
            <a:spLocks noGrp="1"/>
          </p:cNvSpPr>
          <p:nvPr>
            <p:ph type="title"/>
          </p:nvPr>
        </p:nvSpPr>
        <p:spPr/>
        <p:txBody>
          <a:bodyPr wrap="square" lIns="91440" tIns="45720" rIns="91440" bIns="45720" anchor="ctr"/>
          <a:p>
            <a:endParaRPr lang="zh-CN" altLang="en-US" dirty="0"/>
          </a:p>
        </p:txBody>
      </p:sp>
      <p:pic>
        <p:nvPicPr>
          <p:cNvPr id="143363" name="Picture 4"/>
          <p:cNvPicPr>
            <a:picLocks noChangeAspect="1"/>
          </p:cNvPicPr>
          <p:nvPr/>
        </p:nvPicPr>
        <p:blipFill>
          <a:blip r:embed="rId1"/>
          <a:stretch>
            <a:fillRect/>
          </a:stretch>
        </p:blipFill>
        <p:spPr>
          <a:xfrm>
            <a:off x="1693545" y="1166813"/>
            <a:ext cx="5756275" cy="4524375"/>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880225" y="-163195"/>
            <a:ext cx="2524760" cy="119126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5" name="Rectangle 2"/>
          <p:cNvSpPr>
            <a:spLocks noGrp="1"/>
          </p:cNvSpPr>
          <p:nvPr>
            <p:ph type="title"/>
          </p:nvPr>
        </p:nvSpPr>
        <p:spPr/>
        <p:txBody>
          <a:bodyPr wrap="square" lIns="91440" tIns="45720" rIns="91440" bIns="45720" anchor="ctr"/>
          <a:p>
            <a:endParaRPr lang="zh-CN" altLang="en-US" dirty="0"/>
          </a:p>
        </p:txBody>
      </p:sp>
      <p:pic>
        <p:nvPicPr>
          <p:cNvPr id="144387" name="Picture 4"/>
          <p:cNvPicPr>
            <a:picLocks noChangeAspect="1"/>
          </p:cNvPicPr>
          <p:nvPr/>
        </p:nvPicPr>
        <p:blipFill>
          <a:blip r:embed="rId1"/>
          <a:stretch>
            <a:fillRect/>
          </a:stretch>
        </p:blipFill>
        <p:spPr>
          <a:xfrm>
            <a:off x="791528" y="1124903"/>
            <a:ext cx="7561262" cy="4608512"/>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941820" y="-114300"/>
            <a:ext cx="2421890" cy="123952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Rectangle 2"/>
          <p:cNvSpPr>
            <a:spLocks noGrp="1"/>
          </p:cNvSpPr>
          <p:nvPr>
            <p:ph type="title"/>
          </p:nvPr>
        </p:nvSpPr>
        <p:spPr/>
        <p:txBody>
          <a:bodyPr wrap="square" lIns="91440" tIns="45720" rIns="91440" bIns="45720" anchor="ctr"/>
          <a:p>
            <a:endParaRPr lang="zh-CN" altLang="en-US" dirty="0"/>
          </a:p>
        </p:txBody>
      </p:sp>
      <p:pic>
        <p:nvPicPr>
          <p:cNvPr id="145411" name="Picture 4"/>
          <p:cNvPicPr>
            <a:picLocks noChangeAspect="1"/>
          </p:cNvPicPr>
          <p:nvPr/>
        </p:nvPicPr>
        <p:blipFill>
          <a:blip r:embed="rId1"/>
          <a:stretch>
            <a:fillRect/>
          </a:stretch>
        </p:blipFill>
        <p:spPr>
          <a:xfrm>
            <a:off x="1693545" y="1310323"/>
            <a:ext cx="5756275" cy="510540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802120" y="-127635"/>
            <a:ext cx="2519680" cy="125285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3" name="Rectangle 2"/>
          <p:cNvSpPr>
            <a:spLocks noGrp="1"/>
          </p:cNvSpPr>
          <p:nvPr>
            <p:ph type="title"/>
          </p:nvPr>
        </p:nvSpPr>
        <p:spPr/>
        <p:txBody>
          <a:bodyPr wrap="square" lIns="91440" tIns="45720" rIns="91440" bIns="45720" anchor="ctr"/>
          <a:p>
            <a:endParaRPr lang="zh-CN" altLang="en-US" dirty="0"/>
          </a:p>
        </p:txBody>
      </p:sp>
      <p:pic>
        <p:nvPicPr>
          <p:cNvPr id="146435" name="Picture 4"/>
          <p:cNvPicPr>
            <a:picLocks noChangeAspect="1"/>
          </p:cNvPicPr>
          <p:nvPr/>
        </p:nvPicPr>
        <p:blipFill>
          <a:blip r:embed="rId1"/>
          <a:stretch>
            <a:fillRect/>
          </a:stretch>
        </p:blipFill>
        <p:spPr>
          <a:xfrm>
            <a:off x="863600" y="1088708"/>
            <a:ext cx="7416800" cy="467995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058025" y="-2540"/>
            <a:ext cx="2389505" cy="109156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Rectangle 2"/>
          <p:cNvSpPr>
            <a:spLocks noGrp="1"/>
          </p:cNvSpPr>
          <p:nvPr>
            <p:ph type="title"/>
          </p:nvPr>
        </p:nvSpPr>
        <p:spPr>
          <a:xfrm>
            <a:off x="457200" y="854075"/>
            <a:ext cx="8229600" cy="871538"/>
          </a:xfrm>
        </p:spPr>
        <p:txBody>
          <a:bodyPr wrap="square" lIns="91440" tIns="45720" rIns="91440" bIns="45720" anchor="ctr"/>
          <a:p>
            <a:r>
              <a:rPr lang="zh-CN" altLang="en-US" sz="4000" b="1" dirty="0"/>
              <a:t>天津经济技术开发区摊贩疏导治理</a:t>
            </a:r>
            <a:endParaRPr lang="zh-CN" altLang="en-US" sz="4000" b="1" dirty="0"/>
          </a:p>
        </p:txBody>
      </p:sp>
      <p:sp>
        <p:nvSpPr>
          <p:cNvPr id="147458" name="Rectangle 3"/>
          <p:cNvSpPr>
            <a:spLocks noGrp="1"/>
          </p:cNvSpPr>
          <p:nvPr>
            <p:ph idx="1"/>
          </p:nvPr>
        </p:nvSpPr>
        <p:spPr>
          <a:xfrm>
            <a:off x="540385" y="2102168"/>
            <a:ext cx="8229600" cy="4191000"/>
          </a:xfrm>
        </p:spPr>
        <p:txBody>
          <a:bodyPr wrap="square" lIns="91440" tIns="45720" rIns="91440" bIns="45720" anchor="t"/>
          <a:p>
            <a:r>
              <a:rPr lang="zh-CN" altLang="en-US" dirty="0"/>
              <a:t>一、开发区摊贩治理的做法和经验</a:t>
            </a:r>
            <a:endParaRPr lang="zh-CN" altLang="en-US" b="1" dirty="0"/>
          </a:p>
          <a:p>
            <a:r>
              <a:rPr lang="en-US" altLang="zh-CN" b="1" dirty="0"/>
              <a:t>1.“</a:t>
            </a:r>
            <a:r>
              <a:rPr lang="zh-CN" altLang="en-US" b="1" dirty="0"/>
              <a:t>疏、堵”结合，法制化治理</a:t>
            </a:r>
            <a:endParaRPr lang="zh-CN" altLang="en-US" b="1" dirty="0"/>
          </a:p>
          <a:p>
            <a:r>
              <a:rPr lang="en-US" altLang="zh-CN" dirty="0"/>
              <a:t>2. “</a:t>
            </a:r>
            <a:r>
              <a:rPr lang="zh-CN" altLang="en-US" dirty="0"/>
              <a:t>定、游”区分，人性化管理</a:t>
            </a:r>
            <a:endParaRPr lang="zh-CN" altLang="en-US" dirty="0"/>
          </a:p>
          <a:p>
            <a:r>
              <a:rPr lang="en-US" altLang="zh-CN" b="1" dirty="0"/>
              <a:t>3.“</a:t>
            </a:r>
            <a:r>
              <a:rPr lang="zh-CN" altLang="en-US" b="1" dirty="0"/>
              <a:t>精、细”融合，科学化治理</a:t>
            </a:r>
            <a:endParaRPr lang="zh-CN" altLang="en-US" b="1" dirty="0"/>
          </a:p>
          <a:p>
            <a:r>
              <a:rPr lang="en-US" altLang="zh-CN" b="1" dirty="0"/>
              <a:t>4.“</a:t>
            </a:r>
            <a:r>
              <a:rPr lang="zh-CN" altLang="en-US" b="1" dirty="0"/>
              <a:t>监、管”并重，常态化治理</a:t>
            </a:r>
            <a:endParaRPr lang="zh-CN" altLang="en-US" b="1" dirty="0"/>
          </a:p>
          <a:p>
            <a:endParaRPr lang="zh-CN" altLang="en-US" b="1" dirty="0"/>
          </a:p>
          <a:p>
            <a:endParaRPr lang="zh-CN" altLang="en-US" dirty="0"/>
          </a:p>
        </p:txBody>
      </p:sp>
      <p:pic>
        <p:nvPicPr>
          <p:cNvPr id="147459"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846570" y="-95250"/>
            <a:ext cx="2557780" cy="106235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1" name="Rectangle 2"/>
          <p:cNvSpPr>
            <a:spLocks noGrp="1"/>
          </p:cNvSpPr>
          <p:nvPr>
            <p:ph type="title"/>
          </p:nvPr>
        </p:nvSpPr>
        <p:spPr/>
        <p:txBody>
          <a:bodyPr wrap="square" lIns="91440" tIns="45720" rIns="91440" bIns="45720" anchor="ctr"/>
          <a:p>
            <a:endParaRPr lang="zh-CN" altLang="en-US" dirty="0"/>
          </a:p>
        </p:txBody>
      </p:sp>
      <p:pic>
        <p:nvPicPr>
          <p:cNvPr id="148482" name="Picture 1484"/>
          <p:cNvPicPr>
            <a:picLocks noChangeAspect="1"/>
          </p:cNvPicPr>
          <p:nvPr/>
        </p:nvPicPr>
        <p:blipFill>
          <a:blip r:embed="rId1"/>
          <a:stretch>
            <a:fillRect/>
          </a:stretch>
        </p:blipFill>
        <p:spPr>
          <a:xfrm>
            <a:off x="681990" y="174625"/>
            <a:ext cx="6834505" cy="6508750"/>
          </a:xfrm>
          <a:prstGeom prst="rect">
            <a:avLst/>
          </a:prstGeom>
          <a:noFill/>
          <a:ln w="9525">
            <a:noFill/>
          </a:ln>
        </p:spPr>
      </p:pic>
      <p:pic>
        <p:nvPicPr>
          <p:cNvPr id="148483"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216140" y="-27305"/>
            <a:ext cx="2106930" cy="84264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Rectangle 2"/>
          <p:cNvSpPr>
            <a:spLocks noGrp="1"/>
          </p:cNvSpPr>
          <p:nvPr>
            <p:ph type="title"/>
          </p:nvPr>
        </p:nvSpPr>
        <p:spPr/>
        <p:txBody>
          <a:bodyPr wrap="square" lIns="91440" tIns="45720" rIns="91440" bIns="45720" anchor="ctr"/>
          <a:p>
            <a:endParaRPr lang="zh-CN" altLang="en-US" dirty="0"/>
          </a:p>
        </p:txBody>
      </p:sp>
      <p:pic>
        <p:nvPicPr>
          <p:cNvPr id="131075" name="Picture 4"/>
          <p:cNvPicPr>
            <a:picLocks noChangeAspect="1"/>
          </p:cNvPicPr>
          <p:nvPr/>
        </p:nvPicPr>
        <p:blipFill>
          <a:blip r:embed="rId1"/>
          <a:stretch>
            <a:fillRect/>
          </a:stretch>
        </p:blipFill>
        <p:spPr>
          <a:xfrm>
            <a:off x="1533843" y="1599883"/>
            <a:ext cx="5756275" cy="4452937"/>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21475" y="-172085"/>
            <a:ext cx="2614295" cy="121539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Rectangle 2"/>
          <p:cNvSpPr>
            <a:spLocks noGrp="1"/>
          </p:cNvSpPr>
          <p:nvPr>
            <p:ph type="title"/>
          </p:nvPr>
        </p:nvSpPr>
        <p:spPr/>
        <p:txBody>
          <a:bodyPr wrap="square" lIns="91440" tIns="45720" rIns="91440" bIns="45720" anchor="ctr"/>
          <a:p>
            <a:endParaRPr lang="zh-CN" altLang="en-US" dirty="0"/>
          </a:p>
        </p:txBody>
      </p:sp>
      <p:pic>
        <p:nvPicPr>
          <p:cNvPr id="149506" name="Picture 4"/>
          <p:cNvPicPr>
            <a:picLocks noChangeAspect="1"/>
          </p:cNvPicPr>
          <p:nvPr/>
        </p:nvPicPr>
        <p:blipFill>
          <a:blip r:embed="rId1"/>
          <a:stretch>
            <a:fillRect/>
          </a:stretch>
        </p:blipFill>
        <p:spPr>
          <a:xfrm>
            <a:off x="1476375" y="404813"/>
            <a:ext cx="5905500" cy="5981700"/>
          </a:xfrm>
          <a:prstGeom prst="rect">
            <a:avLst/>
          </a:prstGeom>
          <a:noFill/>
          <a:ln w="9525">
            <a:noFill/>
          </a:ln>
        </p:spPr>
      </p:pic>
      <p:pic>
        <p:nvPicPr>
          <p:cNvPr id="149507"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035800" y="-180975"/>
            <a:ext cx="2313940" cy="10922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29" name="Rectangle 2"/>
          <p:cNvSpPr>
            <a:spLocks noGrp="1"/>
          </p:cNvSpPr>
          <p:nvPr>
            <p:ph type="title"/>
          </p:nvPr>
        </p:nvSpPr>
        <p:spPr/>
        <p:txBody>
          <a:bodyPr wrap="square" lIns="91440" tIns="45720" rIns="91440" bIns="45720" anchor="ctr"/>
          <a:p>
            <a:endParaRPr lang="zh-CN" altLang="en-US" dirty="0"/>
          </a:p>
        </p:txBody>
      </p:sp>
      <p:pic>
        <p:nvPicPr>
          <p:cNvPr id="150530" name="Picture 4"/>
          <p:cNvPicPr>
            <a:picLocks noChangeAspect="1"/>
          </p:cNvPicPr>
          <p:nvPr/>
        </p:nvPicPr>
        <p:blipFill>
          <a:blip r:embed="rId1"/>
          <a:stretch>
            <a:fillRect/>
          </a:stretch>
        </p:blipFill>
        <p:spPr>
          <a:xfrm>
            <a:off x="1403350" y="404813"/>
            <a:ext cx="5976938" cy="5172075"/>
          </a:xfrm>
          <a:prstGeom prst="rect">
            <a:avLst/>
          </a:prstGeom>
          <a:noFill/>
          <a:ln w="9525">
            <a:noFill/>
          </a:ln>
        </p:spPr>
      </p:pic>
      <p:pic>
        <p:nvPicPr>
          <p:cNvPr id="15053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238365" y="-83820"/>
            <a:ext cx="2153285" cy="107124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3" name="Rectangle 2"/>
          <p:cNvSpPr>
            <a:spLocks noGrp="1"/>
          </p:cNvSpPr>
          <p:nvPr>
            <p:ph type="title"/>
          </p:nvPr>
        </p:nvSpPr>
        <p:spPr/>
        <p:txBody>
          <a:bodyPr wrap="square" lIns="91440" tIns="45720" rIns="91440" bIns="45720" anchor="ctr"/>
          <a:p>
            <a:endParaRPr lang="zh-CN" altLang="en-US" dirty="0"/>
          </a:p>
        </p:txBody>
      </p:sp>
      <p:pic>
        <p:nvPicPr>
          <p:cNvPr id="151554" name="Picture 4"/>
          <p:cNvPicPr>
            <a:picLocks noChangeAspect="1"/>
          </p:cNvPicPr>
          <p:nvPr/>
        </p:nvPicPr>
        <p:blipFill>
          <a:blip r:embed="rId1"/>
          <a:stretch>
            <a:fillRect/>
          </a:stretch>
        </p:blipFill>
        <p:spPr>
          <a:xfrm>
            <a:off x="1187450" y="476250"/>
            <a:ext cx="6337300" cy="5976938"/>
          </a:xfrm>
          <a:prstGeom prst="rect">
            <a:avLst/>
          </a:prstGeom>
          <a:noFill/>
          <a:ln w="9525">
            <a:noFill/>
          </a:ln>
        </p:spPr>
      </p:pic>
      <p:pic>
        <p:nvPicPr>
          <p:cNvPr id="151555"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203440" y="-162560"/>
            <a:ext cx="2122170" cy="112014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7" name="Rectangle 2"/>
          <p:cNvSpPr>
            <a:spLocks noGrp="1"/>
          </p:cNvSpPr>
          <p:nvPr>
            <p:ph type="title"/>
          </p:nvPr>
        </p:nvSpPr>
        <p:spPr/>
        <p:txBody>
          <a:bodyPr wrap="square" lIns="91440" tIns="45720" rIns="91440" bIns="45720" anchor="ctr"/>
          <a:p>
            <a:endParaRPr lang="zh-CN" altLang="en-US" dirty="0"/>
          </a:p>
        </p:txBody>
      </p:sp>
      <p:pic>
        <p:nvPicPr>
          <p:cNvPr id="152578" name="Picture 4"/>
          <p:cNvPicPr>
            <a:picLocks noChangeAspect="1"/>
          </p:cNvPicPr>
          <p:nvPr/>
        </p:nvPicPr>
        <p:blipFill>
          <a:blip r:embed="rId1"/>
          <a:stretch>
            <a:fillRect/>
          </a:stretch>
        </p:blipFill>
        <p:spPr>
          <a:xfrm>
            <a:off x="1042988" y="1196975"/>
            <a:ext cx="6769100" cy="4643438"/>
          </a:xfrm>
          <a:prstGeom prst="rect">
            <a:avLst/>
          </a:prstGeom>
          <a:noFill/>
          <a:ln w="9525">
            <a:noFill/>
          </a:ln>
        </p:spPr>
      </p:pic>
      <p:pic>
        <p:nvPicPr>
          <p:cNvPr id="152579"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063105" y="-165735"/>
            <a:ext cx="2342515" cy="108458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Rectangle 2"/>
          <p:cNvSpPr>
            <a:spLocks noGrp="1"/>
          </p:cNvSpPr>
          <p:nvPr>
            <p:ph type="title"/>
          </p:nvPr>
        </p:nvSpPr>
        <p:spPr/>
        <p:txBody>
          <a:bodyPr wrap="square" lIns="91440" tIns="45720" rIns="91440" bIns="45720" anchor="ctr"/>
          <a:p>
            <a:endParaRPr lang="zh-CN" altLang="en-US" dirty="0"/>
          </a:p>
        </p:txBody>
      </p:sp>
      <p:pic>
        <p:nvPicPr>
          <p:cNvPr id="153602" name="Picture 4"/>
          <p:cNvPicPr>
            <a:picLocks noChangeAspect="1"/>
          </p:cNvPicPr>
          <p:nvPr/>
        </p:nvPicPr>
        <p:blipFill>
          <a:blip r:embed="rId1"/>
          <a:stretch>
            <a:fillRect/>
          </a:stretch>
        </p:blipFill>
        <p:spPr>
          <a:xfrm>
            <a:off x="550545" y="671195"/>
            <a:ext cx="8135938" cy="5329238"/>
          </a:xfrm>
          <a:prstGeom prst="rect">
            <a:avLst/>
          </a:prstGeom>
          <a:noFill/>
          <a:ln w="9525">
            <a:noFill/>
          </a:ln>
        </p:spPr>
      </p:pic>
      <p:pic>
        <p:nvPicPr>
          <p:cNvPr id="153603"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312660" y="-119380"/>
            <a:ext cx="2014855" cy="106934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5" name="Rectangle 2"/>
          <p:cNvSpPr>
            <a:spLocks noGrp="1"/>
          </p:cNvSpPr>
          <p:nvPr>
            <p:ph type="title"/>
          </p:nvPr>
        </p:nvSpPr>
        <p:spPr>
          <a:xfrm>
            <a:off x="457200" y="755015"/>
            <a:ext cx="8229600" cy="1285875"/>
          </a:xfrm>
        </p:spPr>
        <p:txBody>
          <a:bodyPr wrap="square" lIns="91440" tIns="45720" rIns="91440" bIns="45720" anchor="ctr"/>
          <a:p>
            <a:r>
              <a:rPr lang="zh-CN" altLang="en-US" dirty="0"/>
              <a:t>开发区摊贩治理存在问题剖析</a:t>
            </a:r>
            <a:endParaRPr lang="zh-CN" altLang="en-US" b="1" dirty="0"/>
          </a:p>
        </p:txBody>
      </p:sp>
      <p:sp>
        <p:nvSpPr>
          <p:cNvPr id="154626" name="Rectangle 3"/>
          <p:cNvSpPr>
            <a:spLocks noGrp="1"/>
          </p:cNvSpPr>
          <p:nvPr>
            <p:ph idx="1"/>
          </p:nvPr>
        </p:nvSpPr>
        <p:spPr>
          <a:xfrm>
            <a:off x="457200" y="2040890"/>
            <a:ext cx="8229600" cy="4294188"/>
          </a:xfrm>
        </p:spPr>
        <p:txBody>
          <a:bodyPr wrap="square" lIns="91440" tIns="45720" rIns="91440" bIns="45720" anchor="t"/>
          <a:p>
            <a:r>
              <a:rPr lang="en-US" altLang="zh-CN" b="1" dirty="0"/>
              <a:t>1. </a:t>
            </a:r>
            <a:r>
              <a:rPr lang="zh-CN" altLang="en-US" b="1" dirty="0"/>
              <a:t>更多摊贩疏导点亟待建立，游商治理有待加强</a:t>
            </a:r>
            <a:endParaRPr lang="zh-CN" altLang="en-US" b="1" dirty="0"/>
          </a:p>
          <a:p>
            <a:r>
              <a:rPr lang="en-US" altLang="zh-CN" b="1" dirty="0"/>
              <a:t>2. </a:t>
            </a:r>
            <a:r>
              <a:rPr lang="zh-CN" altLang="en-US" b="1" dirty="0"/>
              <a:t>疏导市场的规划及后续管理问题</a:t>
            </a:r>
            <a:endParaRPr lang="zh-CN" altLang="en-US" b="1" dirty="0"/>
          </a:p>
          <a:p>
            <a:r>
              <a:rPr lang="en-US" altLang="zh-CN" b="1" dirty="0"/>
              <a:t>3. </a:t>
            </a:r>
            <a:r>
              <a:rPr lang="zh-CN" altLang="en-US" b="1" dirty="0"/>
              <a:t>数字化城管设施的维修和共享问题 </a:t>
            </a:r>
            <a:endParaRPr lang="zh-CN" altLang="en-US" b="1" dirty="0"/>
          </a:p>
          <a:p>
            <a:r>
              <a:rPr lang="en-US" altLang="zh-CN" b="1" dirty="0"/>
              <a:t>4. </a:t>
            </a:r>
            <a:r>
              <a:rPr lang="zh-CN" altLang="en-US" b="1" dirty="0"/>
              <a:t>疏导点建立规划用地紧张，审批程序繁杂 </a:t>
            </a:r>
            <a:endParaRPr lang="en-US" altLang="zh-CN" b="1" dirty="0"/>
          </a:p>
          <a:p>
            <a:endParaRPr lang="zh-CN" altLang="en-US" b="1" dirty="0"/>
          </a:p>
        </p:txBody>
      </p:sp>
      <p:pic>
        <p:nvPicPr>
          <p:cNvPr id="154627"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7151370" y="-113665"/>
            <a:ext cx="2112010" cy="110172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Rectangle 2"/>
          <p:cNvSpPr>
            <a:spLocks noGrp="1"/>
          </p:cNvSpPr>
          <p:nvPr>
            <p:ph type="title"/>
          </p:nvPr>
        </p:nvSpPr>
        <p:spPr/>
        <p:txBody>
          <a:bodyPr wrap="square" lIns="91440" tIns="45720" rIns="91440" bIns="45720" anchor="ctr"/>
          <a:p>
            <a:endParaRPr lang="zh-CN" altLang="en-US" dirty="0"/>
          </a:p>
        </p:txBody>
      </p:sp>
      <p:sp>
        <p:nvSpPr>
          <p:cNvPr id="155650" name="Rectangle 3"/>
          <p:cNvSpPr>
            <a:spLocks noGrp="1"/>
          </p:cNvSpPr>
          <p:nvPr>
            <p:ph idx="1"/>
          </p:nvPr>
        </p:nvSpPr>
        <p:spPr/>
        <p:txBody>
          <a:bodyPr wrap="square" lIns="91440" tIns="45720" rIns="91440" bIns="45720" anchor="t"/>
          <a:p>
            <a:pPr>
              <a:buNone/>
            </a:pPr>
            <a:endParaRPr lang="zh-CN" altLang="en-US" dirty="0">
              <a:latin typeface="黑体" panose="02010609060101010101" pitchFamily="49" charset="-122"/>
              <a:ea typeface="黑体" panose="02010609060101010101" pitchFamily="49" charset="-122"/>
            </a:endParaRPr>
          </a:p>
          <a:p>
            <a:pPr>
              <a:buNone/>
            </a:pPr>
            <a:endParaRPr lang="zh-CN" altLang="en-US" dirty="0">
              <a:latin typeface="黑体" panose="02010609060101010101" pitchFamily="49" charset="-122"/>
              <a:ea typeface="黑体" panose="02010609060101010101" pitchFamily="49" charset="-122"/>
            </a:endParaRPr>
          </a:p>
          <a:p>
            <a:pPr>
              <a:buNone/>
            </a:pPr>
            <a:r>
              <a:rPr lang="zh-CN" altLang="en-US" dirty="0">
                <a:latin typeface="黑体" panose="02010609060101010101" pitchFamily="49" charset="-122"/>
                <a:ea typeface="黑体" panose="02010609060101010101" pitchFamily="49" charset="-122"/>
              </a:rPr>
              <a:t>五、数字化城市管理存在问题及对策</a:t>
            </a:r>
            <a:endParaRPr lang="zh-CN" altLang="en-US" dirty="0">
              <a:latin typeface="黑体" panose="02010609060101010101" pitchFamily="49" charset="-122"/>
              <a:ea typeface="黑体" panose="02010609060101010101" pitchFamily="49" charset="-122"/>
            </a:endParaRPr>
          </a:p>
        </p:txBody>
      </p:sp>
      <p:pic>
        <p:nvPicPr>
          <p:cNvPr id="155651"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7059930" y="-109855"/>
            <a:ext cx="2337435" cy="107632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3" name="Rectangle 2"/>
          <p:cNvSpPr>
            <a:spLocks noGrp="1"/>
          </p:cNvSpPr>
          <p:nvPr>
            <p:ph type="title"/>
          </p:nvPr>
        </p:nvSpPr>
        <p:spPr/>
        <p:txBody>
          <a:bodyPr wrap="square" lIns="91440" tIns="45720" rIns="91440" bIns="45720" anchor="ctr"/>
          <a:p>
            <a:r>
              <a:rPr lang="zh-CN" altLang="en-US" dirty="0"/>
              <a:t>存在问题</a:t>
            </a:r>
            <a:endParaRPr lang="zh-CN" altLang="en-US" dirty="0"/>
          </a:p>
        </p:txBody>
      </p:sp>
      <p:sp>
        <p:nvSpPr>
          <p:cNvPr id="156674" name="Rectangle 3"/>
          <p:cNvSpPr>
            <a:spLocks noGrp="1"/>
          </p:cNvSpPr>
          <p:nvPr>
            <p:ph idx="1"/>
          </p:nvPr>
        </p:nvSpPr>
        <p:spPr/>
        <p:txBody>
          <a:bodyPr wrap="square" lIns="91440" tIns="45720" rIns="91440" bIns="45720" anchor="t"/>
          <a:p>
            <a:pPr>
              <a:buNone/>
            </a:pPr>
            <a:r>
              <a:rPr lang="zh-CN" altLang="en-US" b="1" dirty="0"/>
              <a:t>一是工作督察落实力度问题。尤其是经监督指挥中心派遣出的城市管理问题，部分部门不予重视，办理不力。</a:t>
            </a:r>
            <a:endParaRPr lang="zh-CN" altLang="en-US" b="1" dirty="0"/>
          </a:p>
          <a:p>
            <a:pPr>
              <a:buNone/>
            </a:pPr>
            <a:r>
              <a:rPr lang="zh-CN" altLang="en-US" b="1" dirty="0"/>
              <a:t>二是部门职责不清，相互扯皮问题</a:t>
            </a:r>
            <a:endParaRPr lang="zh-CN" altLang="en-US" b="1" dirty="0"/>
          </a:p>
          <a:p>
            <a:pPr>
              <a:buNone/>
            </a:pPr>
            <a:r>
              <a:rPr lang="zh-CN" altLang="en-US" b="1" dirty="0"/>
              <a:t>三是信息采集员队伍建设问题。</a:t>
            </a:r>
            <a:endParaRPr lang="zh-CN" altLang="en-US" b="1" dirty="0"/>
          </a:p>
          <a:p>
            <a:pPr>
              <a:buNone/>
            </a:pPr>
            <a:r>
              <a:rPr lang="zh-CN" altLang="en-US" b="1" dirty="0"/>
              <a:t>四是数字化城市管理推广问题。</a:t>
            </a:r>
            <a:endParaRPr lang="zh-CN" altLang="en-US" b="1" dirty="0"/>
          </a:p>
        </p:txBody>
      </p:sp>
      <p:pic>
        <p:nvPicPr>
          <p:cNvPr id="156675"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929755" y="-95250"/>
            <a:ext cx="2474595" cy="106235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7" name="Rectangle 2"/>
          <p:cNvSpPr>
            <a:spLocks noGrp="1"/>
          </p:cNvSpPr>
          <p:nvPr>
            <p:ph type="title"/>
          </p:nvPr>
        </p:nvSpPr>
        <p:spPr>
          <a:xfrm>
            <a:off x="468313" y="260350"/>
            <a:ext cx="8229600" cy="1143000"/>
          </a:xfrm>
        </p:spPr>
        <p:txBody>
          <a:bodyPr wrap="square" lIns="91440" tIns="45720" rIns="91440" bIns="45720" anchor="ctr"/>
          <a:p>
            <a:r>
              <a:rPr lang="zh-CN" altLang="en-US" dirty="0"/>
              <a:t>对策建议</a:t>
            </a:r>
            <a:endParaRPr lang="zh-CN" altLang="en-US" dirty="0"/>
          </a:p>
        </p:txBody>
      </p:sp>
      <p:sp>
        <p:nvSpPr>
          <p:cNvPr id="157698" name="Rectangle 3"/>
          <p:cNvSpPr>
            <a:spLocks noGrp="1"/>
          </p:cNvSpPr>
          <p:nvPr>
            <p:ph idx="1"/>
          </p:nvPr>
        </p:nvSpPr>
        <p:spPr/>
        <p:txBody>
          <a:bodyPr wrap="square" lIns="91440" tIns="45720" rIns="91440" bIns="45720" anchor="t"/>
          <a:p>
            <a:pPr>
              <a:buNone/>
            </a:pPr>
            <a:r>
              <a:rPr lang="en-US" altLang="zh-CN" dirty="0"/>
              <a:t>1. </a:t>
            </a:r>
            <a:r>
              <a:rPr lang="zh-CN" altLang="en-US" dirty="0"/>
              <a:t>理顺体制机制，合理定位“两个中心” </a:t>
            </a:r>
            <a:endParaRPr lang="zh-CN" altLang="en-US" dirty="0"/>
          </a:p>
          <a:p>
            <a:pPr>
              <a:buNone/>
            </a:pPr>
            <a:r>
              <a:rPr lang="en-US" altLang="zh-CN" dirty="0"/>
              <a:t>2. </a:t>
            </a:r>
            <a:r>
              <a:rPr lang="zh-CN" altLang="en-US" dirty="0"/>
              <a:t>调动社会力量，共同参与城市治理 </a:t>
            </a:r>
            <a:endParaRPr lang="zh-CN" altLang="en-US" dirty="0"/>
          </a:p>
          <a:p>
            <a:pPr>
              <a:buNone/>
            </a:pPr>
            <a:r>
              <a:rPr lang="en-US" altLang="zh-CN" dirty="0"/>
              <a:t>3. </a:t>
            </a:r>
            <a:r>
              <a:rPr lang="zh-CN" altLang="en-US" dirty="0"/>
              <a:t>加强绩效考核，全面提高问题处置率 </a:t>
            </a:r>
            <a:endParaRPr lang="zh-CN" altLang="en-US" dirty="0"/>
          </a:p>
          <a:p>
            <a:pPr>
              <a:buNone/>
            </a:pPr>
            <a:r>
              <a:rPr lang="en-US" altLang="zh-CN" dirty="0"/>
              <a:t>4. </a:t>
            </a:r>
            <a:r>
              <a:rPr lang="zh-CN" altLang="en-US" dirty="0"/>
              <a:t>拓展应用范围，逐步向数字城市过渡 </a:t>
            </a:r>
            <a:endParaRPr lang="en-US" altLang="zh-CN" dirty="0"/>
          </a:p>
        </p:txBody>
      </p:sp>
      <p:pic>
        <p:nvPicPr>
          <p:cNvPr id="157699"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988175" y="-53340"/>
            <a:ext cx="2416175" cy="102044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8721" name="Group 2"/>
          <p:cNvGrpSpPr/>
          <p:nvPr/>
        </p:nvGrpSpPr>
        <p:grpSpPr>
          <a:xfrm>
            <a:off x="-36512" y="3500438"/>
            <a:ext cx="2305050" cy="838200"/>
            <a:chOff x="0" y="2208"/>
            <a:chExt cx="1440" cy="528"/>
          </a:xfrm>
        </p:grpSpPr>
        <p:sp>
          <p:nvSpPr>
            <p:cNvPr id="158722" name="Rectangle 3"/>
            <p:cNvSpPr/>
            <p:nvPr/>
          </p:nvSpPr>
          <p:spPr>
            <a:xfrm>
              <a:off x="709" y="2385"/>
              <a:ext cx="22" cy="173"/>
            </a:xfrm>
            <a:prstGeom prst="rect">
              <a:avLst/>
            </a:prstGeom>
            <a:noFill/>
            <a:ln w="9525">
              <a:noFill/>
            </a:ln>
          </p:spPr>
          <p:txBody>
            <a:bodyPr wrap="none" lIns="18000" tIns="0" rIns="18000" bIns="0" anchor="ctr">
              <a:spAutoFit/>
            </a:bodyPr>
            <a:p>
              <a:pPr algn="ctr"/>
              <a:endParaRPr lang="zh-CN" altLang="zh-CN" dirty="0">
                <a:latin typeface="Arial" panose="020B0604020202020204" pitchFamily="34" charset="0"/>
                <a:ea typeface="黑体" panose="02010609060101010101" pitchFamily="49" charset="-122"/>
              </a:endParaRPr>
            </a:p>
          </p:txBody>
        </p:sp>
        <p:sp>
          <p:nvSpPr>
            <p:cNvPr id="158723" name="Rectangle 4"/>
            <p:cNvSpPr/>
            <p:nvPr/>
          </p:nvSpPr>
          <p:spPr>
            <a:xfrm>
              <a:off x="0" y="2208"/>
              <a:ext cx="1440" cy="528"/>
            </a:xfrm>
            <a:prstGeom prst="rect">
              <a:avLst/>
            </a:prstGeom>
            <a:solidFill>
              <a:srgbClr val="333333"/>
            </a:solidFill>
            <a:ln w="9525">
              <a:noFill/>
            </a:ln>
          </p:spPr>
          <p:txBody>
            <a:bodyPr lIns="18000" tIns="0" rIns="18000" bIns="0" anchor="ctr">
              <a:spAutoFit/>
            </a:bodyPr>
            <a:p>
              <a:endParaRPr lang="zh-CN" altLang="zh-CN" dirty="0">
                <a:latin typeface="Arial" panose="020B0604020202020204" pitchFamily="34" charset="0"/>
                <a:ea typeface="宋体" panose="02010600030101010101" pitchFamily="2" charset="-122"/>
              </a:endParaRPr>
            </a:p>
          </p:txBody>
        </p:sp>
      </p:grpSp>
      <p:sp>
        <p:nvSpPr>
          <p:cNvPr id="51205" name="Text Box 5"/>
          <p:cNvSpPr txBox="1">
            <a:spLocks noChangeArrowheads="1"/>
          </p:cNvSpPr>
          <p:nvPr/>
        </p:nvSpPr>
        <p:spPr bwMode="auto">
          <a:xfrm>
            <a:off x="134938" y="3729038"/>
            <a:ext cx="2133600" cy="365125"/>
          </a:xfrm>
          <a:prstGeom prst="rect">
            <a:avLst/>
          </a:prstGeom>
          <a:noFill/>
          <a:ln w="9525">
            <a:noFill/>
            <a:miter lim="800000"/>
          </a:ln>
          <a:effectLst/>
        </p:spPr>
        <p:txBody>
          <a:bodyPr lIns="18000" tIns="0" rIns="18000" bIns="0" anchorCtr="1">
            <a:spAutoFit/>
          </a:bodyPr>
          <a:lstStyle/>
          <a:p>
            <a:pPr marR="0" algn="ctr" defTabSz="914400">
              <a:buClrTx/>
              <a:buSzTx/>
              <a:buFontTx/>
              <a:buNone/>
              <a:defRPr/>
            </a:pPr>
            <a:r>
              <a:rPr kumimoji="0" lang="en-US" altLang="zh-CN" sz="2400" kern="1200" cap="none" spc="0" normalizeH="0" baseline="0" noProof="0">
                <a:solidFill>
                  <a:schemeClr val="bg1"/>
                </a:solidFill>
                <a:effectLst>
                  <a:outerShdw blurRad="38100" dist="38100" dir="2700000" algn="tl">
                    <a:srgbClr val="C0C0C0"/>
                  </a:outerShdw>
                </a:effectLst>
                <a:latin typeface="Showcard Gothic" panose="04020904020102020604" pitchFamily="82" charset="0"/>
                <a:ea typeface="宋体" panose="02010600030101010101" pitchFamily="2" charset="-122"/>
                <a:cs typeface="+mn-cs"/>
              </a:rPr>
              <a:t>The  end</a:t>
            </a:r>
            <a:endParaRPr kumimoji="0" lang="en-US" altLang="zh-CN" sz="2400" kern="1200" cap="none" spc="0" normalizeH="0" baseline="0" noProof="0">
              <a:solidFill>
                <a:schemeClr val="bg1"/>
              </a:solidFill>
              <a:effectLst>
                <a:outerShdw blurRad="38100" dist="38100" dir="2700000" algn="tl">
                  <a:srgbClr val="C0C0C0"/>
                </a:outerShdw>
              </a:effectLst>
              <a:latin typeface="Showcard Gothic" panose="04020904020102020604" pitchFamily="82" charset="0"/>
              <a:ea typeface="宋体" panose="02010600030101010101" pitchFamily="2" charset="-122"/>
              <a:cs typeface="+mn-cs"/>
            </a:endParaRPr>
          </a:p>
        </p:txBody>
      </p:sp>
      <p:sp>
        <p:nvSpPr>
          <p:cNvPr id="158725" name="WordArt 9"/>
          <p:cNvSpPr>
            <a:spLocks noTextEdit="1"/>
          </p:cNvSpPr>
          <p:nvPr/>
        </p:nvSpPr>
        <p:spPr>
          <a:xfrm>
            <a:off x="3995738" y="4005263"/>
            <a:ext cx="1828800" cy="638175"/>
          </a:xfrm>
          <a:prstGeom prst="rect">
            <a:avLst/>
          </a:prstGeom>
        </p:spPr>
        <p:txBody>
          <a:bodyPr wrap="none" fromWordArt="1">
            <a:prstTxWarp prst="textPlain">
              <a:avLst>
                <a:gd name="adj" fmla="val 50000"/>
              </a:avLst>
            </a:prstTxWarp>
            <a:normAutofit fontScale="70000"/>
          </a:bodyPr>
          <a:p>
            <a:pPr algn="ctr" fontAlgn="base"/>
            <a:r>
              <a:rPr lang="zh-CN" altLang="en-US" sz="4800" strike="noStrike" noProof="1">
                <a:ln w="9525" cap="flat" cmpd="sng">
                  <a:solidFill>
                    <a:srgbClr val="000000"/>
                  </a:solidFill>
                  <a:prstDash val="solid"/>
                  <a:round/>
                  <a:headEnd type="none" w="med" len="med"/>
                  <a:tailEnd type="none" w="med" len="med"/>
                </a:ln>
                <a:solidFill>
                  <a:srgbClr val="000080"/>
                </a:solidFill>
                <a:effectLst>
                  <a:outerShdw dist="35921" dir="2699999" algn="ctr" rotWithShape="0">
                    <a:srgbClr val="808080">
                      <a:alpha val="79999"/>
                    </a:srgbClr>
                  </a:outerShdw>
                </a:effectLst>
                <a:latin typeface="华文行楷" panose="02010800040101010101" charset="-122"/>
                <a:ea typeface="华文行楷" panose="02010800040101010101" charset="-122"/>
                <a:cs typeface="+mn-cs"/>
              </a:rPr>
              <a:t>谢谢！</a:t>
            </a:r>
            <a:endParaRPr lang="zh-CN" altLang="en-US" sz="4800" strike="noStrike" noProof="1">
              <a:ln w="9525" cap="flat" cmpd="sng">
                <a:solidFill>
                  <a:srgbClr val="000000"/>
                </a:solidFill>
                <a:prstDash val="solid"/>
                <a:round/>
                <a:headEnd type="none" w="med" len="med"/>
                <a:tailEnd type="none" w="med" len="med"/>
              </a:ln>
              <a:solidFill>
                <a:srgbClr val="000080"/>
              </a:solidFill>
              <a:effectLst>
                <a:outerShdw dist="35921" dir="2699999" algn="ctr" rotWithShape="0">
                  <a:srgbClr val="808080">
                    <a:alpha val="79999"/>
                  </a:srgbClr>
                </a:outerShdw>
              </a:effectLst>
              <a:latin typeface="华文行楷" panose="02010800040101010101" charset="-122"/>
              <a:ea typeface="华文行楷" panose="02010800040101010101" charset="-122"/>
            </a:endParaRPr>
          </a:p>
        </p:txBody>
      </p:sp>
      <p:sp>
        <p:nvSpPr>
          <p:cNvPr id="87049" name="Line 9"/>
          <p:cNvSpPr>
            <a:spLocks noChangeShapeType="1"/>
          </p:cNvSpPr>
          <p:nvPr/>
        </p:nvSpPr>
        <p:spPr bwMode="auto">
          <a:xfrm>
            <a:off x="0" y="3500438"/>
            <a:ext cx="9144000" cy="0"/>
          </a:xfrm>
          <a:prstGeom prst="line">
            <a:avLst/>
          </a:prstGeom>
          <a:noFill/>
          <a:ln w="9525">
            <a:solidFill>
              <a:schemeClr val="tx1"/>
            </a:solidFill>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7050" name="Line 10"/>
          <p:cNvSpPr>
            <a:spLocks noChangeShapeType="1"/>
          </p:cNvSpPr>
          <p:nvPr/>
        </p:nvSpPr>
        <p:spPr bwMode="auto">
          <a:xfrm>
            <a:off x="2268538" y="0"/>
            <a:ext cx="0" cy="6858000"/>
          </a:xfrm>
          <a:prstGeom prst="line">
            <a:avLst/>
          </a:prstGeom>
          <a:noFill/>
          <a:ln w="9525">
            <a:solidFill>
              <a:schemeClr val="tx1"/>
            </a:solidFill>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58728" name="Picture 2" descr="D:\百度云同步盘\单位文件\2017年工作\2017.03.07数字图书馆深度游培训启动会相关\宣传素材\2017深度游logo-738×286.png"/>
          <p:cNvPicPr>
            <a:picLocks noChangeAspect="1"/>
          </p:cNvPicPr>
          <p:nvPr/>
        </p:nvPicPr>
        <p:blipFill>
          <a:blip r:embed="rId1">
            <a:clrChange>
              <a:clrFrom>
                <a:srgbClr val="FFFFFF"/>
              </a:clrFrom>
              <a:clrTo>
                <a:srgbClr val="FFFFFF">
                  <a:alpha val="0"/>
                </a:srgbClr>
              </a:clrTo>
            </a:clrChange>
          </a:blip>
          <a:stretch>
            <a:fillRect/>
          </a:stretch>
        </p:blipFill>
        <p:spPr>
          <a:xfrm>
            <a:off x="6957060" y="-34290"/>
            <a:ext cx="2447290" cy="1001395"/>
          </a:xfrm>
          <a:prstGeom prst="rect">
            <a:avLst/>
          </a:prstGeom>
          <a:noFill/>
          <a:ln w="9525">
            <a:noFill/>
          </a:ln>
        </p:spPr>
      </p:pic>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Rectangle 2"/>
          <p:cNvSpPr>
            <a:spLocks noGrp="1"/>
          </p:cNvSpPr>
          <p:nvPr>
            <p:ph type="title"/>
          </p:nvPr>
        </p:nvSpPr>
        <p:spPr/>
        <p:txBody>
          <a:bodyPr wrap="square" lIns="91440" tIns="45720" rIns="91440" bIns="45720" anchor="ctr"/>
          <a:p>
            <a:endParaRPr lang="zh-CN" altLang="en-US" dirty="0"/>
          </a:p>
        </p:txBody>
      </p:sp>
      <p:pic>
        <p:nvPicPr>
          <p:cNvPr id="132099" name="图表 8"/>
          <p:cNvPicPr/>
          <p:nvPr/>
        </p:nvPicPr>
        <p:blipFill>
          <a:blip r:embed="rId1"/>
          <a:stretch>
            <a:fillRect/>
          </a:stretch>
        </p:blipFill>
        <p:spPr>
          <a:xfrm>
            <a:off x="1656715" y="1599883"/>
            <a:ext cx="5502275" cy="3743325"/>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562090" y="-45720"/>
            <a:ext cx="2940050" cy="129667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Rectangle 2"/>
          <p:cNvSpPr>
            <a:spLocks noGrp="1"/>
          </p:cNvSpPr>
          <p:nvPr>
            <p:ph type="title"/>
          </p:nvPr>
        </p:nvSpPr>
        <p:spPr/>
        <p:txBody>
          <a:bodyPr wrap="square" lIns="91440" tIns="45720" rIns="91440" bIns="45720" anchor="ctr"/>
          <a:p>
            <a:endParaRPr lang="zh-CN" altLang="en-US" dirty="0"/>
          </a:p>
        </p:txBody>
      </p:sp>
      <p:pic>
        <p:nvPicPr>
          <p:cNvPr id="133123" name="Picture 4"/>
          <p:cNvPicPr>
            <a:picLocks noChangeAspect="1"/>
          </p:cNvPicPr>
          <p:nvPr/>
        </p:nvPicPr>
        <p:blipFill>
          <a:blip r:embed="rId1"/>
          <a:stretch>
            <a:fillRect/>
          </a:stretch>
        </p:blipFill>
        <p:spPr>
          <a:xfrm>
            <a:off x="1693863" y="1417955"/>
            <a:ext cx="5756275" cy="447675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781800" y="-127000"/>
            <a:ext cx="2599055" cy="123888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Rectangle 2"/>
          <p:cNvSpPr>
            <a:spLocks noGrp="1"/>
          </p:cNvSpPr>
          <p:nvPr>
            <p:ph type="title"/>
          </p:nvPr>
        </p:nvSpPr>
        <p:spPr/>
        <p:txBody>
          <a:bodyPr wrap="square" lIns="91440" tIns="45720" rIns="91440" bIns="45720" anchor="ctr"/>
          <a:p>
            <a:endParaRPr lang="zh-CN" altLang="en-US" dirty="0"/>
          </a:p>
        </p:txBody>
      </p:sp>
      <p:pic>
        <p:nvPicPr>
          <p:cNvPr id="134147" name="图表 9"/>
          <p:cNvPicPr/>
          <p:nvPr/>
        </p:nvPicPr>
        <p:blipFill>
          <a:blip r:embed="rId1"/>
          <a:stretch>
            <a:fillRect/>
          </a:stretch>
        </p:blipFill>
        <p:spPr>
          <a:xfrm>
            <a:off x="971550" y="1196658"/>
            <a:ext cx="7200900" cy="4464050"/>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847840" y="-147320"/>
            <a:ext cx="2555240" cy="120523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Rectangle 2"/>
          <p:cNvSpPr>
            <a:spLocks noGrp="1"/>
          </p:cNvSpPr>
          <p:nvPr>
            <p:ph type="title"/>
          </p:nvPr>
        </p:nvSpPr>
        <p:spPr/>
        <p:txBody>
          <a:bodyPr wrap="square" lIns="91440" tIns="45720" rIns="91440" bIns="45720" anchor="ctr"/>
          <a:p>
            <a:endParaRPr lang="zh-CN" altLang="en-US" dirty="0"/>
          </a:p>
        </p:txBody>
      </p:sp>
      <p:pic>
        <p:nvPicPr>
          <p:cNvPr id="135171" name="Picture 4"/>
          <p:cNvPicPr>
            <a:picLocks noChangeAspect="1"/>
          </p:cNvPicPr>
          <p:nvPr/>
        </p:nvPicPr>
        <p:blipFill>
          <a:blip r:embed="rId1"/>
          <a:stretch>
            <a:fillRect/>
          </a:stretch>
        </p:blipFill>
        <p:spPr>
          <a:xfrm>
            <a:off x="1116013" y="854710"/>
            <a:ext cx="7127875" cy="5688013"/>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954520" y="-140335"/>
            <a:ext cx="2437765" cy="114109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3" name="Rectangle 2"/>
          <p:cNvSpPr>
            <a:spLocks noGrp="1"/>
          </p:cNvSpPr>
          <p:nvPr>
            <p:ph type="title"/>
          </p:nvPr>
        </p:nvSpPr>
        <p:spPr/>
        <p:txBody>
          <a:bodyPr wrap="square" lIns="91440" tIns="45720" rIns="91440" bIns="45720" anchor="ctr"/>
          <a:p>
            <a:endParaRPr lang="zh-CN" altLang="en-US" dirty="0"/>
          </a:p>
        </p:txBody>
      </p:sp>
      <p:pic>
        <p:nvPicPr>
          <p:cNvPr id="136195" name="图表 10"/>
          <p:cNvPicPr/>
          <p:nvPr/>
        </p:nvPicPr>
        <p:blipFill>
          <a:blip r:embed="rId1"/>
          <a:stretch>
            <a:fillRect/>
          </a:stretch>
        </p:blipFill>
        <p:spPr>
          <a:xfrm>
            <a:off x="915670" y="1731010"/>
            <a:ext cx="7129463" cy="3887788"/>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898640" y="-118745"/>
            <a:ext cx="2520315" cy="116141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Rectangle 2"/>
          <p:cNvSpPr>
            <a:spLocks noGrp="1"/>
          </p:cNvSpPr>
          <p:nvPr>
            <p:ph type="title"/>
          </p:nvPr>
        </p:nvSpPr>
        <p:spPr/>
        <p:txBody>
          <a:bodyPr wrap="square" lIns="91440" tIns="45720" rIns="91440" bIns="45720" anchor="ctr"/>
          <a:p>
            <a:endParaRPr lang="zh-CN" altLang="en-US" dirty="0"/>
          </a:p>
        </p:txBody>
      </p:sp>
      <p:pic>
        <p:nvPicPr>
          <p:cNvPr id="137219" name="Picture 4"/>
          <p:cNvPicPr>
            <a:picLocks noChangeAspect="1"/>
          </p:cNvPicPr>
          <p:nvPr/>
        </p:nvPicPr>
        <p:blipFill>
          <a:blip r:embed="rId1"/>
          <a:stretch>
            <a:fillRect/>
          </a:stretch>
        </p:blipFill>
        <p:spPr>
          <a:xfrm>
            <a:off x="1470978" y="1417638"/>
            <a:ext cx="5756275" cy="4397375"/>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802120" y="-156845"/>
            <a:ext cx="2574925" cy="124333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Rectangle 2"/>
          <p:cNvSpPr>
            <a:spLocks noGrp="1"/>
          </p:cNvSpPr>
          <p:nvPr>
            <p:ph type="title"/>
          </p:nvPr>
        </p:nvSpPr>
        <p:spPr/>
        <p:txBody>
          <a:bodyPr wrap="square" lIns="91440" tIns="45720" rIns="91440" bIns="45720" anchor="ctr"/>
          <a:p>
            <a:endParaRPr lang="zh-CN" altLang="en-US" dirty="0"/>
          </a:p>
        </p:txBody>
      </p:sp>
      <p:pic>
        <p:nvPicPr>
          <p:cNvPr id="138243" name="图表 12"/>
          <p:cNvPicPr/>
          <p:nvPr/>
        </p:nvPicPr>
        <p:blipFill>
          <a:blip r:embed="rId1"/>
          <a:stretch>
            <a:fillRect/>
          </a:stretch>
        </p:blipFill>
        <p:spPr>
          <a:xfrm>
            <a:off x="863283" y="1373188"/>
            <a:ext cx="7416800" cy="4752975"/>
          </a:xfrm>
          <a:prstGeom prst="rect">
            <a:avLst/>
          </a:prstGeom>
          <a:noFill/>
          <a:ln w="9525">
            <a:noFill/>
          </a:ln>
        </p:spPr>
      </p:pic>
      <p:pic>
        <p:nvPicPr>
          <p:cNvPr id="78851" name="Picture 2" descr="D:\百度云同步盘\单位文件\2017年工作\2017.03.07数字图书馆深度游培训启动会相关\宣传素材\2017深度游logo-738×286.pn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980555" y="-89535"/>
            <a:ext cx="2397125" cy="1201420"/>
          </a:xfrm>
          <a:prstGeom prst="rect">
            <a:avLst/>
          </a:prstGeom>
          <a:noFill/>
          <a:ln w="9525">
            <a:noFill/>
          </a:ln>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Words>
  <Application>WPS 演示</Application>
  <PresentationFormat>全屏显示(4:3)</PresentationFormat>
  <Paragraphs>43</Paragraphs>
  <Slides>29</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29</vt:i4>
      </vt:variant>
    </vt:vector>
  </HeadingPairs>
  <TitlesOfParts>
    <vt:vector size="48" baseType="lpstr">
      <vt:lpstr>Arial</vt:lpstr>
      <vt:lpstr>宋体</vt:lpstr>
      <vt:lpstr>Wingdings</vt:lpstr>
      <vt:lpstr>隶书</vt:lpstr>
      <vt:lpstr>华文细黑</vt:lpstr>
      <vt:lpstr>黑体</vt:lpstr>
      <vt:lpstr>华文隶书</vt:lpstr>
      <vt:lpstr>楷体_GB2312</vt:lpstr>
      <vt:lpstr>Times New Roman</vt:lpstr>
      <vt:lpstr>微软雅黑</vt:lpstr>
      <vt:lpstr>Arial Unicode MS</vt:lpstr>
      <vt:lpstr>华文新魏</vt:lpstr>
      <vt:lpstr>华文仿宋</vt:lpstr>
      <vt:lpstr>Showcard Gothic</vt:lpstr>
      <vt:lpstr>华文行楷</vt:lpstr>
      <vt:lpstr>新宋体</vt:lpstr>
      <vt:lpstr>仿宋</vt:lpstr>
      <vt:lpstr>Gabriola</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关键事件的同一地点事件频发率分析</vt:lpstr>
      <vt:lpstr>PowerPoint 演示文稿</vt:lpstr>
      <vt:lpstr>PowerPoint 演示文稿</vt:lpstr>
      <vt:lpstr>PowerPoint 演示文稿</vt:lpstr>
      <vt:lpstr>PowerPoint 演示文稿</vt:lpstr>
      <vt:lpstr>PowerPoint 演示文稿</vt:lpstr>
      <vt:lpstr>PowerPoint 演示文稿</vt:lpstr>
      <vt:lpstr>天津经济技术开发区摊贩疏导治理</vt:lpstr>
      <vt:lpstr>PowerPoint 演示文稿</vt:lpstr>
      <vt:lpstr>PowerPoint 演示文稿</vt:lpstr>
      <vt:lpstr>PowerPoint 演示文稿</vt:lpstr>
      <vt:lpstr>PowerPoint 演示文稿</vt:lpstr>
      <vt:lpstr>PowerPoint 演示文稿</vt:lpstr>
      <vt:lpstr>PowerPoint 演示文稿</vt:lpstr>
      <vt:lpstr>开发区摊贩治理存在问题剖析</vt:lpstr>
      <vt:lpstr>PowerPoint 演示文稿</vt:lpstr>
      <vt:lpstr>存在问题</vt:lpstr>
      <vt:lpstr>对策建议</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QQ1394691448</cp:lastModifiedBy>
  <cp:revision>226</cp:revision>
  <dcterms:created xsi:type="dcterms:W3CDTF">2010-05-17T13:46:00Z</dcterms:created>
  <dcterms:modified xsi:type="dcterms:W3CDTF">2017-11-22T05:19:16Z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