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5"/>
  </p:notesMasterIdLst>
  <p:sldIdLst>
    <p:sldId id="270" r:id="rId2"/>
    <p:sldId id="366" r:id="rId3"/>
    <p:sldId id="271" r:id="rId4"/>
    <p:sldId id="272" r:id="rId5"/>
    <p:sldId id="284" r:id="rId6"/>
    <p:sldId id="274" r:id="rId7"/>
    <p:sldId id="273" r:id="rId8"/>
    <p:sldId id="276" r:id="rId9"/>
    <p:sldId id="278" r:id="rId10"/>
    <p:sldId id="280" r:id="rId11"/>
    <p:sldId id="275" r:id="rId12"/>
    <p:sldId id="279" r:id="rId13"/>
    <p:sldId id="281" r:id="rId14"/>
    <p:sldId id="282" r:id="rId15"/>
    <p:sldId id="314" r:id="rId16"/>
    <p:sldId id="285" r:id="rId17"/>
    <p:sldId id="313" r:id="rId18"/>
    <p:sldId id="283" r:id="rId19"/>
    <p:sldId id="286" r:id="rId20"/>
    <p:sldId id="287" r:id="rId21"/>
    <p:sldId id="315" r:id="rId22"/>
    <p:sldId id="316" r:id="rId23"/>
    <p:sldId id="319" r:id="rId24"/>
    <p:sldId id="317" r:id="rId25"/>
    <p:sldId id="320" r:id="rId26"/>
    <p:sldId id="321" r:id="rId27"/>
    <p:sldId id="333" r:id="rId28"/>
    <p:sldId id="341" r:id="rId29"/>
    <p:sldId id="324" r:id="rId30"/>
    <p:sldId id="326" r:id="rId31"/>
    <p:sldId id="327" r:id="rId32"/>
    <p:sldId id="342" r:id="rId33"/>
    <p:sldId id="328" r:id="rId34"/>
    <p:sldId id="332" r:id="rId35"/>
    <p:sldId id="288" r:id="rId36"/>
    <p:sldId id="289" r:id="rId37"/>
    <p:sldId id="290" r:id="rId38"/>
    <p:sldId id="291" r:id="rId39"/>
    <p:sldId id="346" r:id="rId40"/>
    <p:sldId id="343" r:id="rId41"/>
    <p:sldId id="364" r:id="rId42"/>
    <p:sldId id="344" r:id="rId43"/>
    <p:sldId id="345" r:id="rId44"/>
    <p:sldId id="347" r:id="rId45"/>
    <p:sldId id="348" r:id="rId46"/>
    <p:sldId id="349" r:id="rId47"/>
    <p:sldId id="350" r:id="rId48"/>
    <p:sldId id="351" r:id="rId49"/>
    <p:sldId id="352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54" r:id="rId59"/>
    <p:sldId id="355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69" r:id="rId68"/>
    <p:sldId id="370" r:id="rId69"/>
    <p:sldId id="371" r:id="rId70"/>
    <p:sldId id="372" r:id="rId71"/>
    <p:sldId id="373" r:id="rId72"/>
    <p:sldId id="374" r:id="rId73"/>
    <p:sldId id="365" r:id="rId7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EC5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7198" autoAdjust="0"/>
  </p:normalViewPr>
  <p:slideViewPr>
    <p:cSldViewPr>
      <p:cViewPr varScale="1">
        <p:scale>
          <a:sx n="63" d="100"/>
          <a:sy n="63" d="100"/>
        </p:scale>
        <p:origin x="-101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602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3FFED-1F81-4E49-B0A1-5C5AFFB28614}" type="datetimeFigureOut">
              <a:rPr lang="zh-CN" altLang="en-US" smtClean="0"/>
              <a:pPr/>
              <a:t>2018/10/23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F9B59-152E-479E-A893-B7FD851E18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签证分为材料签和面签，新马泰韩日等国都是材料签，也不需要录指纹啥的，所以，交给旅行社代办就可以了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面签分为中介面签如欧洲等国，和使馆面签，主要是美国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跟面签一样的材料，要带到美国，特别是第一次入境的时候使用，相当于二次面签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Entrance</a:t>
            </a:r>
            <a:r>
              <a:rPr lang="en-US" altLang="zh-CN" baseline="0" dirty="0"/>
              <a:t>: M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B1/B2 </a:t>
            </a:r>
            <a:r>
              <a:rPr lang="zh-CN" altLang="en-US" baseline="0" dirty="0"/>
              <a:t>要根据你的签证性质说你的行程 </a:t>
            </a:r>
            <a:r>
              <a:rPr lang="en-US" altLang="zh-CN" baseline="0" dirty="0"/>
              <a:t>itinerary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1370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中文网站只是把你送到了纽约附近，而不是纽约市，相当于降落在了蓟县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一定要了解落地机场的具体位置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看好是否直飞，用时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时间，以纽约夏令时为例，差半天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每年</a:t>
            </a:r>
            <a:r>
              <a:rPr lang="en-US" altLang="zh-CN" dirty="0"/>
              <a:t>3</a:t>
            </a:r>
            <a:r>
              <a:rPr lang="zh-CN" altLang="en-US" dirty="0"/>
              <a:t>月的第二个星期日至</a:t>
            </a:r>
            <a:r>
              <a:rPr lang="en-US" altLang="zh-CN" dirty="0"/>
              <a:t>11</a:t>
            </a:r>
            <a:r>
              <a:rPr lang="zh-CN" altLang="en-US" dirty="0"/>
              <a:t>月的第一个星期日采用夏令时，夏令时比正常时间早一小时。</a:t>
            </a:r>
          </a:p>
          <a:p>
            <a:endParaRPr lang="zh-CN" altLang="en-US" dirty="0"/>
          </a:p>
          <a:p>
            <a:r>
              <a:rPr lang="zh-CN" altLang="en-US" dirty="0"/>
              <a:t>美国时间与中国时间时差</a:t>
            </a:r>
            <a:r>
              <a:rPr lang="en-US" altLang="zh-CN" dirty="0"/>
              <a:t>(</a:t>
            </a:r>
            <a:r>
              <a:rPr lang="zh-CN" altLang="en-US" dirty="0"/>
              <a:t>夏令时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太平洋时区</a:t>
            </a:r>
            <a:r>
              <a:rPr lang="en-US" altLang="zh-CN" dirty="0"/>
              <a:t>PST(</a:t>
            </a:r>
            <a:r>
              <a:rPr lang="zh-CN" altLang="en-US" dirty="0"/>
              <a:t>包括加州、内华达州</a:t>
            </a:r>
            <a:r>
              <a:rPr lang="en-US" altLang="zh-CN" dirty="0"/>
              <a:t>(</a:t>
            </a:r>
            <a:r>
              <a:rPr lang="en-US" altLang="zh-CN" dirty="0" err="1"/>
              <a:t>las</a:t>
            </a:r>
            <a:r>
              <a:rPr lang="en-US" altLang="zh-CN" dirty="0"/>
              <a:t> </a:t>
            </a:r>
            <a:r>
              <a:rPr lang="en-US" altLang="zh-CN" dirty="0" err="1"/>
              <a:t>vegas</a:t>
            </a:r>
            <a:r>
              <a:rPr lang="en-US" altLang="zh-CN" dirty="0"/>
              <a:t>)</a:t>
            </a:r>
            <a:r>
              <a:rPr lang="zh-CN" altLang="en-US" dirty="0"/>
              <a:t>、华盛顿州</a:t>
            </a:r>
            <a:r>
              <a:rPr lang="en-US" altLang="zh-CN" dirty="0"/>
              <a:t>(</a:t>
            </a:r>
            <a:r>
              <a:rPr lang="zh-CN" altLang="en-US" dirty="0"/>
              <a:t>西雅图</a:t>
            </a:r>
            <a:r>
              <a:rPr lang="en-US" altLang="zh-CN" dirty="0"/>
              <a:t>))</a:t>
            </a:r>
            <a:r>
              <a:rPr lang="zh-CN" altLang="en-US" dirty="0"/>
              <a:t>与北京相差</a:t>
            </a:r>
            <a:r>
              <a:rPr lang="en-US" altLang="zh-CN" dirty="0"/>
              <a:t>15</a:t>
            </a:r>
            <a:r>
              <a:rPr lang="zh-CN" altLang="en-US" dirty="0"/>
              <a:t>小时；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山地时区</a:t>
            </a:r>
            <a:r>
              <a:rPr lang="en-US" altLang="zh-CN" dirty="0"/>
              <a:t>MST(</a:t>
            </a:r>
            <a:r>
              <a:rPr lang="zh-CN" altLang="en-US" dirty="0"/>
              <a:t>包括亚利桑那州</a:t>
            </a:r>
            <a:r>
              <a:rPr lang="en-US" altLang="zh-CN" dirty="0"/>
              <a:t>(</a:t>
            </a:r>
            <a:r>
              <a:rPr lang="zh-CN" altLang="en-US" dirty="0"/>
              <a:t>大峡谷、羚羊谷</a:t>
            </a:r>
            <a:r>
              <a:rPr lang="en-US" altLang="zh-CN" dirty="0"/>
              <a:t>)</a:t>
            </a:r>
            <a:r>
              <a:rPr lang="zh-CN" altLang="en-US" dirty="0"/>
              <a:t>、犹他州</a:t>
            </a:r>
            <a:r>
              <a:rPr lang="en-US" altLang="zh-CN" dirty="0"/>
              <a:t>(</a:t>
            </a:r>
            <a:r>
              <a:rPr lang="zh-CN" altLang="en-US" dirty="0"/>
              <a:t>盐湖城、</a:t>
            </a:r>
            <a:r>
              <a:rPr lang="en-US" altLang="zh-CN" dirty="0" err="1"/>
              <a:t>zion</a:t>
            </a:r>
            <a:r>
              <a:rPr lang="zh-CN" altLang="en-US" dirty="0"/>
              <a:t>、</a:t>
            </a:r>
            <a:r>
              <a:rPr lang="en-US" altLang="zh-CN" dirty="0" err="1"/>
              <a:t>bryce</a:t>
            </a:r>
            <a:r>
              <a:rPr lang="zh-CN" altLang="en-US" dirty="0"/>
              <a:t>、</a:t>
            </a:r>
            <a:r>
              <a:rPr lang="en-US" altLang="zh-CN" dirty="0"/>
              <a:t>arches)</a:t>
            </a:r>
            <a:r>
              <a:rPr lang="zh-CN" altLang="en-US" dirty="0"/>
              <a:t>、蒙大拿</a:t>
            </a:r>
            <a:r>
              <a:rPr lang="en-US" altLang="zh-CN" dirty="0"/>
              <a:t>(</a:t>
            </a:r>
            <a:r>
              <a:rPr lang="zh-CN" altLang="en-US" dirty="0"/>
              <a:t>西黄石</a:t>
            </a:r>
            <a:r>
              <a:rPr lang="en-US" altLang="zh-CN" dirty="0"/>
              <a:t>)</a:t>
            </a:r>
            <a:r>
              <a:rPr lang="zh-CN" altLang="en-US" dirty="0"/>
              <a:t>、怀俄明</a:t>
            </a:r>
            <a:r>
              <a:rPr lang="en-US" altLang="zh-CN" dirty="0"/>
              <a:t>(</a:t>
            </a:r>
            <a:r>
              <a:rPr lang="zh-CN" altLang="en-US" dirty="0"/>
              <a:t>黄石、大提顿</a:t>
            </a:r>
            <a:r>
              <a:rPr lang="en-US" altLang="zh-CN" dirty="0"/>
              <a:t>)</a:t>
            </a:r>
            <a:r>
              <a:rPr lang="zh-CN" altLang="en-US" dirty="0"/>
              <a:t>、科罗拉多州</a:t>
            </a:r>
            <a:r>
              <a:rPr lang="en-US" altLang="zh-CN" dirty="0"/>
              <a:t>(</a:t>
            </a:r>
            <a:r>
              <a:rPr lang="zh-CN" altLang="en-US" dirty="0"/>
              <a:t>丹佛</a:t>
            </a:r>
            <a:r>
              <a:rPr lang="en-US" altLang="zh-CN" dirty="0"/>
              <a:t>))</a:t>
            </a:r>
            <a:r>
              <a:rPr lang="zh-CN" altLang="en-US" dirty="0"/>
              <a:t>：代表城市盐湖城，与北京相差</a:t>
            </a:r>
            <a:r>
              <a:rPr lang="en-US" altLang="zh-CN" dirty="0"/>
              <a:t>14</a:t>
            </a:r>
            <a:r>
              <a:rPr lang="zh-CN" altLang="en-US" dirty="0"/>
              <a:t>小时；</a:t>
            </a:r>
          </a:p>
          <a:p>
            <a:r>
              <a:rPr lang="en-US" altLang="zh-CN" dirty="0"/>
              <a:t>3.</a:t>
            </a:r>
            <a:r>
              <a:rPr lang="zh-CN" altLang="en-US" dirty="0"/>
              <a:t>中部时区：代表城市芝加哥，与北京相差</a:t>
            </a:r>
            <a:r>
              <a:rPr lang="en-US" altLang="zh-CN" dirty="0"/>
              <a:t>13</a:t>
            </a:r>
            <a:r>
              <a:rPr lang="zh-CN" altLang="en-US" dirty="0"/>
              <a:t>小时；</a:t>
            </a:r>
          </a:p>
          <a:p>
            <a:r>
              <a:rPr lang="en-US" altLang="zh-CN" dirty="0"/>
              <a:t>4.</a:t>
            </a:r>
            <a:r>
              <a:rPr lang="zh-CN" altLang="en-US" dirty="0"/>
              <a:t>东部时区</a:t>
            </a:r>
            <a:r>
              <a:rPr lang="en-US" altLang="zh-CN" dirty="0"/>
              <a:t>(</a:t>
            </a:r>
            <a:r>
              <a:rPr lang="zh-CN" altLang="en-US" dirty="0"/>
              <a:t>包括奥兰多</a:t>
            </a:r>
            <a:r>
              <a:rPr lang="en-US" altLang="zh-CN" dirty="0"/>
              <a:t>)</a:t>
            </a:r>
            <a:r>
              <a:rPr lang="zh-CN" altLang="en-US" dirty="0"/>
              <a:t>：代表城市纽约、华盛顿，与北京相差</a:t>
            </a:r>
            <a:r>
              <a:rPr lang="en-US" altLang="zh-CN" dirty="0"/>
              <a:t>12</a:t>
            </a:r>
            <a:r>
              <a:rPr lang="zh-CN" altLang="en-US" dirty="0"/>
              <a:t>小时；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最最奇怪的是亚利桑那州</a:t>
            </a:r>
            <a:r>
              <a:rPr lang="en-US" altLang="zh-CN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arizona</a:t>
            </a:r>
            <a:r>
              <a:rPr lang="zh-CN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他们是山区时间，但是不执行夏令时。也就是说在夏令时期间，和太平洋时间的拉斯维加斯时间是一样的，从犹他进入亚利桑那要减少一个小时，去犹他要加一个小时；在秋冬季他们和山区时间的犹他时间是一样的，从拉斯维加斯进入亚利桑那要加一个小时，去</a:t>
            </a:r>
            <a:r>
              <a:rPr lang="en-US" altLang="zh-C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LV</a:t>
            </a:r>
            <a:r>
              <a:rPr lang="zh-CN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要减少一个小时。</a:t>
            </a:r>
            <a:endParaRPr lang="en-US" altLang="zh-C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实行夏令时。即在夏季到来前，把时针拨快一小时，到下半季秋季来临前，再把时针拨回一小时。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www.priceline.com</a:t>
            </a:r>
          </a:p>
          <a:p>
            <a:endParaRPr lang="en-US" altLang="zh-CN" dirty="0"/>
          </a:p>
          <a:p>
            <a:r>
              <a:rPr lang="zh-CN" altLang="en-US" dirty="0"/>
              <a:t>关于 </a:t>
            </a:r>
            <a:r>
              <a:rPr lang="en-US" altLang="zh-CN" dirty="0"/>
              <a:t>pm </a:t>
            </a:r>
            <a:r>
              <a:rPr lang="zh-CN" altLang="en-US" dirty="0"/>
              <a:t>和 </a:t>
            </a:r>
            <a:r>
              <a:rPr lang="en-US" altLang="zh-CN" dirty="0"/>
              <a:t>am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22 kg/piece</a:t>
            </a:r>
          </a:p>
          <a:p>
            <a:endParaRPr lang="en-US" altLang="zh-CN" dirty="0"/>
          </a:p>
          <a:p>
            <a:r>
              <a:rPr lang="en-US" altLang="zh-CN" dirty="0"/>
              <a:t>How</a:t>
            </a:r>
            <a:r>
              <a:rPr lang="en-US" altLang="zh-CN" baseline="0" dirty="0"/>
              <a:t> many pieces does the Airline you take allow?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Carry-on Bag/Baggage: size, pieces (</a:t>
            </a:r>
            <a:r>
              <a:rPr lang="zh-CN" altLang="en-US" baseline="0" dirty="0"/>
              <a:t>塑料袋也算件数</a:t>
            </a:r>
            <a:r>
              <a:rPr lang="en-US" altLang="zh-CN" baseline="0" dirty="0"/>
              <a:t>) 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Over-sized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Over-weighted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Meet</a:t>
            </a:r>
            <a:r>
              <a:rPr lang="en-US" altLang="zh-CN" baseline="0" dirty="0"/>
              <a:t> and Assist Service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Wheelchair passenger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UM (unaccompanied minor)</a:t>
            </a:r>
          </a:p>
          <a:p>
            <a:r>
              <a:rPr lang="en-US" altLang="zh-CN" baseline="0" dirty="0"/>
              <a:t>YP (young passenger)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PP </a:t>
            </a:r>
            <a:r>
              <a:rPr lang="zh-CN" altLang="en-US" dirty="0"/>
              <a:t>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始发航班</a:t>
            </a:r>
            <a:r>
              <a:rPr lang="zh-CN" altLang="en-US" baseline="0" dirty="0"/>
              <a:t> </a:t>
            </a:r>
            <a:r>
              <a:rPr lang="en-US" altLang="zh-CN" baseline="0" dirty="0"/>
              <a:t>ok, </a:t>
            </a:r>
            <a:r>
              <a:rPr lang="zh-CN" altLang="en-US" baseline="0" dirty="0"/>
              <a:t>航空公司原因可以；如果是两家航空公司衔接中转，就没戏了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关岛：</a:t>
            </a:r>
            <a:r>
              <a:rPr lang="zh-CN" altLang="en-US" baseline="0" dirty="0"/>
              <a:t> </a:t>
            </a:r>
            <a:r>
              <a:rPr lang="en-US" altLang="zh-CN" baseline="0" dirty="0"/>
              <a:t>click it or ticket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一切旅游都是为了美国签证，有了美签，其他国家基本都放绿灯；当然，如果能通过公差开会先去的美签的话，会好很多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原则上先办家庭里经济条件最好的，然后，用这个美签再去带着其他人过关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税单很重要，固定资产很重要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方便面的回答？要诚实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最好睡衣上飞机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可以模拟：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入关  </a:t>
            </a:r>
          </a:p>
          <a:p>
            <a:r>
              <a:rPr lang="zh-CN" altLang="en-US" dirty="0"/>
              <a:t>麻烦请给我你的护照。 </a:t>
            </a:r>
            <a:r>
              <a:rPr lang="en-US" altLang="zh-CN" dirty="0"/>
              <a:t>May I see your passport, please? </a:t>
            </a:r>
          </a:p>
          <a:p>
            <a:r>
              <a:rPr lang="zh-CN" altLang="en-US" dirty="0"/>
              <a:t>这是我的护照。 </a:t>
            </a:r>
            <a:r>
              <a:rPr lang="en-US" altLang="zh-CN" dirty="0"/>
              <a:t>Here is my passport / Here it is.  </a:t>
            </a:r>
          </a:p>
          <a:p>
            <a:r>
              <a:rPr lang="zh-CN" altLang="en-US" dirty="0"/>
              <a:t>旅行的目的为何</a:t>
            </a:r>
            <a:r>
              <a:rPr lang="en-US" altLang="zh-CN" dirty="0"/>
              <a:t>? What’s the purpose of your visit?  </a:t>
            </a:r>
          </a:p>
          <a:p>
            <a:r>
              <a:rPr lang="zh-CN" altLang="en-US" dirty="0"/>
              <a:t>（移民）（观光）（公务）。（</a:t>
            </a:r>
            <a:r>
              <a:rPr lang="en-US" altLang="zh-CN" dirty="0"/>
              <a:t>Immigrant</a:t>
            </a:r>
            <a:r>
              <a:rPr lang="zh-CN" altLang="en-US" dirty="0"/>
              <a:t>）（</a:t>
            </a:r>
            <a:r>
              <a:rPr lang="en-US" altLang="zh-CN" dirty="0"/>
              <a:t>Sightseeing</a:t>
            </a:r>
            <a:r>
              <a:rPr lang="zh-CN" altLang="en-US" dirty="0"/>
              <a:t>）（</a:t>
            </a:r>
            <a:r>
              <a:rPr lang="en-US" altLang="zh-CN" dirty="0"/>
              <a:t>Business</a:t>
            </a:r>
            <a:r>
              <a:rPr lang="zh-CN" altLang="en-US" dirty="0"/>
              <a:t>）</a:t>
            </a:r>
            <a:r>
              <a:rPr lang="en-US" altLang="zh-CN" dirty="0"/>
              <a:t>. </a:t>
            </a:r>
          </a:p>
          <a:p>
            <a:r>
              <a:rPr lang="zh-CN" altLang="en-US" dirty="0"/>
              <a:t>随身携带多少现金</a:t>
            </a:r>
            <a:r>
              <a:rPr lang="en-US" altLang="zh-CN" dirty="0"/>
              <a:t>? How much money do you have with you? </a:t>
            </a:r>
          </a:p>
          <a:p>
            <a:r>
              <a:rPr lang="zh-CN" altLang="en-US" dirty="0"/>
              <a:t>大约</a:t>
            </a:r>
            <a:r>
              <a:rPr lang="en-US" altLang="zh-CN" dirty="0"/>
              <a:t>7,000</a:t>
            </a:r>
            <a:r>
              <a:rPr lang="zh-CN" altLang="en-US" dirty="0"/>
              <a:t>元。 </a:t>
            </a:r>
            <a:r>
              <a:rPr lang="en-US" altLang="zh-CN" dirty="0"/>
              <a:t>I have 7,000 dollars. </a:t>
            </a:r>
          </a:p>
          <a:p>
            <a:r>
              <a:rPr lang="zh-CN" altLang="en-US" dirty="0"/>
              <a:t>祝你玩得愉快。 </a:t>
            </a:r>
            <a:r>
              <a:rPr lang="en-US" altLang="zh-CN" dirty="0"/>
              <a:t>Good. Have a nice day. </a:t>
            </a:r>
          </a:p>
          <a:p>
            <a:r>
              <a:rPr lang="zh-CN" altLang="en-US" dirty="0"/>
              <a:t>谢谢。 </a:t>
            </a:r>
            <a:r>
              <a:rPr lang="en-US" altLang="zh-CN" dirty="0"/>
              <a:t>Thank you.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中文行程没有用！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海关和签证处不一样，不能要求人家讲中文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特别是遇到亚洲面孔，不能轻易说</a:t>
            </a:r>
            <a:r>
              <a:rPr lang="zh-CN" altLang="en-US" baseline="0" dirty="0"/>
              <a:t> </a:t>
            </a:r>
            <a:r>
              <a:rPr lang="en-US" altLang="zh-CN" baseline="0" dirty="0"/>
              <a:t>you are Chinese, can you speak Chinese?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在家练熟英文地名，准备好航班信息、酒店信息、行程信息等，具体会议内容要会用英文解说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提前网上预订基本够用的车型，然后基本会升级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拍照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手放在方向盘上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中央公园的停车场，必须</a:t>
            </a:r>
            <a:r>
              <a:rPr lang="zh-CN" altLang="en-US" baseline="0" dirty="0"/>
              <a:t> </a:t>
            </a:r>
            <a:r>
              <a:rPr lang="en-US" altLang="zh-CN" baseline="0" dirty="0"/>
              <a:t>valet parking</a:t>
            </a:r>
          </a:p>
          <a:p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这是一个出奇慢的网站，如果遇到网页停滞，是非常正常的事情，更换浏览器，更换网络，等待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Expired</a:t>
            </a:r>
            <a:r>
              <a:rPr lang="en-US" altLang="zh-CN" baseline="0" dirty="0"/>
              <a:t> </a:t>
            </a:r>
            <a:r>
              <a:rPr lang="zh-CN" altLang="en-US" baseline="0" dirty="0"/>
              <a:t>咪表过期</a:t>
            </a:r>
            <a:endParaRPr lang="en-US" altLang="zh-CN" baseline="0" dirty="0"/>
          </a:p>
          <a:p>
            <a:r>
              <a:rPr lang="en-US" altLang="zh-CN" baseline="0" dirty="0"/>
              <a:t>Flat rate </a:t>
            </a:r>
            <a:r>
              <a:rPr lang="zh-CN" altLang="en-US" baseline="0" dirty="0"/>
              <a:t>全天平均</a:t>
            </a:r>
            <a:endParaRPr lang="en-US" altLang="zh-CN" baseline="0" dirty="0"/>
          </a:p>
          <a:p>
            <a:r>
              <a:rPr lang="zh-CN" altLang="en-US" baseline="0" dirty="0"/>
              <a:t>美国砸车比较多，停车管理员有枪，纽约看车被抓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Token</a:t>
            </a:r>
            <a:r>
              <a:rPr lang="en-US" altLang="zh-CN" baseline="0" dirty="0"/>
              <a:t> </a:t>
            </a:r>
            <a:r>
              <a:rPr lang="zh-CN" altLang="en-US" baseline="0" dirty="0"/>
              <a:t>零钱，附近超市，或者机器换零钱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Uterus</a:t>
            </a:r>
            <a:r>
              <a:rPr lang="en-US" altLang="zh-CN" baseline="0" dirty="0"/>
              <a:t>: </a:t>
            </a:r>
            <a:r>
              <a:rPr lang="zh-CN" altLang="en-US" baseline="0" dirty="0"/>
              <a:t>子宫</a:t>
            </a:r>
            <a:endParaRPr lang="en-US" altLang="zh-CN" baseline="0" dirty="0"/>
          </a:p>
          <a:p>
            <a:r>
              <a:rPr lang="en-US" altLang="zh-CN" dirty="0"/>
              <a:t>Bladder</a:t>
            </a:r>
            <a:r>
              <a:rPr lang="en-US" altLang="zh-CN" baseline="0" dirty="0"/>
              <a:t>: </a:t>
            </a:r>
            <a:r>
              <a:rPr lang="zh-CN" altLang="en-US" baseline="0" dirty="0"/>
              <a:t>膀胱</a:t>
            </a:r>
            <a:endParaRPr lang="en-US" altLang="zh-CN" baseline="0" dirty="0"/>
          </a:p>
          <a:p>
            <a:r>
              <a:rPr lang="en-US" altLang="zh-CN" baseline="0" dirty="0"/>
              <a:t>Spleen: </a:t>
            </a:r>
            <a:r>
              <a:rPr lang="zh-CN" altLang="en-US" baseline="0" dirty="0"/>
              <a:t>脾</a:t>
            </a:r>
            <a:endParaRPr lang="en-US" altLang="zh-CN" baseline="0" dirty="0"/>
          </a:p>
          <a:p>
            <a:r>
              <a:rPr lang="en-US" altLang="zh-CN" baseline="0" dirty="0"/>
              <a:t>Gall: </a:t>
            </a:r>
            <a:r>
              <a:rPr lang="zh-CN" altLang="en-US" baseline="0" dirty="0"/>
              <a:t>胆</a:t>
            </a:r>
            <a:endParaRPr lang="en-US" altLang="zh-CN" baseline="0" dirty="0"/>
          </a:p>
          <a:p>
            <a:r>
              <a:rPr lang="en-US" altLang="zh-CN" baseline="0" dirty="0"/>
              <a:t>Intestine: </a:t>
            </a:r>
            <a:r>
              <a:rPr lang="zh-CN" altLang="en-US" baseline="0" dirty="0"/>
              <a:t>肠子</a:t>
            </a:r>
            <a:endParaRPr lang="en-US" altLang="zh-CN" baseline="0" dirty="0"/>
          </a:p>
          <a:p>
            <a:r>
              <a:rPr lang="en-US" altLang="zh-CN" baseline="0" dirty="0"/>
              <a:t>diarrhea: </a:t>
            </a:r>
            <a:r>
              <a:rPr lang="zh-CN" altLang="en-US" baseline="0" dirty="0"/>
              <a:t>腹泻</a:t>
            </a:r>
            <a:endParaRPr lang="en-US" altLang="zh-CN" baseline="0" dirty="0"/>
          </a:p>
          <a:p>
            <a:r>
              <a:rPr lang="en-US" altLang="zh-CN" b="1" baseline="0" dirty="0"/>
              <a:t>Piles: </a:t>
            </a:r>
            <a:r>
              <a:rPr lang="zh-CN" altLang="en-US" b="1" baseline="0" dirty="0"/>
              <a:t>痔疮</a:t>
            </a:r>
            <a:endParaRPr lang="en-US" altLang="zh-CN" b="1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Taco: </a:t>
            </a:r>
            <a:r>
              <a:rPr lang="zh-CN" altLang="en-US" dirty="0"/>
              <a:t>卷饼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Bow:</a:t>
            </a:r>
            <a:r>
              <a:rPr lang="en-US" altLang="zh-CN" baseline="0" dirty="0"/>
              <a:t> </a:t>
            </a:r>
            <a:r>
              <a:rPr lang="zh-CN" altLang="en-US" baseline="0" dirty="0"/>
              <a:t>弓</a:t>
            </a:r>
            <a:endParaRPr lang="en-US" altLang="zh-CN" baseline="0" dirty="0"/>
          </a:p>
          <a:p>
            <a:r>
              <a:rPr lang="en-US" altLang="zh-CN" baseline="0" dirty="0" err="1"/>
              <a:t>Lassagna</a:t>
            </a:r>
            <a:r>
              <a:rPr lang="en-US" altLang="zh-CN" baseline="0" dirty="0"/>
              <a:t>: </a:t>
            </a:r>
            <a:r>
              <a:rPr lang="en-US" altLang="zh-CN" baseline="0" dirty="0" err="1"/>
              <a:t>le’za:nia</a:t>
            </a:r>
            <a:r>
              <a:rPr lang="en-US" altLang="zh-CN" baseline="0" dirty="0"/>
              <a:t> </a:t>
            </a:r>
            <a:r>
              <a:rPr lang="zh-CN" altLang="en-US" baseline="0" dirty="0"/>
              <a:t>面片</a:t>
            </a:r>
            <a:endParaRPr lang="en-US" altLang="zh-CN" baseline="0" dirty="0"/>
          </a:p>
          <a:p>
            <a:r>
              <a:rPr lang="en-US" altLang="zh-CN" baseline="0" dirty="0" err="1"/>
              <a:t>Maccaroni</a:t>
            </a:r>
            <a:r>
              <a:rPr lang="en-US" altLang="zh-CN" baseline="0" dirty="0"/>
              <a:t>: </a:t>
            </a:r>
            <a:r>
              <a:rPr lang="zh-CN" altLang="en-US" baseline="0" dirty="0"/>
              <a:t>通心面</a:t>
            </a: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63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/>
              <a:t>Houses(</a:t>
            </a:r>
            <a:r>
              <a:rPr lang="zh-CN" altLang="en-US" dirty="0"/>
              <a:t>独立房子</a:t>
            </a:r>
            <a:r>
              <a:rPr lang="en-US" altLang="zh-CN" dirty="0"/>
              <a:t>/</a:t>
            </a:r>
            <a:r>
              <a:rPr lang="zh-CN" altLang="en-US" dirty="0"/>
              <a:t>洋房</a:t>
            </a:r>
            <a:r>
              <a:rPr lang="en-US" altLang="zh-CN" dirty="0"/>
              <a:t>/</a:t>
            </a:r>
            <a:r>
              <a:rPr lang="zh-CN" altLang="en-US" dirty="0"/>
              <a:t>双层小楼</a:t>
            </a:r>
            <a:r>
              <a:rPr lang="en-US" altLang="zh-CN" dirty="0"/>
              <a:t>)    </a:t>
            </a:r>
          </a:p>
          <a:p>
            <a:pPr>
              <a:buNone/>
            </a:pPr>
            <a:r>
              <a:rPr lang="en-US" altLang="zh-CN" dirty="0"/>
              <a:t>semi-detached house </a:t>
            </a:r>
            <a:r>
              <a:rPr lang="zh-CN" altLang="en-US" dirty="0"/>
              <a:t>一栋房子从中间隔开，成为两户人家，花园也用篱笆隔开  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detached house </a:t>
            </a:r>
            <a:r>
              <a:rPr lang="zh-CN" altLang="en-US" dirty="0"/>
              <a:t>一栋独立房子一家拥有    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terraced houses </a:t>
            </a:r>
            <a:r>
              <a:rPr lang="zh-CN" altLang="en-US" dirty="0"/>
              <a:t>一排连接起来的房子，有些像公寓，在伦敦多见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landlord </a:t>
            </a:r>
            <a:r>
              <a:rPr lang="zh-CN" altLang="en-US" dirty="0"/>
              <a:t>房东   </a:t>
            </a:r>
            <a:endParaRPr lang="en-US" altLang="zh-CN" dirty="0"/>
          </a:p>
          <a:p>
            <a:r>
              <a:rPr lang="en-US" altLang="zh-CN" dirty="0"/>
              <a:t>the rent </a:t>
            </a:r>
            <a:r>
              <a:rPr lang="zh-CN" altLang="en-US" dirty="0"/>
              <a:t>房租   </a:t>
            </a:r>
            <a:endParaRPr lang="en-US" altLang="zh-CN" dirty="0"/>
          </a:p>
          <a:p>
            <a:r>
              <a:rPr lang="en-US" altLang="zh-CN" dirty="0"/>
              <a:t>contract </a:t>
            </a:r>
            <a:r>
              <a:rPr lang="zh-CN" altLang="en-US" dirty="0"/>
              <a:t>合同    </a:t>
            </a:r>
            <a:endParaRPr lang="en-US" altLang="zh-CN" dirty="0"/>
          </a:p>
          <a:p>
            <a:r>
              <a:rPr lang="en-US" altLang="zh-CN" dirty="0"/>
              <a:t>furnished </a:t>
            </a:r>
            <a:r>
              <a:rPr lang="zh-CN" altLang="en-US" dirty="0"/>
              <a:t>有家具</a:t>
            </a:r>
            <a:r>
              <a:rPr lang="en-US" altLang="zh-CN" dirty="0"/>
              <a:t>(</a:t>
            </a:r>
            <a:r>
              <a:rPr lang="zh-CN" altLang="en-US" dirty="0"/>
              <a:t>家私</a:t>
            </a:r>
            <a:r>
              <a:rPr lang="en-US" altLang="zh-CN" dirty="0"/>
              <a:t>)</a:t>
            </a:r>
            <a:r>
              <a:rPr lang="zh-CN" altLang="en-US" dirty="0"/>
              <a:t>的房子  </a:t>
            </a:r>
            <a:endParaRPr lang="en-US" altLang="zh-CN" dirty="0"/>
          </a:p>
          <a:p>
            <a:r>
              <a:rPr lang="en-US" altLang="zh-CN" dirty="0"/>
              <a:t>unfurnished </a:t>
            </a:r>
            <a:r>
              <a:rPr lang="zh-CN" altLang="en-US" dirty="0"/>
              <a:t>无家具</a:t>
            </a:r>
            <a:r>
              <a:rPr lang="en-US" altLang="zh-CN" dirty="0"/>
              <a:t>(</a:t>
            </a:r>
            <a:r>
              <a:rPr lang="zh-CN" altLang="en-US" dirty="0"/>
              <a:t>家私</a:t>
            </a:r>
            <a:r>
              <a:rPr lang="en-US" altLang="zh-CN" dirty="0"/>
              <a:t>)</a:t>
            </a:r>
            <a:r>
              <a:rPr lang="zh-CN" altLang="en-US" dirty="0"/>
              <a:t>的房子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69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sink </a:t>
            </a:r>
            <a:r>
              <a:rPr lang="zh-CN" altLang="en-US" dirty="0"/>
              <a:t>洗碗池  </a:t>
            </a:r>
            <a:r>
              <a:rPr lang="en-US" altLang="zh-CN" dirty="0"/>
              <a:t>(</a:t>
            </a:r>
            <a:r>
              <a:rPr lang="zh-CN" altLang="en-US" dirty="0"/>
              <a:t>粉碎机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cupboard </a:t>
            </a:r>
            <a:r>
              <a:rPr lang="zh-CN" altLang="en-US" dirty="0"/>
              <a:t>橱柜   </a:t>
            </a:r>
            <a:endParaRPr lang="en-US" altLang="zh-CN" dirty="0"/>
          </a:p>
          <a:p>
            <a:r>
              <a:rPr lang="en-US" altLang="zh-CN" dirty="0"/>
              <a:t>shower </a:t>
            </a:r>
            <a:r>
              <a:rPr lang="zh-CN" altLang="en-US" dirty="0"/>
              <a:t>淋浴</a:t>
            </a:r>
            <a:r>
              <a:rPr lang="en-US" altLang="zh-CN" dirty="0"/>
              <a:t>/</a:t>
            </a:r>
            <a:r>
              <a:rPr lang="zh-CN" altLang="en-US" dirty="0"/>
              <a:t>冲凉   </a:t>
            </a:r>
            <a:endParaRPr lang="en-US" altLang="zh-CN" dirty="0"/>
          </a:p>
          <a:p>
            <a:r>
              <a:rPr lang="en-US" altLang="zh-CN" dirty="0"/>
              <a:t>bath </a:t>
            </a:r>
            <a:r>
              <a:rPr lang="zh-CN" altLang="en-US" dirty="0"/>
              <a:t>浴缸   </a:t>
            </a:r>
            <a:endParaRPr lang="en-US" altLang="zh-CN" dirty="0"/>
          </a:p>
          <a:p>
            <a:r>
              <a:rPr lang="en-US" altLang="zh-CN" dirty="0"/>
              <a:t>turbo tub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70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room rate </a:t>
            </a:r>
            <a:r>
              <a:rPr lang="zh-CN" altLang="en-US" dirty="0"/>
              <a:t>房价  </a:t>
            </a:r>
            <a:r>
              <a:rPr lang="en-US" altLang="zh-CN" dirty="0"/>
              <a:t>standard rate </a:t>
            </a:r>
            <a:r>
              <a:rPr lang="zh-CN" altLang="en-US" dirty="0"/>
              <a:t>标准价  </a:t>
            </a:r>
            <a:r>
              <a:rPr lang="en-US" altLang="zh-CN" dirty="0"/>
              <a:t>en-suite </a:t>
            </a:r>
            <a:r>
              <a:rPr lang="zh-CN" altLang="en-US" dirty="0"/>
              <a:t>套房  </a:t>
            </a:r>
            <a:r>
              <a:rPr lang="en-US" altLang="zh-CN" dirty="0"/>
              <a:t>family suite </a:t>
            </a:r>
            <a:r>
              <a:rPr lang="zh-CN" altLang="en-US" dirty="0"/>
              <a:t>家庭套房  </a:t>
            </a:r>
            <a:r>
              <a:rPr lang="en-US" altLang="zh-CN" dirty="0"/>
              <a:t>twin room you </a:t>
            </a:r>
            <a:r>
              <a:rPr lang="zh-CN" altLang="en-US" dirty="0"/>
              <a:t>带两张单人床的房间 </a:t>
            </a:r>
            <a:r>
              <a:rPr lang="en-US" altLang="zh-CN" dirty="0"/>
              <a:t>double room </a:t>
            </a:r>
            <a:r>
              <a:rPr lang="zh-CN" altLang="en-US" dirty="0"/>
              <a:t>带一张双人床的房间 </a:t>
            </a:r>
            <a:r>
              <a:rPr lang="en-US" altLang="zh-CN" dirty="0"/>
              <a:t>advance deposit </a:t>
            </a:r>
            <a:r>
              <a:rPr lang="zh-CN" altLang="en-US" dirty="0"/>
              <a:t>定金 </a:t>
            </a:r>
            <a:r>
              <a:rPr lang="en-US" altLang="zh-CN" dirty="0"/>
              <a:t>reservation </a:t>
            </a:r>
            <a:r>
              <a:rPr lang="zh-CN" altLang="en-US" dirty="0"/>
              <a:t>订房间 </a:t>
            </a:r>
            <a:r>
              <a:rPr lang="en-US" altLang="zh-CN" dirty="0"/>
              <a:t>registration </a:t>
            </a:r>
            <a:r>
              <a:rPr lang="zh-CN" altLang="en-US" dirty="0"/>
              <a:t>登记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72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Surname:</a:t>
            </a:r>
            <a:r>
              <a:rPr lang="zh-CN" altLang="en-US" baseline="0" dirty="0"/>
              <a:t> 姓，来自法文 </a:t>
            </a:r>
            <a:r>
              <a:rPr lang="en-US" altLang="zh-CN" baseline="0" dirty="0" err="1"/>
              <a:t>sur</a:t>
            </a:r>
            <a:r>
              <a:rPr lang="en-US" altLang="zh-CN" baseline="0" dirty="0"/>
              <a:t> = family name = second name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First name: </a:t>
            </a:r>
            <a:r>
              <a:rPr lang="zh-CN" altLang="en-US" baseline="0" dirty="0"/>
              <a:t>名 </a:t>
            </a:r>
            <a:r>
              <a:rPr lang="en-US" altLang="zh-CN" baseline="0" dirty="0"/>
              <a:t>= name = given name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CCC (Chinese Commercial Code) </a:t>
            </a:r>
            <a:r>
              <a:rPr lang="zh-CN" altLang="en-US" baseline="0" dirty="0"/>
              <a:t>标准中文电码</a:t>
            </a:r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73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缴费的事情，就别自理了，有了缴费号码，去中信银行缴费最稳妥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翻译自己家地址，主要是给邮局看的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汉语拼音翻译即可，邮编别错就行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目前翻译量最大的是英国签证，主要是户口本的翻译，委托给中介处理就好了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实际上签证很简单，你看这条红色标语了吗？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面签的核心问题，就是证明你回来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Fine</a:t>
            </a:r>
            <a:r>
              <a:rPr lang="en-US" altLang="zh-CN" baseline="0" dirty="0"/>
              <a:t>, thank you, and you?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Good, how are you?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Good morning.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Hello, nice to meet you.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Your suit is beautiful.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Have you enjoyed the most delicious food here in Beijing?</a:t>
            </a:r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小彩色，通过；大白，拒签。抓紧最后时间申诉 </a:t>
            </a:r>
            <a:r>
              <a:rPr lang="en-US" altLang="zh-CN" dirty="0"/>
              <a:t>“please hold on”</a:t>
            </a:r>
          </a:p>
          <a:p>
            <a:endParaRPr lang="en-US" altLang="zh-CN" dirty="0"/>
          </a:p>
          <a:p>
            <a:r>
              <a:rPr lang="zh-CN" altLang="en-US" dirty="0"/>
              <a:t>录指纹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Thumb </a:t>
            </a:r>
            <a:r>
              <a:rPr lang="zh-CN" altLang="en-US" dirty="0"/>
              <a:t>大拇指</a:t>
            </a:r>
            <a:endParaRPr lang="en-US" altLang="zh-CN" dirty="0"/>
          </a:p>
          <a:p>
            <a:r>
              <a:rPr lang="en-US" altLang="zh-CN" dirty="0"/>
              <a:t>Index</a:t>
            </a:r>
            <a:r>
              <a:rPr lang="en-US" altLang="zh-CN" baseline="0" dirty="0"/>
              <a:t> finger </a:t>
            </a:r>
            <a:r>
              <a:rPr lang="zh-CN" altLang="en-US" baseline="0" dirty="0"/>
              <a:t>食指 </a:t>
            </a:r>
            <a:r>
              <a:rPr lang="en-US" altLang="zh-CN" baseline="0" dirty="0"/>
              <a:t>forefinger, first finger (not figure, Chicken Finger </a:t>
            </a:r>
            <a:r>
              <a:rPr lang="zh-CN" altLang="en-US" baseline="0" dirty="0"/>
              <a:t>鸡翅，不是鸡爪子</a:t>
            </a:r>
            <a:r>
              <a:rPr lang="en-US" altLang="zh-CN" baseline="0" dirty="0"/>
              <a:t>)</a:t>
            </a:r>
          </a:p>
          <a:p>
            <a:r>
              <a:rPr lang="en-US" altLang="zh-CN" baseline="0" dirty="0"/>
              <a:t>Middle finger </a:t>
            </a:r>
            <a:r>
              <a:rPr lang="zh-CN" altLang="en-US" baseline="0" dirty="0"/>
              <a:t>中指</a:t>
            </a:r>
            <a:endParaRPr lang="en-US" altLang="zh-CN" baseline="0" dirty="0"/>
          </a:p>
          <a:p>
            <a:r>
              <a:rPr lang="en-US" altLang="zh-CN" baseline="0" dirty="0"/>
              <a:t>Ring finger </a:t>
            </a:r>
            <a:r>
              <a:rPr lang="zh-CN" altLang="en-US" baseline="0" dirty="0"/>
              <a:t>无名指</a:t>
            </a:r>
            <a:endParaRPr lang="en-US" altLang="zh-CN" baseline="0" dirty="0"/>
          </a:p>
          <a:p>
            <a:r>
              <a:rPr lang="en-US" altLang="zh-CN" baseline="0" dirty="0"/>
              <a:t>Little finger </a:t>
            </a:r>
            <a:r>
              <a:rPr lang="zh-CN" altLang="en-US" baseline="0" dirty="0"/>
              <a:t>小指</a:t>
            </a:r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B59-152E-479E-A893-B7FD851E18D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 descr="图片2">
            <a:extLst>
              <a:ext uri="{FF2B5EF4-FFF2-40B4-BE49-F238E27FC236}">
                <a16:creationId xmlns:a16="http://schemas.microsoft.com/office/drawing/2014/main" xmlns="" id="{148CA9F7-6194-4C87-9141-891369BCF6C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796774" y="175357"/>
            <a:ext cx="2194530" cy="852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2018" y="1500180"/>
            <a:ext cx="4514824" cy="2786082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>
                <a:latin typeface="LEXUS 简粗黑 U" pitchFamily="34" charset="-122"/>
                <a:ea typeface="LEXUS 简粗黑 U" pitchFamily="34" charset="-122"/>
              </a:rPr>
              <a:t>旅游英语讲座</a:t>
            </a:r>
            <a:r>
              <a:rPr lang="en-US" altLang="zh-CN" sz="3600" dirty="0">
                <a:latin typeface="华文细黑" pitchFamily="2" charset="-122"/>
                <a:ea typeface="华文细黑" pitchFamily="2" charset="-122"/>
              </a:rPr>
              <a:t/>
            </a:r>
            <a:br>
              <a:rPr lang="en-US" altLang="zh-CN" sz="3600" dirty="0">
                <a:latin typeface="华文细黑" pitchFamily="2" charset="-122"/>
                <a:ea typeface="华文细黑" pitchFamily="2" charset="-122"/>
              </a:rPr>
            </a:br>
            <a:r>
              <a:rPr lang="en-US" altLang="zh-CN" sz="3600" dirty="0">
                <a:latin typeface="华文细黑" pitchFamily="2" charset="-122"/>
                <a:ea typeface="华文细黑" pitchFamily="2" charset="-122"/>
              </a:rPr>
              <a:t/>
            </a:r>
            <a:br>
              <a:rPr lang="en-US" altLang="zh-CN" sz="3600" dirty="0">
                <a:latin typeface="华文细黑" pitchFamily="2" charset="-122"/>
                <a:ea typeface="华文细黑" pitchFamily="2" charset="-122"/>
              </a:rPr>
            </a:b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latin typeface="华文细黑" pitchFamily="2" charset="-122"/>
                <a:ea typeface="华文细黑" pitchFamily="2" charset="-122"/>
              </a:rPr>
              <a:t>   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如何轻松自由行</a:t>
            </a:r>
            <a:r>
              <a:rPr lang="en-US" altLang="zh-CN" sz="3600" dirty="0">
                <a:latin typeface="华文细黑" pitchFamily="2" charset="-122"/>
                <a:ea typeface="华文细黑" pitchFamily="2" charset="-122"/>
              </a:rPr>
              <a:t/>
            </a:r>
            <a:br>
              <a:rPr lang="en-US" altLang="zh-CN" sz="3600" dirty="0">
                <a:latin typeface="华文细黑" pitchFamily="2" charset="-122"/>
                <a:ea typeface="华文细黑" pitchFamily="2" charset="-122"/>
              </a:rPr>
            </a:br>
            <a:r>
              <a:rPr lang="en-US" altLang="zh-CN" sz="3600" dirty="0">
                <a:latin typeface="华文细黑" pitchFamily="2" charset="-122"/>
                <a:ea typeface="华文细黑" pitchFamily="2" charset="-122"/>
              </a:rPr>
              <a:t/>
            </a:r>
            <a:br>
              <a:rPr lang="en-US" altLang="zh-CN" sz="3600" dirty="0">
                <a:latin typeface="华文细黑" pitchFamily="2" charset="-122"/>
                <a:ea typeface="华文细黑" pitchFamily="2" charset="-122"/>
              </a:rPr>
            </a:br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en-US" sz="2800" b="1" dirty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宁立波</a:t>
            </a:r>
          </a:p>
        </p:txBody>
      </p:sp>
      <p:pic>
        <p:nvPicPr>
          <p:cNvPr id="26626" name="Picture 2" descr="http://cdn.pinchain.com/wp-content/uploads/2017/04/meituanlvxing170420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10"/>
            <a:ext cx="3532880" cy="4162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85866"/>
            <a:ext cx="5397715" cy="306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b="20471"/>
          <a:stretch>
            <a:fillRect/>
          </a:stretch>
        </p:blipFill>
        <p:spPr bwMode="auto">
          <a:xfrm>
            <a:off x="709613" y="0"/>
            <a:ext cx="77247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143240" y="2214560"/>
            <a:ext cx="1500198" cy="642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>
                <a:solidFill>
                  <a:srgbClr val="0070C0"/>
                </a:solidFill>
              </a:rPr>
              <a:t>Where do you live?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8794" y="2071684"/>
            <a:ext cx="6043626" cy="2451500"/>
          </a:xfrm>
        </p:spPr>
        <p:txBody>
          <a:bodyPr/>
          <a:lstStyle/>
          <a:p>
            <a:pPr>
              <a:buNone/>
            </a:pPr>
            <a:r>
              <a:rPr lang="en-US" altLang="zh-CN" dirty="0"/>
              <a:t>No. 55, House of </a:t>
            </a:r>
            <a:r>
              <a:rPr lang="en-US" altLang="zh-CN" dirty="0" err="1"/>
              <a:t>An’s</a:t>
            </a:r>
            <a:r>
              <a:rPr lang="en-US" altLang="zh-CN" dirty="0"/>
              <a:t> Family Rd.</a:t>
            </a:r>
            <a:r>
              <a:rPr lang="zh-CN" altLang="en-US" dirty="0"/>
              <a:t>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3699" t="37555" r="16708" b="48085"/>
          <a:stretch>
            <a:fillRect/>
          </a:stretch>
        </p:blipFill>
        <p:spPr bwMode="auto">
          <a:xfrm>
            <a:off x="1357290" y="1428742"/>
            <a:ext cx="668220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tta.51meishu.com/p/2013-07-16/b90b3786522808120b6a15ecd7bf3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-18"/>
            <a:ext cx="7767058" cy="5143518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21212422">
            <a:off x="1821027" y="754227"/>
            <a:ext cx="8229600" cy="85725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LeftDown"/>
            <a:lightRig rig="threePt" dir="t"/>
          </a:scene3d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prove your return?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4612" y="2214560"/>
            <a:ext cx="35719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>
                <a:solidFill>
                  <a:srgbClr val="0070C0"/>
                </a:solidFill>
              </a:rPr>
              <a:t>How are you?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>
                <a:solidFill>
                  <a:srgbClr val="0070C0"/>
                </a:solidFill>
              </a:rPr>
              <a:t>Family and career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55" y="1071552"/>
            <a:ext cx="655475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2976" y="1200151"/>
            <a:ext cx="7543824" cy="339447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annual income</a:t>
            </a:r>
          </a:p>
          <a:p>
            <a:r>
              <a:rPr lang="en-US" altLang="zh-CN" dirty="0"/>
              <a:t>monthly earning</a:t>
            </a:r>
          </a:p>
          <a:p>
            <a:r>
              <a:rPr lang="en-US" altLang="zh-CN" dirty="0"/>
              <a:t>apartment/flat/house/villa</a:t>
            </a:r>
          </a:p>
          <a:p>
            <a:r>
              <a:rPr lang="en-US" altLang="zh-CN" dirty="0"/>
              <a:t>car/vehicle/SUV/MPV/van/Harley Davison</a:t>
            </a:r>
          </a:p>
          <a:p>
            <a:r>
              <a:rPr lang="en-US" altLang="zh-CN" dirty="0"/>
              <a:t>career plan</a:t>
            </a:r>
          </a:p>
          <a:p>
            <a:r>
              <a:rPr lang="en-US" altLang="zh-CN" dirty="0"/>
              <a:t>endeavor/enterprise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868" y="1643056"/>
            <a:ext cx="1643074" cy="2594377"/>
          </a:xfrm>
        </p:spPr>
        <p:txBody>
          <a:bodyPr/>
          <a:lstStyle/>
          <a:p>
            <a:r>
              <a:rPr lang="zh-CN" altLang="en-US" dirty="0"/>
              <a:t>帅锅</a:t>
            </a:r>
            <a:endParaRPr lang="en-US" altLang="zh-CN" dirty="0"/>
          </a:p>
          <a:p>
            <a:r>
              <a:rPr lang="zh-CN" altLang="en-US" dirty="0"/>
              <a:t>美铝</a:t>
            </a:r>
            <a:endParaRPr lang="en-US" altLang="zh-CN" dirty="0"/>
          </a:p>
          <a:p>
            <a:r>
              <a:rPr lang="zh-CN" altLang="en-US" dirty="0"/>
              <a:t>团队</a:t>
            </a:r>
            <a:endParaRPr lang="en-US" altLang="zh-CN" dirty="0"/>
          </a:p>
          <a:p>
            <a:r>
              <a:rPr lang="zh-CN" altLang="en-US" dirty="0"/>
              <a:t>老人</a:t>
            </a:r>
            <a:endParaRPr lang="en-US" altLang="zh-C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>
                <a:solidFill>
                  <a:srgbClr val="0070C0"/>
                </a:solidFill>
              </a:rPr>
              <a:t>Last second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http://us.tiandaoedu.com/uploads/110224/912_10473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14428"/>
            <a:ext cx="518160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4386" name="Picture 2" descr="https://timgsa.baidu.com/timg?image&amp;quality=80&amp;size=b9999_10000&amp;sec=1495094493832&amp;di=16948590db9efe4d9fbd7eb154fd6325&amp;imgtype=0&amp;src=http%3A%2F%2Ft2.ftcdn.net%2Fjpg%2F00%2F52%2F01%2F95%2F400_F_52019504_sWEWFxRjV2UtUhBxyLsDfwD0KsNHzQI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94"/>
            <a:ext cx="3810000" cy="2857500"/>
          </a:xfrm>
          <a:prstGeom prst="rect">
            <a:avLst/>
          </a:prstGeom>
          <a:noFill/>
        </p:spPr>
      </p:pic>
      <p:pic>
        <p:nvPicPr>
          <p:cNvPr id="144390" name="Picture 6" descr="C:\Users\apple\AppData\Local\Temp\snap_screen_201705181314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911" y="1428742"/>
            <a:ext cx="3749493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>
                <a:solidFill>
                  <a:srgbClr val="0070C0"/>
                </a:solidFill>
              </a:rPr>
              <a:t>Custom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http://www.acius.org-www.acius.org/ZksAsura/_MemberFiles/PublicFiles/2013/02/26/201302265254961_2c60a39ca.jpg"/>
          <p:cNvPicPr>
            <a:picLocks noChangeAspect="1" noChangeArrowheads="1"/>
          </p:cNvPicPr>
          <p:nvPr/>
        </p:nvPicPr>
        <p:blipFill>
          <a:blip r:embed="rId3"/>
          <a:srcRect l="4865" t="11688" r="3678" b="3896"/>
          <a:stretch>
            <a:fillRect/>
          </a:stretch>
        </p:blipFill>
        <p:spPr bwMode="auto">
          <a:xfrm>
            <a:off x="1785918" y="1071552"/>
            <a:ext cx="5062207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928676"/>
            <a:ext cx="58769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 r="28296" b="34940"/>
          <a:stretch>
            <a:fillRect/>
          </a:stretch>
        </p:blipFill>
        <p:spPr bwMode="auto">
          <a:xfrm>
            <a:off x="71406" y="1571618"/>
            <a:ext cx="9027352" cy="218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5298" name="Picture 2" descr="美国时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071552"/>
            <a:ext cx="5357850" cy="3482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8"/>
            <a:ext cx="87702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14546" y="1071552"/>
            <a:ext cx="4572032" cy="3643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dirty="0"/>
              <a:t>Baggage Allowance</a:t>
            </a:r>
          </a:p>
          <a:p>
            <a:pPr algn="ctr">
              <a:buNone/>
            </a:pPr>
            <a:r>
              <a:rPr lang="en-US" altLang="zh-CN" dirty="0"/>
              <a:t>Carry-on Bag/battery</a:t>
            </a:r>
          </a:p>
          <a:p>
            <a:pPr algn="ctr">
              <a:buNone/>
            </a:pPr>
            <a:r>
              <a:rPr lang="en-US" altLang="zh-CN" dirty="0"/>
              <a:t>Check-in Bag/flammable</a:t>
            </a:r>
          </a:p>
          <a:p>
            <a:pPr algn="ctr">
              <a:buNone/>
            </a:pPr>
            <a:r>
              <a:rPr lang="en-US" altLang="zh-CN" dirty="0"/>
              <a:t>Baggage Tag</a:t>
            </a:r>
          </a:p>
          <a:p>
            <a:pPr algn="ctr">
              <a:buNone/>
            </a:pPr>
            <a:r>
              <a:rPr lang="en-US" altLang="zh-CN" dirty="0"/>
              <a:t>Claim Tag</a:t>
            </a:r>
          </a:p>
          <a:p>
            <a:pPr algn="ctr">
              <a:buNone/>
            </a:pPr>
            <a:r>
              <a:rPr lang="en-US" altLang="zh-CN" dirty="0"/>
              <a:t>Fragile Sign/Sticker</a:t>
            </a:r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488" y="2143122"/>
            <a:ext cx="3329014" cy="857256"/>
          </a:xfrm>
        </p:spPr>
        <p:txBody>
          <a:bodyPr/>
          <a:lstStyle/>
          <a:p>
            <a:pPr>
              <a:buNone/>
            </a:pPr>
            <a:r>
              <a:rPr lang="en-US" altLang="zh-CN" dirty="0"/>
              <a:t>What is MAAS?</a:t>
            </a:r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71736" y="2143122"/>
            <a:ext cx="6115064" cy="2451500"/>
          </a:xfrm>
        </p:spPr>
        <p:txBody>
          <a:bodyPr/>
          <a:lstStyle/>
          <a:p>
            <a:pPr>
              <a:buNone/>
            </a:pPr>
            <a:r>
              <a:rPr lang="en-US" altLang="zh-CN" dirty="0"/>
              <a:t>How to use VIP Lounge?</a:t>
            </a: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72132" y="1200151"/>
            <a:ext cx="3114668" cy="339447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1378" name="Picture 2" descr="https://timgsa.baidu.com/timg?image&amp;quality=80&amp;size=b9999_10000&amp;sec=1495092130754&amp;di=34f01940958023bb653070c9f93993cd&amp;imgtype=0&amp;src=http%3A%2F%2Fa.zdmimg.com%2F201510%2F29%2F5631c40b55b6a753.png_a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6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42"/>
            <a:ext cx="8546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ueyoo.com/upload/fck/2014_11_21/1416574348_366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00180"/>
            <a:ext cx="4476750" cy="244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 t="64682" r="22581"/>
          <a:stretch>
            <a:fillRect/>
          </a:stretch>
        </p:blipFill>
        <p:spPr bwMode="auto">
          <a:xfrm>
            <a:off x="1071537" y="1285866"/>
            <a:ext cx="781055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4876" y="1285866"/>
            <a:ext cx="3000396" cy="3571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dirty="0"/>
              <a:t>Food</a:t>
            </a:r>
          </a:p>
          <a:p>
            <a:pPr algn="ctr">
              <a:buNone/>
            </a:pPr>
            <a:r>
              <a:rPr lang="en-US" altLang="zh-CN" dirty="0"/>
              <a:t>Vegetable</a:t>
            </a:r>
          </a:p>
          <a:p>
            <a:pPr algn="ctr">
              <a:buNone/>
            </a:pPr>
            <a:r>
              <a:rPr lang="en-US" altLang="zh-CN" dirty="0"/>
              <a:t>Fruit</a:t>
            </a:r>
          </a:p>
          <a:p>
            <a:pPr algn="ctr">
              <a:buNone/>
            </a:pPr>
            <a:r>
              <a:rPr lang="en-US" altLang="zh-CN" dirty="0"/>
              <a:t>Cash</a:t>
            </a:r>
          </a:p>
          <a:p>
            <a:pPr algn="ctr">
              <a:buNone/>
            </a:pPr>
            <a:r>
              <a:rPr lang="en-US" altLang="zh-CN" dirty="0"/>
              <a:t>Tobacco</a:t>
            </a:r>
          </a:p>
          <a:p>
            <a:pPr algn="ctr">
              <a:buNone/>
            </a:pPr>
            <a:r>
              <a:rPr lang="en-US" altLang="zh-CN" dirty="0"/>
              <a:t>Instant noodle</a:t>
            </a:r>
          </a:p>
        </p:txBody>
      </p:sp>
      <p:sp>
        <p:nvSpPr>
          <p:cNvPr id="30722" name="AutoShape 2" descr="https://timgsa.baidu.com/timg?image&amp;quality=80&amp;size=b9999_10000&amp;sec=1495092361713&amp;di=3e3edaa77f86bbd30722a3dca46e91d8&amp;imgtype=0&amp;src=http%3A%2F%2Fphotos.breadtrip.com%2Fphoto_2014_07_19_d50d9c9901cd2e5fd836efa5a09b1172.jpg%3FimageView%2F2%2Fw%2F960%2Fq%2F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24" name="Picture 4" descr="C:\Users\apple\AppData\Local\Temp\snap_screen_201705181238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6"/>
            <a:ext cx="3071834" cy="4561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 t="31718" r="55263" b="44493"/>
          <a:stretch>
            <a:fillRect/>
          </a:stretch>
        </p:blipFill>
        <p:spPr bwMode="auto">
          <a:xfrm>
            <a:off x="1857356" y="1500180"/>
            <a:ext cx="546500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90"/>
            <a:ext cx="5000660" cy="330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80"/>
            <a:ext cx="6649532" cy="24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71552"/>
            <a:ext cx="6153168" cy="364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t="16981"/>
          <a:stretch>
            <a:fillRect/>
          </a:stretch>
        </p:blipFill>
        <p:spPr bwMode="auto">
          <a:xfrm>
            <a:off x="714348" y="1142990"/>
            <a:ext cx="805749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>
                <a:solidFill>
                  <a:srgbClr val="0070C0"/>
                </a:solidFill>
              </a:rPr>
              <a:t>itinerary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 r="22369" b="44602"/>
          <a:stretch>
            <a:fillRect/>
          </a:stretch>
        </p:blipFill>
        <p:spPr bwMode="auto">
          <a:xfrm>
            <a:off x="714348" y="1142990"/>
            <a:ext cx="796808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 l="30612" b="43699"/>
          <a:stretch>
            <a:fillRect/>
          </a:stretch>
        </p:blipFill>
        <p:spPr bwMode="auto">
          <a:xfrm>
            <a:off x="1000173" y="1214428"/>
            <a:ext cx="728660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42" name="Picture 2" descr="http://photocdn.sohu.com/20160113/mp54305668_1452677190791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6"/>
            <a:ext cx="5098677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14299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>
                <a:solidFill>
                  <a:srgbClr val="7030A0"/>
                </a:solidFill>
              </a:rPr>
              <a:t>Suggested Sequence of Visa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5"/>
            <a:ext cx="8186766" cy="2237187"/>
          </a:xfrm>
        </p:spPr>
        <p:txBody>
          <a:bodyPr/>
          <a:lstStyle/>
          <a:p>
            <a:pPr>
              <a:buNone/>
            </a:pPr>
            <a:r>
              <a:rPr lang="en-US" altLang="zh-CN" dirty="0"/>
              <a:t>   </a:t>
            </a:r>
            <a:r>
              <a:rPr lang="en-US" altLang="zh-CN" dirty="0">
                <a:solidFill>
                  <a:srgbClr val="00B050"/>
                </a:solidFill>
              </a:rPr>
              <a:t>Asia</a:t>
            </a:r>
            <a:r>
              <a:rPr lang="en-US" altLang="zh-CN" dirty="0"/>
              <a:t> </a:t>
            </a:r>
            <a:r>
              <a:rPr lang="en-US" altLang="zh-CN" dirty="0">
                <a:sym typeface="Wingdings" pitchFamily="2" charset="2"/>
              </a:rPr>
              <a:t>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Europe or Australia </a:t>
            </a:r>
          </a:p>
          <a:p>
            <a:pPr>
              <a:buNone/>
            </a:pPr>
            <a:r>
              <a:rPr lang="en-US" altLang="zh-CN" dirty="0">
                <a:sym typeface="Wingdings" pitchFamily="2" charset="2"/>
              </a:rPr>
              <a:t>    </a:t>
            </a:r>
            <a:r>
              <a:rPr lang="en-US" altLang="zh-CN" dirty="0">
                <a:solidFill>
                  <a:srgbClr val="FF0000"/>
                </a:solidFill>
                <a:sym typeface="Wingdings" pitchFamily="2" charset="2"/>
              </a:rPr>
              <a:t>United States </a:t>
            </a:r>
            <a:r>
              <a:rPr lang="en-US" altLang="zh-CN" dirty="0">
                <a:sym typeface="Wingdings" pitchFamily="2" charset="2"/>
              </a:rPr>
              <a:t>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Anywhere you like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5474" name="Picture 2" descr="https://timgsa.baidu.com/timg?image&amp;quality=80&amp;size=b9999_10000&amp;sec=1495092921753&amp;di=14fb0e7f9543f764bf731c72612e3dbf&amp;imgtype=0&amp;src=http%3A%2F%2Fphotocdn.sohu.com%2F20160113%2Fmp54305668_1452677190791_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296"/>
            <a:ext cx="541055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 descr="C:\Users\apple\AppData\Local\Temp\snap_screen_20170518081050.png"/>
          <p:cNvPicPr>
            <a:picLocks noChangeAspect="1" noChangeArrowheads="1"/>
          </p:cNvPicPr>
          <p:nvPr/>
        </p:nvPicPr>
        <p:blipFill>
          <a:blip r:embed="rId3"/>
          <a:srcRect t="6492" r="48980" b="83770"/>
          <a:stretch>
            <a:fillRect/>
          </a:stretch>
        </p:blipFill>
        <p:spPr bwMode="auto">
          <a:xfrm>
            <a:off x="1357290" y="1714494"/>
            <a:ext cx="714380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00760" y="1200151"/>
            <a:ext cx="2686040" cy="3394472"/>
          </a:xfrm>
        </p:spPr>
        <p:txBody>
          <a:bodyPr/>
          <a:lstStyle/>
          <a:p>
            <a:pPr>
              <a:buNone/>
            </a:pPr>
            <a:endParaRPr lang="zh-CN" altLang="en-US" dirty="0"/>
          </a:p>
        </p:txBody>
      </p:sp>
      <p:pic>
        <p:nvPicPr>
          <p:cNvPr id="110594" name="Picture 2" descr="https://timgsa.baidu.com/timg?image&amp;quality=80&amp;size=b9999_10000&amp;sec=1495093023662&amp;di=14b7c3906d9fa01c4b053bc59eac2a74&amp;imgtype=0&amp;src=http%3A%2F%2Ffile29.mafengwo.net%2FM00%2F81%2FDC%2FwKgBpVVMNB-ADWw2AAH1T3G43Jk619.groupinfo.w6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30"/>
            <a:ext cx="565785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214428"/>
            <a:ext cx="4572032" cy="339447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Block the road</a:t>
            </a:r>
          </a:p>
          <a:p>
            <a:r>
              <a:rPr lang="en-US" altLang="zh-CN" dirty="0"/>
              <a:t>Pull over the car</a:t>
            </a:r>
          </a:p>
          <a:p>
            <a:r>
              <a:rPr lang="en-US" altLang="zh-CN" dirty="0"/>
              <a:t>Head for</a:t>
            </a:r>
          </a:p>
          <a:p>
            <a:r>
              <a:rPr lang="en-US" dirty="0"/>
              <a:t>Roll down window</a:t>
            </a:r>
            <a:endParaRPr lang="en-US" altLang="zh-CN" dirty="0"/>
          </a:p>
          <a:p>
            <a:r>
              <a:rPr lang="en-US" altLang="zh-CN" dirty="0"/>
              <a:t>Car Pool</a:t>
            </a:r>
          </a:p>
          <a:p>
            <a:pPr>
              <a:buNone/>
            </a:pPr>
            <a:r>
              <a:rPr lang="en-US" altLang="zh-CN" dirty="0"/>
              <a:t> </a:t>
            </a:r>
          </a:p>
          <a:p>
            <a:pPr>
              <a:buNone/>
            </a:pP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00114"/>
            <a:ext cx="3662505" cy="35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452563"/>
            <a:ext cx="47148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038" y="1033463"/>
            <a:ext cx="62579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5425" y="790575"/>
            <a:ext cx="61531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00114"/>
            <a:ext cx="4291742" cy="3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5716" name="Picture 4" descr="https://timgsa.baidu.com/timg?image&amp;quality=80&amp;size=b9999_10000&amp;sec=1495688220&amp;di=01b65d403836f89e71d1019b2fd108b5&amp;imgtype=jpg&amp;er=1&amp;src=http%3A%2F%2Fs16.sinaimg.cn%2Fmw690%2F6719f23egx6Bi5oGtQjaf%26amp%3B6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3429024" cy="5173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6866" name="Picture 2" descr="https://timgsa.baidu.com/timg?image&amp;quality=80&amp;size=b9999_10000&amp;sec=1495042480706&amp;di=78fe38132ada10dd27b1d31c5e9d17b9&amp;imgtype=0&amp;src=http%3A%2F%2Fwww.024qianzheng.cn%2Fuploads%2Fallimg%2F151119%2F1-151119131Q92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6"/>
            <a:ext cx="6072230" cy="4516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882" name="Picture 2" descr="https://timgsa.baidu.com/timg?image&amp;quality=80&amp;size=b9999_10000&amp;sec=1495093599015&amp;di=c21aa38ddfad55cb55c4b21b0596f2c0&amp;imgtype=0&amp;src=http%3A%2F%2Feasyread.ph.126.net%2FMCHhzKMEzWZj8cwrSnTprg%3D%3D%2F7917030177266384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00114"/>
            <a:ext cx="557216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85918" y="1200151"/>
            <a:ext cx="6900882" cy="3394472"/>
          </a:xfrm>
        </p:spPr>
        <p:txBody>
          <a:bodyPr/>
          <a:lstStyle/>
          <a:p>
            <a:pPr>
              <a:buNone/>
            </a:pPr>
            <a:r>
              <a:rPr lang="en-US" altLang="zh-CN" dirty="0"/>
              <a:t>Early bird special</a:t>
            </a:r>
          </a:p>
          <a:p>
            <a:pPr>
              <a:buNone/>
            </a:pPr>
            <a:r>
              <a:rPr lang="en-US" altLang="zh-CN" dirty="0"/>
              <a:t>Flat rate</a:t>
            </a:r>
          </a:p>
          <a:p>
            <a:pPr>
              <a:buNone/>
            </a:pPr>
            <a:r>
              <a:rPr lang="en-US" altLang="zh-CN" dirty="0"/>
              <a:t>Daily maximum</a:t>
            </a:r>
          </a:p>
          <a:p>
            <a:pPr>
              <a:buNone/>
            </a:pPr>
            <a:r>
              <a:rPr lang="en-US" altLang="zh-CN" dirty="0"/>
              <a:t>Expired</a:t>
            </a:r>
          </a:p>
          <a:p>
            <a:pPr>
              <a:buNone/>
            </a:pPr>
            <a:r>
              <a:rPr lang="en-US" altLang="zh-CN" dirty="0"/>
              <a:t>Do not inspect other parking car</a:t>
            </a:r>
            <a:endParaRPr lang="zh-CN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8002" name="Picture 2" descr="http://s12.sinaimg.cn/mw690/002hssR4ty72xDU1sbp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8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2098" name="Picture 2" descr="http://s13.sinaimg.cn/mw690/002hssR4ty72xDWXDWs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68" y="0"/>
            <a:ext cx="4762500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22" name="Picture 2" descr="http://s9.sinaimg.cn/mw690/002hssR4ty72xE3khDy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00114"/>
            <a:ext cx="4762500" cy="3838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2971792" cy="857250"/>
          </a:xfrm>
        </p:spPr>
        <p:txBody>
          <a:bodyPr/>
          <a:lstStyle/>
          <a:p>
            <a:r>
              <a:rPr lang="en-US" altLang="zh-CN" dirty="0"/>
              <a:t>token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4148" name="Picture 4" descr="http://s15.sinaimg.cn/mw690/002hssR4ty72xE9liVM6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428742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5170" name="Picture 2" descr="http://s9.sinaimg.cn/mw690/002hssR4ty72xE74xiE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14"/>
            <a:ext cx="557774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6194" name="Picture 2" descr="http://s8.sinaimg.cn/mw690/002hssR4ty72xEatG07a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8"/>
            <a:ext cx="5729669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3438" y="1200150"/>
            <a:ext cx="4043362" cy="36576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dirty="0"/>
              <a:t>bleeding</a:t>
            </a:r>
          </a:p>
          <a:p>
            <a:pPr algn="ctr">
              <a:buNone/>
            </a:pPr>
            <a:r>
              <a:rPr lang="en-US" altLang="zh-CN" dirty="0"/>
              <a:t>itching</a:t>
            </a:r>
          </a:p>
          <a:p>
            <a:pPr algn="ctr">
              <a:buNone/>
            </a:pPr>
            <a:r>
              <a:rPr lang="en-US" altLang="zh-CN" dirty="0"/>
              <a:t>pain/swell</a:t>
            </a:r>
          </a:p>
          <a:p>
            <a:pPr algn="ctr">
              <a:buNone/>
            </a:pPr>
            <a:r>
              <a:rPr lang="en-US" altLang="zh-CN" dirty="0"/>
              <a:t>bone fracture</a:t>
            </a:r>
          </a:p>
          <a:p>
            <a:pPr algn="ctr">
              <a:buNone/>
            </a:pPr>
            <a:r>
              <a:rPr lang="en-US" altLang="zh-CN" dirty="0"/>
              <a:t>dislocation</a:t>
            </a:r>
          </a:p>
          <a:p>
            <a:pPr algn="ctr">
              <a:buNone/>
            </a:pPr>
            <a:r>
              <a:rPr lang="en-US" altLang="zh-CN" dirty="0"/>
              <a:t>thorn prick</a:t>
            </a:r>
            <a:endParaRPr lang="zh-CN" altLang="en-US" dirty="0"/>
          </a:p>
        </p:txBody>
      </p:sp>
      <p:pic>
        <p:nvPicPr>
          <p:cNvPr id="13316" name="Picture 4" descr="https://timgsa.baidu.com/timg?image&amp;quality=80&amp;size=b9999_10000&amp;sec=1495083807358&amp;di=b1117c87fd9712dea53b3b8b3c59a138&amp;imgtype=0&amp;src=http%3A%2F%2Fschool.qingdaonews.com%2Fupimages%2F13%2F3E%2FFB%2FD3%2F7796FC6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97"/>
            <a:ext cx="4429156" cy="5130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萌版人体器官图走红 网友：下次睡不着背内脏(图)"/>
          <p:cNvPicPr>
            <a:picLocks noChangeAspect="1" noChangeArrowheads="1"/>
          </p:cNvPicPr>
          <p:nvPr/>
        </p:nvPicPr>
        <p:blipFill>
          <a:blip r:embed="rId3"/>
          <a:srcRect b="49685"/>
          <a:stretch>
            <a:fillRect/>
          </a:stretch>
        </p:blipFill>
        <p:spPr bwMode="auto">
          <a:xfrm>
            <a:off x="285720" y="1142990"/>
            <a:ext cx="6417469" cy="3500462"/>
          </a:xfrm>
          <a:prstGeom prst="rect">
            <a:avLst/>
          </a:prstGeom>
          <a:noFill/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6529430" y="1200151"/>
            <a:ext cx="2471726" cy="3394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dizziness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vomit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nausea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gastric acid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3200" dirty="0"/>
              <a:t>diarrhea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b="27079"/>
          <a:stretch>
            <a:fillRect/>
          </a:stretch>
        </p:blipFill>
        <p:spPr bwMode="auto">
          <a:xfrm>
            <a:off x="1500166" y="1049851"/>
            <a:ext cx="6215106" cy="369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3188" name="Picture 4" descr="https://timgsa.baidu.com/timg?image&amp;quality=80&amp;size=b9999_10000&amp;sec=1495084894887&amp;di=5fb7e2a547890e20554427d8c33f80d0&amp;imgtype=0&amp;src=http%3A%2F%2Fimg01.taopic.com%2F161004%2F214797-1610041P13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1420"/>
            <a:ext cx="6934969" cy="4889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4210" name="Picture 2" descr="餐饮英文手写字体图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545552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5236" name="Picture 4" descr="https://timgsa.baidu.com/timg?image&amp;quality=80&amp;size=b9999_10000&amp;sec=1495085531404&amp;di=817b7b92484e37d14ae6a9c504c3b512&amp;imgtype=0&amp;src=http%3A%2F%2Fimg1.gtimg.com%2Fnews%2Fpics%2Fhv1%2F202%2F143%2F1947%2F126640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18"/>
            <a:ext cx="9157596" cy="5143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628" y="1500180"/>
            <a:ext cx="3400420" cy="2943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/>
              <a:t>Spaghetti</a:t>
            </a:r>
          </a:p>
          <a:p>
            <a:pPr>
              <a:buNone/>
            </a:pPr>
            <a:r>
              <a:rPr lang="en-US" altLang="zh-CN" dirty="0"/>
              <a:t>Penne</a:t>
            </a:r>
          </a:p>
          <a:p>
            <a:pPr>
              <a:buNone/>
            </a:pPr>
            <a:r>
              <a:rPr lang="en-US" altLang="zh-CN" dirty="0"/>
              <a:t>Pasta bow</a:t>
            </a:r>
          </a:p>
          <a:p>
            <a:pPr>
              <a:buNone/>
            </a:pPr>
            <a:r>
              <a:rPr lang="en-US" altLang="zh-CN" dirty="0" err="1"/>
              <a:t>Maccaroni</a:t>
            </a:r>
            <a:endParaRPr lang="en-US" altLang="zh-CN" dirty="0"/>
          </a:p>
          <a:p>
            <a:pPr>
              <a:buNone/>
            </a:pPr>
            <a:r>
              <a:rPr lang="en-US" altLang="zh-CN" dirty="0" err="1"/>
              <a:t>Lassagna</a:t>
            </a:r>
            <a:endParaRPr lang="zh-CN" altLang="en-US" dirty="0"/>
          </a:p>
        </p:txBody>
      </p:sp>
      <p:pic>
        <p:nvPicPr>
          <p:cNvPr id="96262" name="Picture 6" descr="https://timgsa.baidu.com/timg?image&amp;quality=80&amp;size=b9999_10000&amp;sec=1495090534634&amp;di=3ce986764a1b464ed9c431e4911b8c5a&amp;imgtype=0&amp;src=http%3A%2F%2Fimg-cdn.hopetrip.com.hk%2Fnews3%2FBFCBDE849E081BAE%2F4%2F49F3E92B2ED9FC060E89.jpeg"/>
          <p:cNvPicPr>
            <a:picLocks noChangeAspect="1" noChangeArrowheads="1"/>
          </p:cNvPicPr>
          <p:nvPr/>
        </p:nvPicPr>
        <p:blipFill>
          <a:blip r:embed="rId3"/>
          <a:srcRect l="15254" t="12029" r="15254" b="12748"/>
          <a:stretch>
            <a:fillRect/>
          </a:stretch>
        </p:blipFill>
        <p:spPr bwMode="auto">
          <a:xfrm>
            <a:off x="571472" y="34830"/>
            <a:ext cx="3500462" cy="503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00704" y="1785932"/>
            <a:ext cx="3543296" cy="2522939"/>
          </a:xfrm>
        </p:spPr>
        <p:txBody>
          <a:bodyPr/>
          <a:lstStyle/>
          <a:p>
            <a:pPr>
              <a:buNone/>
            </a:pPr>
            <a:r>
              <a:rPr lang="en-US" altLang="zh-CN" dirty="0"/>
              <a:t>    Spaghetti with cuttlefish</a:t>
            </a:r>
            <a:endParaRPr lang="zh-CN" altLang="en-US" dirty="0"/>
          </a:p>
        </p:txBody>
      </p:sp>
      <p:pic>
        <p:nvPicPr>
          <p:cNvPr id="4" name="Picture 4" descr="https://timgsa.baidu.com/timg?image&amp;quality=80&amp;size=b9999_10000&amp;sec=1495085978492&amp;di=4bcfdf977122098a33b8a37548d1da2e&amp;imgtype=0&amp;src=http%3A%2F%2Fimgsrc.baidu.com%2Fforum%2Fw%3D580%2Fsign%3D31b499b0983df8dca63d8f99fd1072bf%2Fe9f9e73fb80e7bec159c94a6282eb9389a506b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42"/>
            <a:ext cx="4781550" cy="2886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9330" name="Picture 2" descr="https://timgsa.baidu.com/timg?image&amp;quality=80&amp;size=b9999_10000&amp;sec=1495091053825&amp;di=8a845f5087774c5535532d9b04a176d8&amp;imgtype=0&amp;src=http%3A%2F%2Fimgmini.dfshurufa.com%2Fmobile%2F20160317181642_ccc4ffd95a4f9f2411aa2820ae8ffe18_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80"/>
            <a:ext cx="4643470" cy="3130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186238" cy="857250"/>
          </a:xfrm>
        </p:spPr>
        <p:txBody>
          <a:bodyPr/>
          <a:lstStyle/>
          <a:p>
            <a:r>
              <a:rPr lang="en-US" altLang="zh-CN" dirty="0"/>
              <a:t>dessert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85918" y="1357304"/>
            <a:ext cx="5829312" cy="33944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altLang="zh-CN" dirty="0"/>
              <a:t>cream cake </a:t>
            </a:r>
            <a:r>
              <a:rPr lang="zh-CN" altLang="en-US" dirty="0"/>
              <a:t>奶油蛋糕</a:t>
            </a:r>
            <a:endParaRPr lang="en-US" altLang="zh-CN" dirty="0"/>
          </a:p>
          <a:p>
            <a:pPr algn="ctr">
              <a:buNone/>
            </a:pPr>
            <a:r>
              <a:rPr lang="en-US" altLang="zh-CN" dirty="0"/>
              <a:t>ice-cream </a:t>
            </a:r>
            <a:r>
              <a:rPr lang="zh-CN" altLang="en-US" dirty="0"/>
              <a:t>冰淇淋 </a:t>
            </a:r>
            <a:endParaRPr lang="en-US" altLang="zh-CN" dirty="0"/>
          </a:p>
          <a:p>
            <a:pPr algn="ctr">
              <a:buNone/>
            </a:pPr>
            <a:r>
              <a:rPr lang="en-US" altLang="zh-CN" dirty="0"/>
              <a:t>pie </a:t>
            </a:r>
            <a:r>
              <a:rPr lang="zh-CN" altLang="en-US" dirty="0"/>
              <a:t>馅饼 </a:t>
            </a:r>
            <a:endParaRPr lang="en-US" altLang="zh-CN" dirty="0"/>
          </a:p>
          <a:p>
            <a:pPr algn="ctr">
              <a:buNone/>
            </a:pPr>
            <a:r>
              <a:rPr lang="en-US" altLang="zh-CN" dirty="0"/>
              <a:t>vanilla ice-cream </a:t>
            </a:r>
            <a:r>
              <a:rPr lang="zh-CN" altLang="en-US" dirty="0"/>
              <a:t>香草冰淇淋</a:t>
            </a:r>
          </a:p>
          <a:p>
            <a:pPr algn="ctr">
              <a:buNone/>
            </a:pPr>
            <a:r>
              <a:rPr lang="en-US" altLang="zh-CN" dirty="0"/>
              <a:t>muffins </a:t>
            </a:r>
            <a:r>
              <a:rPr lang="zh-CN" altLang="en-US" dirty="0"/>
              <a:t>松饼</a:t>
            </a:r>
            <a:endParaRPr lang="en-US" altLang="zh-CN" dirty="0"/>
          </a:p>
          <a:p>
            <a:pPr algn="ctr">
              <a:buNone/>
            </a:pPr>
            <a:r>
              <a:rPr lang="en-US" altLang="zh-CN" dirty="0"/>
              <a:t>tart </a:t>
            </a:r>
            <a:r>
              <a:rPr lang="zh-CN" altLang="en-US" dirty="0"/>
              <a:t>果馅饼 </a:t>
            </a:r>
            <a:endParaRPr lang="en-US" altLang="zh-CN" dirty="0"/>
          </a:p>
          <a:p>
            <a:pPr algn="ctr">
              <a:buNone/>
            </a:pPr>
            <a:r>
              <a:rPr lang="en-US" altLang="zh-CN" dirty="0"/>
              <a:t>apple pie </a:t>
            </a:r>
            <a:r>
              <a:rPr lang="zh-CN" altLang="en-US" dirty="0"/>
              <a:t>苹果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0834" name="Picture 2" descr="C:\Users\apple\AppData\Local\Temp\snap_screen_201705181348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52"/>
            <a:ext cx="7194558" cy="3449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214428"/>
            <a:ext cx="3971924" cy="33944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CN" dirty="0"/>
              <a:t>houses</a:t>
            </a:r>
          </a:p>
          <a:p>
            <a:pPr>
              <a:buNone/>
            </a:pPr>
            <a:r>
              <a:rPr lang="en-US" altLang="zh-CN" dirty="0"/>
              <a:t>semi-detached house</a:t>
            </a:r>
          </a:p>
          <a:p>
            <a:pPr>
              <a:buNone/>
            </a:pPr>
            <a:r>
              <a:rPr lang="en-US" altLang="zh-CN" dirty="0"/>
              <a:t>detached house</a:t>
            </a:r>
          </a:p>
          <a:p>
            <a:pPr>
              <a:buNone/>
            </a:pPr>
            <a:r>
              <a:rPr lang="en-US" altLang="zh-CN" dirty="0"/>
              <a:t>terraced houses</a:t>
            </a:r>
          </a:p>
          <a:p>
            <a:pPr>
              <a:buNone/>
            </a:pPr>
            <a:r>
              <a:rPr lang="en-US" altLang="zh-CN" dirty="0"/>
              <a:t>flat/condo</a:t>
            </a:r>
          </a:p>
          <a:p>
            <a:pPr>
              <a:buNone/>
            </a:pPr>
            <a:r>
              <a:rPr lang="en-US" altLang="zh-CN" dirty="0"/>
              <a:t>apartment</a:t>
            </a:r>
            <a:endParaRPr lang="zh-CN" alt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488" y="1214428"/>
            <a:ext cx="2686040" cy="3086111"/>
          </a:xfrm>
        </p:spPr>
        <p:txBody>
          <a:bodyPr/>
          <a:lstStyle/>
          <a:p>
            <a:r>
              <a:rPr lang="en-US" altLang="zh-CN" dirty="0"/>
              <a:t>landlord 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 rent </a:t>
            </a:r>
            <a:r>
              <a:rPr lang="zh-CN" altLang="en-US" dirty="0"/>
              <a:t>  </a:t>
            </a:r>
            <a:endParaRPr lang="en-US" altLang="zh-CN" dirty="0"/>
          </a:p>
          <a:p>
            <a:r>
              <a:rPr lang="en-US" altLang="zh-CN" dirty="0"/>
              <a:t>contract </a:t>
            </a:r>
            <a:r>
              <a:rPr lang="zh-CN" altLang="en-US" dirty="0"/>
              <a:t>  </a:t>
            </a:r>
            <a:endParaRPr lang="en-US" altLang="zh-CN" dirty="0"/>
          </a:p>
          <a:p>
            <a:r>
              <a:rPr lang="en-US" altLang="zh-CN" dirty="0"/>
              <a:t>furnished</a:t>
            </a:r>
          </a:p>
          <a:p>
            <a:r>
              <a:rPr lang="en-US" altLang="zh-CN" dirty="0"/>
              <a:t>unfurnished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dirty="0">
                <a:solidFill>
                  <a:srgbClr val="7030A0"/>
                </a:solidFill>
              </a:rPr>
              <a:t>www.ustraveldocs.com</a:t>
            </a:r>
            <a:endParaRPr lang="zh-CN" altLang="en-US" sz="2800" dirty="0">
              <a:solidFill>
                <a:srgbClr val="7030A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90"/>
            <a:ext cx="7929586" cy="345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43240" y="1214428"/>
            <a:ext cx="2543164" cy="3394472"/>
          </a:xfrm>
        </p:spPr>
        <p:txBody>
          <a:bodyPr/>
          <a:lstStyle/>
          <a:p>
            <a:r>
              <a:rPr lang="en-US" altLang="zh-CN" dirty="0"/>
              <a:t>sink</a:t>
            </a:r>
          </a:p>
          <a:p>
            <a:r>
              <a:rPr lang="en-US" altLang="zh-CN" dirty="0"/>
              <a:t>cupboard</a:t>
            </a:r>
          </a:p>
          <a:p>
            <a:r>
              <a:rPr lang="en-US" altLang="zh-CN" dirty="0"/>
              <a:t>shower</a:t>
            </a:r>
          </a:p>
          <a:p>
            <a:r>
              <a:rPr lang="en-US" altLang="zh-CN" dirty="0"/>
              <a:t>bath </a:t>
            </a:r>
            <a:r>
              <a:rPr lang="zh-CN" altLang="en-US" dirty="0"/>
              <a:t>  </a:t>
            </a:r>
            <a:endParaRPr lang="en-US" altLang="zh-CN" dirty="0"/>
          </a:p>
          <a:p>
            <a:r>
              <a:rPr lang="en-US" altLang="zh-CN" dirty="0"/>
              <a:t>turbo tub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1860" name="Picture 4" descr="C:\Users\apple\AppData\Local\Temp\snap_screen_201705181359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80"/>
            <a:ext cx="7929618" cy="2251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488" y="1200151"/>
            <a:ext cx="5829312" cy="339447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room rate</a:t>
            </a:r>
          </a:p>
          <a:p>
            <a:r>
              <a:rPr lang="en-US" altLang="zh-CN" dirty="0"/>
              <a:t>standard rate</a:t>
            </a:r>
          </a:p>
          <a:p>
            <a:r>
              <a:rPr lang="en-US" altLang="zh-CN" dirty="0"/>
              <a:t>suite</a:t>
            </a:r>
          </a:p>
          <a:p>
            <a:r>
              <a:rPr lang="en-US" altLang="zh-CN" dirty="0"/>
              <a:t>family suite</a:t>
            </a:r>
          </a:p>
          <a:p>
            <a:r>
              <a:rPr lang="en-US" altLang="zh-CN" dirty="0"/>
              <a:t>advance deposit </a:t>
            </a:r>
          </a:p>
          <a:p>
            <a:r>
              <a:rPr lang="en-US" altLang="zh-CN" dirty="0"/>
              <a:t>reservation</a:t>
            </a:r>
            <a:endParaRPr lang="zh-CN" alt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800" b="1" dirty="0">
                <a:solidFill>
                  <a:schemeClr val="accent5">
                    <a:lumMod val="75000"/>
                  </a:schemeClr>
                </a:solidFill>
                <a:latin typeface="Freestyle Script" pitchFamily="66" charset="0"/>
              </a:rPr>
              <a:t>    Merci</a:t>
            </a:r>
            <a:endParaRPr lang="zh-CN" altLang="en-US" sz="4800" b="1" dirty="0">
              <a:solidFill>
                <a:schemeClr val="accent5">
                  <a:lumMod val="7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2571749"/>
            <a:ext cx="7758138" cy="2022873"/>
          </a:xfrm>
        </p:spPr>
        <p:txBody>
          <a:bodyPr/>
          <a:lstStyle/>
          <a:p>
            <a:pPr>
              <a:buNone/>
            </a:pPr>
            <a:r>
              <a:rPr lang="en-US" altLang="zh-CN" dirty="0" err="1" smtClean="0">
                <a:solidFill>
                  <a:srgbClr val="00B0F0"/>
                </a:solidFill>
              </a:rPr>
              <a:t>aplombo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138242" name="Picture 2" descr="https://timgsa.baidu.com/timg?image&amp;quality=80&amp;size=b9999_10000&amp;sec=1495094422099&amp;di=4af47708d7594628daf7eaa4c5093120&amp;imgtype=0&amp;src=http%3A%2F%2Fpic.kekenet.com%2F2016%2F0324%2F846714587909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7290" y="0"/>
            <a:ext cx="565671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285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solidFill>
                  <a:srgbClr val="0070C0"/>
                </a:solidFill>
                <a:latin typeface="Calisto MT" pitchFamily="18" charset="0"/>
              </a:rPr>
              <a:t>What’s your name?</a:t>
            </a:r>
            <a:endParaRPr lang="zh-CN" altLang="en-US" sz="3200" dirty="0">
              <a:solidFill>
                <a:srgbClr val="0070C0"/>
              </a:solidFill>
              <a:latin typeface="Calisto MT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00760" y="1285866"/>
            <a:ext cx="3071802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>
                <a:solidFill>
                  <a:srgbClr val="0070C0"/>
                </a:solidFill>
                <a:latin typeface="Calisto MT" pitchFamily="18" charset="0"/>
              </a:rPr>
              <a:t>surname</a:t>
            </a:r>
          </a:p>
          <a:p>
            <a:pPr>
              <a:buNone/>
            </a:pPr>
            <a:r>
              <a:rPr lang="en-US" altLang="zh-CN" dirty="0">
                <a:solidFill>
                  <a:srgbClr val="0070C0"/>
                </a:solidFill>
                <a:latin typeface="Calisto MT" pitchFamily="18" charset="0"/>
              </a:rPr>
              <a:t>first name</a:t>
            </a:r>
          </a:p>
          <a:p>
            <a:pPr>
              <a:buNone/>
            </a:pPr>
            <a:r>
              <a:rPr lang="en-US" altLang="zh-CN" dirty="0">
                <a:solidFill>
                  <a:srgbClr val="0070C0"/>
                </a:solidFill>
                <a:latin typeface="Calisto MT" pitchFamily="18" charset="0"/>
              </a:rPr>
              <a:t>family name</a:t>
            </a:r>
          </a:p>
          <a:p>
            <a:pPr>
              <a:buNone/>
            </a:pPr>
            <a:r>
              <a:rPr lang="en-US" altLang="zh-CN" dirty="0">
                <a:solidFill>
                  <a:srgbClr val="0070C0"/>
                </a:solidFill>
                <a:latin typeface="Calisto MT" pitchFamily="18" charset="0"/>
              </a:rPr>
              <a:t>name in CCC</a:t>
            </a:r>
          </a:p>
          <a:p>
            <a:pPr>
              <a:buNone/>
            </a:pPr>
            <a:r>
              <a:rPr lang="en-US" altLang="zh-CN" dirty="0">
                <a:solidFill>
                  <a:srgbClr val="0070C0"/>
                </a:solidFill>
                <a:latin typeface="Calisto MT" pitchFamily="18" charset="0"/>
              </a:rPr>
              <a:t>given name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 t="2524"/>
          <a:stretch>
            <a:fillRect/>
          </a:stretch>
        </p:blipFill>
        <p:spPr bwMode="auto">
          <a:xfrm>
            <a:off x="571472" y="1285865"/>
            <a:ext cx="5072098" cy="3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8"/>
            <a:ext cx="68770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1440</Words>
  <Application>Microsoft Office PowerPoint</Application>
  <PresentationFormat>全屏显示(16:9)</PresentationFormat>
  <Paragraphs>292</Paragraphs>
  <Slides>73</Slides>
  <Notes>40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73</vt:i4>
      </vt:variant>
    </vt:vector>
  </HeadingPairs>
  <TitlesOfParts>
    <vt:vector size="74" baseType="lpstr">
      <vt:lpstr>Office 主题</vt:lpstr>
      <vt:lpstr>旅游英语讲座      如何轻松自由行         宁立波</vt:lpstr>
      <vt:lpstr>幻灯片 2</vt:lpstr>
      <vt:lpstr>幻灯片 3</vt:lpstr>
      <vt:lpstr>Suggested Sequence of Visa</vt:lpstr>
      <vt:lpstr>幻灯片 5</vt:lpstr>
      <vt:lpstr>幻灯片 6</vt:lpstr>
      <vt:lpstr>www.ustraveldocs.com</vt:lpstr>
      <vt:lpstr>What’s your name?</vt:lpstr>
      <vt:lpstr>幻灯片 9</vt:lpstr>
      <vt:lpstr>幻灯片 10</vt:lpstr>
      <vt:lpstr>幻灯片 11</vt:lpstr>
      <vt:lpstr>Where do you live?</vt:lpstr>
      <vt:lpstr>幻灯片 13</vt:lpstr>
      <vt:lpstr>How to prove your return?</vt:lpstr>
      <vt:lpstr>How are you?</vt:lpstr>
      <vt:lpstr>Family and career</vt:lpstr>
      <vt:lpstr>幻灯片 17</vt:lpstr>
      <vt:lpstr>幻灯片 18</vt:lpstr>
      <vt:lpstr>Last second</vt:lpstr>
      <vt:lpstr>Custom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itinerary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token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dessert</vt:lpstr>
      <vt:lpstr>幻灯片 67</vt:lpstr>
      <vt:lpstr>幻灯片 68</vt:lpstr>
      <vt:lpstr>幻灯片 69</vt:lpstr>
      <vt:lpstr>幻灯片 70</vt:lpstr>
      <vt:lpstr>幻灯片 71</vt:lpstr>
      <vt:lpstr>幻灯片 72</vt:lpstr>
      <vt:lpstr>    Merci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李娟娟</dc:creator>
  <cp:lastModifiedBy>a</cp:lastModifiedBy>
  <cp:revision>97</cp:revision>
  <dcterms:created xsi:type="dcterms:W3CDTF">2016-11-10T04:04:00Z</dcterms:created>
  <dcterms:modified xsi:type="dcterms:W3CDTF">2018-10-23T04:31:28Z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