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256" r:id="rId4"/>
    <p:sldId id="258" r:id="rId6"/>
    <p:sldId id="257" r:id="rId7"/>
    <p:sldId id="259" r:id="rId8"/>
    <p:sldId id="275" r:id="rId9"/>
    <p:sldId id="263" r:id="rId10"/>
    <p:sldId id="295" r:id="rId11"/>
    <p:sldId id="296" r:id="rId12"/>
    <p:sldId id="276" r:id="rId13"/>
    <p:sldId id="265" r:id="rId14"/>
    <p:sldId id="266" r:id="rId15"/>
    <p:sldId id="267" r:id="rId16"/>
    <p:sldId id="268" r:id="rId17"/>
    <p:sldId id="269" r:id="rId18"/>
    <p:sldId id="270" r:id="rId19"/>
    <p:sldId id="273" r:id="rId20"/>
    <p:sldId id="271" r:id="rId21"/>
    <p:sldId id="291" r:id="rId22"/>
    <p:sldId id="277" r:id="rId23"/>
    <p:sldId id="274" r:id="rId24"/>
    <p:sldId id="260" r:id="rId25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CC"/>
    <a:srgbClr val="000050"/>
    <a:srgbClr val="00002D"/>
    <a:srgbClr val="FF0066"/>
    <a:srgbClr val="777777"/>
    <a:srgbClr val="FF9B05"/>
    <a:srgbClr val="FCE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Objects="1" showGuides="1">
      <p:cViewPr varScale="1">
        <p:scale>
          <a:sx n="98" d="100"/>
          <a:sy n="98" d="100"/>
        </p:scale>
        <p:origin x="-1164" y="-96"/>
      </p:cViewPr>
      <p:guideLst>
        <p:guide orient="horz" pos="2141"/>
        <p:guide pos="276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90" d="100"/>
        <a:sy n="1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1506" name="Rectangle 2"/>
          <p:cNvSpPr/>
          <p:nvPr>
            <p:ph type="sldImg" idx="2"/>
          </p:nvPr>
        </p:nvSpPr>
        <p:spPr>
          <a:xfrm>
            <a:off x="1050925" y="754063"/>
            <a:ext cx="4572000" cy="32940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4099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8163" y="4387850"/>
            <a:ext cx="5780088" cy="3952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6800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2530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2531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封面页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5603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内容页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5603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内容页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5603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内容页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5603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内容页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5603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内容页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5603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内容页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5603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内容页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5603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内容页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5603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内容页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4579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过渡页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3554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3555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目录页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5603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内容页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6626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6627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结束页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4579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过渡页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5603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内容页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4579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过渡页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5603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内容页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5603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内容页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2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5603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内容页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8" name="Rectangle 2"/>
          <p:cNvSpPr>
            <a:spLocks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4579" name="Rectangle 3"/>
          <p:cNvSpPr/>
          <p:nvPr>
            <p:ph type="body" idx="1"/>
          </p:nvPr>
        </p:nvSpPr>
        <p:spPr>
          <a:xfrm>
            <a:off x="538163" y="4387850"/>
            <a:ext cx="5780087" cy="3952875"/>
          </a:xfrm>
        </p:spPr>
        <p:txBody>
          <a:bodyPr wrap="square" lIns="91440" tIns="45720" rIns="91440" bIns="45720" anchor="t"/>
          <a:p>
            <a:pPr lvl="0" eaLnBrk="1" hangingPunct="1"/>
            <a:r>
              <a:rPr lang="zh-CN" altLang="en-US" dirty="0"/>
              <a:t>过渡页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/>
              <a:t>单击此处编辑母版副标题样式</a:t>
            </a:r>
            <a:endParaRPr lang="zh-C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  <a:ea typeface="宋体" panose="02010600030101010101" pitchFamily="2" charset="-122"/>
              </a:defRPr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solidFill>
                <a:schemeClr val="tx1"/>
              </a:solidFill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  <a:ea typeface="宋体" panose="02010600030101010101" pitchFamily="2" charset="-122"/>
              </a:defRPr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solidFill>
                <a:schemeClr val="tx1"/>
              </a:solidFill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p>
            <a:pPr algn="r" eaLnBrk="1" hangingPunct="1"/>
            <a:fld id="{9A0DB2DC-4C9A-4742-B13C-FB6460FD3503}" type="slidenum">
              <a:rPr lang="zh-CN" altLang="zh-CN" sz="1400" dirty="0"/>
            </a:fld>
            <a:endParaRPr lang="zh-CN" altLang="zh-CN" sz="14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/>
              <a:t>单击此处编辑母版副标题样式</a:t>
            </a:r>
            <a:endParaRPr lang="zh-C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  <a:ea typeface="宋体" panose="02010600030101010101" pitchFamily="2" charset="-122"/>
              </a:defRPr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solidFill>
                <a:schemeClr val="tx1"/>
              </a:solidFill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  <a:ea typeface="宋体" panose="02010600030101010101" pitchFamily="2" charset="-122"/>
              </a:defRPr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solidFill>
                <a:schemeClr val="tx1"/>
              </a:solidFill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p>
            <a:pPr algn="r" eaLnBrk="1" hangingPunct="1"/>
            <a:fld id="{9A0DB2DC-4C9A-4742-B13C-FB6460FD3503}" type="slidenum">
              <a:rPr lang="zh-CN" altLang="zh-CN" sz="1400" dirty="0"/>
            </a:fld>
            <a:endParaRPr lang="zh-CN" altLang="zh-CN" sz="140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900"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900">
                <a:latin typeface="+mn-ea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900"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900">
                <a:latin typeface="+mn-ea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lvl="0" algn="r" eaLnBrk="1" hangingPunct="1"/>
            <a:fld id="{9A0DB2DC-4C9A-4742-B13C-FB6460FD3503}" type="slidenum"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16.jpeg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.png"/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7.png"/><Relationship Id="rId7" Type="http://schemas.openxmlformats.org/officeDocument/2006/relationships/image" Target="../media/image4.png"/><Relationship Id="rId6" Type="http://schemas.openxmlformats.org/officeDocument/2006/relationships/image" Target="../media/image18.png"/><Relationship Id="rId5" Type="http://schemas.openxmlformats.org/officeDocument/2006/relationships/slide" Target="slide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1" Type="http://schemas.openxmlformats.org/officeDocument/2006/relationships/notesSlide" Target="../notesSlides/notesSlide21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5363" name="Picture 3" descr="砚台"/>
          <p:cNvPicPr>
            <a:picLocks noChangeAspect="1"/>
          </p:cNvPicPr>
          <p:nvPr/>
        </p:nvPicPr>
        <p:blipFill>
          <a:blip r:embed="rId2"/>
          <a:srcRect l="7744" t="79834" r="69629" b="5907"/>
          <a:stretch>
            <a:fillRect/>
          </a:stretch>
        </p:blipFill>
        <p:spPr>
          <a:xfrm>
            <a:off x="708025" y="5475288"/>
            <a:ext cx="2070100" cy="977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4" descr="封面圈点"/>
          <p:cNvPicPr>
            <a:picLocks noChangeAspect="1"/>
          </p:cNvPicPr>
          <p:nvPr/>
        </p:nvPicPr>
        <p:blipFill>
          <a:blip r:embed="rId3"/>
          <a:srcRect l="6021" t="13686" r="60504" b="42851"/>
          <a:stretch>
            <a:fillRect/>
          </a:stretch>
        </p:blipFill>
        <p:spPr>
          <a:xfrm>
            <a:off x="550863" y="939800"/>
            <a:ext cx="3060700" cy="2979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封面竖条"/>
          <p:cNvPicPr>
            <a:picLocks noChangeAspect="1"/>
          </p:cNvPicPr>
          <p:nvPr/>
        </p:nvPicPr>
        <p:blipFill>
          <a:blip r:embed="rId4"/>
          <a:srcRect l="36731" t="51277" r="58144" b="3592"/>
          <a:stretch>
            <a:fillRect/>
          </a:stretch>
        </p:blipFill>
        <p:spPr>
          <a:xfrm>
            <a:off x="3254375" y="3598863"/>
            <a:ext cx="468313" cy="3095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5" name="Text Box 7"/>
          <p:cNvSpPr txBox="1"/>
          <p:nvPr/>
        </p:nvSpPr>
        <p:spPr>
          <a:xfrm>
            <a:off x="3679190" y="2988945"/>
            <a:ext cx="775335" cy="358394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3600" dirty="0">
                <a:solidFill>
                  <a:srgbClr val="262626"/>
                </a:solidFill>
                <a:latin typeface="书体坊兰亭体" panose="03000509000000000000" charset="-122"/>
                <a:ea typeface="书体坊兰亭体" panose="03000509000000000000" charset="-122"/>
              </a:rPr>
              <a:t>主讲人：刘亚新</a:t>
            </a:r>
            <a:endParaRPr lang="zh-CN" altLang="en-US" sz="3600" dirty="0">
              <a:solidFill>
                <a:srgbClr val="262626"/>
              </a:solidFill>
              <a:latin typeface="书体坊兰亭体" panose="03000509000000000000" charset="-122"/>
              <a:ea typeface="书体坊兰亭体" panose="03000509000000000000" charset="-122"/>
            </a:endParaRPr>
          </a:p>
        </p:txBody>
      </p:sp>
      <p:sp>
        <p:nvSpPr>
          <p:cNvPr id="7176" name="Text Box 8"/>
          <p:cNvSpPr txBox="1"/>
          <p:nvPr/>
        </p:nvSpPr>
        <p:spPr>
          <a:xfrm>
            <a:off x="1355725" y="622935"/>
            <a:ext cx="1169670" cy="444309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6000" dirty="0">
                <a:latin typeface="书体坊兰亭体" panose="03000509000000000000" charset="-122"/>
                <a:ea typeface="书体坊兰亭体" panose="03000509000000000000" charset="-122"/>
              </a:rPr>
              <a:t>梅韵新馨</a:t>
            </a:r>
            <a:endParaRPr lang="zh-CN" altLang="en-US" sz="6000" dirty="0">
              <a:latin typeface="书体坊兰亭体" panose="03000509000000000000" charset="-122"/>
              <a:ea typeface="书体坊兰亭体" panose="03000509000000000000" charset="-122"/>
            </a:endParaRPr>
          </a:p>
        </p:txBody>
      </p:sp>
      <p:pic>
        <p:nvPicPr>
          <p:cNvPr id="15369" name="Picture 9" descr="边框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55" y="-22860"/>
            <a:ext cx="9160510" cy="7003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435225" y="1597660"/>
            <a:ext cx="577850" cy="42005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400">
                <a:latin typeface="书体坊兰亭体" panose="03000509000000000000" charset="-122"/>
                <a:ea typeface="书体坊兰亭体" panose="03000509000000000000" charset="-122"/>
              </a:rPr>
              <a:t>浅谈学习梅派艺术的点滴体会</a:t>
            </a:r>
            <a:endParaRPr lang="zh-CN" altLang="en-US" sz="2400">
              <a:latin typeface="书体坊兰亭体" panose="03000509000000000000" charset="-122"/>
              <a:ea typeface="书体坊兰亭体" panose="03000509000000000000" charset="-122"/>
            </a:endParaRPr>
          </a:p>
        </p:txBody>
      </p:sp>
      <p:pic>
        <p:nvPicPr>
          <p:cNvPr id="3" name="图片 2" descr="《生死恨》剧照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610" y="1203325"/>
            <a:ext cx="3666490" cy="5198110"/>
          </a:xfrm>
          <a:prstGeom prst="rect">
            <a:avLst/>
          </a:prstGeom>
        </p:spPr>
      </p:pic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4330" y="-22860"/>
            <a:ext cx="3860165" cy="12954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bldLvl="0"/>
      <p:bldP spid="7176" grpId="0" bldLvl="0"/>
      <p:bldP spid="7176" grpId="1" bldLvl="0"/>
      <p:bldP spid="7176" grpId="2" bldLvl="0"/>
      <p:bldP spid="7176" grpId="3" bldLvl="0"/>
      <p:bldP spid="7176" grpId="4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827088" y="1987550"/>
            <a:ext cx="7418388" cy="4249738"/>
          </a:xfrm>
          <a:prstGeom prst="flowChartAlternateProcess">
            <a:avLst/>
          </a:prstGeom>
          <a:solidFill>
            <a:srgbClr val="FFFF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8435" name="Picture 3" descr="内容返回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37517" t="90407" r="37816"/>
          <a:stretch>
            <a:fillRect/>
          </a:stretch>
        </p:blipFill>
        <p:spPr>
          <a:xfrm>
            <a:off x="3432175" y="6200775"/>
            <a:ext cx="225425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过渡圈点"/>
          <p:cNvPicPr>
            <a:picLocks noChangeAspect="1"/>
          </p:cNvPicPr>
          <p:nvPr/>
        </p:nvPicPr>
        <p:blipFill>
          <a:blip r:embed="rId4"/>
          <a:srcRect l="5550" t="26500" r="57504" b="21222"/>
          <a:stretch>
            <a:fillRect/>
          </a:stretch>
        </p:blipFill>
        <p:spPr>
          <a:xfrm>
            <a:off x="912178" y="610870"/>
            <a:ext cx="1296987" cy="137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过渡横条"/>
          <p:cNvPicPr>
            <a:picLocks noChangeAspect="1"/>
          </p:cNvPicPr>
          <p:nvPr/>
        </p:nvPicPr>
        <p:blipFill>
          <a:blip r:embed="rId5"/>
          <a:srcRect l="27440" t="48129" r="7098" b="40131"/>
          <a:stretch>
            <a:fillRect/>
          </a:stretch>
        </p:blipFill>
        <p:spPr>
          <a:xfrm>
            <a:off x="1979613" y="1268413"/>
            <a:ext cx="4824412" cy="64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88720" y="2771775"/>
            <a:ext cx="669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   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5350" y="234315"/>
            <a:ext cx="4030980" cy="1471295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1432560" y="689610"/>
            <a:ext cx="3629025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华文隶书" panose="02010800040101010101" pitchFamily="2" charset="-122"/>
                <a:ea typeface="华文隶书" panose="02010800040101010101" pitchFamily="2" charset="-122"/>
              </a:rPr>
              <a:t>三、经典曲目</a:t>
            </a:r>
            <a:endParaRPr lang="zh-CN" altLang="en-US" sz="4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2495" y="2223135"/>
            <a:ext cx="5892165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隶书" panose="02010800040101010101" pitchFamily="2" charset="-122"/>
                <a:ea typeface="华文隶书" panose="02010800040101010101" pitchFamily="2" charset="-122"/>
              </a:rPr>
              <a:t>（一）梅派名剧《生死恨》</a:t>
            </a:r>
            <a:r>
              <a:rPr lang="en-US" altLang="zh-CN" sz="2400">
                <a:latin typeface="华文隶书" panose="02010800040101010101" pitchFamily="2" charset="-122"/>
                <a:ea typeface="华文隶书" panose="02010800040101010101" pitchFamily="2" charset="-122"/>
              </a:rPr>
              <a:t>——</a:t>
            </a:r>
            <a:r>
              <a:rPr lang="zh-CN" altLang="en-US" sz="2400">
                <a:latin typeface="华文隶书" panose="02010800040101010101" pitchFamily="2" charset="-122"/>
                <a:ea typeface="华文隶书" panose="02010800040101010101" pitchFamily="2" charset="-122"/>
              </a:rPr>
              <a:t>“夜纺”</a:t>
            </a:r>
            <a:endParaRPr lang="zh-CN" altLang="en-US" sz="2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25855" y="2674620"/>
            <a:ext cx="6758940" cy="3657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</a:rPr>
              <a:t>    </a:t>
            </a:r>
            <a:r>
              <a:rPr lang="zh-CN" altLang="en-US">
                <a:latin typeface="华文隶书" panose="02010800040101010101" pitchFamily="2" charset="-122"/>
                <a:ea typeface="华文隶书" panose="02010800040101010101" pitchFamily="2" charset="-122"/>
              </a:rPr>
              <a:t>这场戏大段的[二黄]唱腔，由[导板]、[散板]、[回龙]、[慢板]、[原板]组成，布局别具一格，结构与一般戏的唱腔截然不同，而听起来又是那么熟悉入耳。唱腔的高、低音安排得非常恰当，哀婉的地方如泣如诉，把韩玉娘这个人物对自己身世的感慨尤为贴切。这段唱是“江阳”辙。幕内导板“耳边厢又听得初更鼓响”。</a:t>
            </a:r>
            <a:r>
              <a:rPr lang="zh-CN" altLang="en-US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（音频播放）</a:t>
            </a:r>
            <a:r>
              <a:rPr lang="zh-CN" altLang="en-US"/>
              <a:t>　</a:t>
            </a:r>
            <a:endParaRPr lang="zh-CN" altLang="en-US"/>
          </a:p>
          <a:p>
            <a:r>
              <a:rPr lang="zh-CN" altLang="en-US"/>
              <a:t>    </a:t>
            </a:r>
            <a:r>
              <a:rPr lang="zh-CN" altLang="en-US">
                <a:latin typeface="华文隶书" panose="02010800040101010101" pitchFamily="2" charset="-122"/>
                <a:ea typeface="华文隶书" panose="02010800040101010101" pitchFamily="2" charset="-122"/>
              </a:rPr>
              <a:t>幕内二黄【导板】前运用了锣鼓【叫头】“天哪</a:t>
            </a:r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</a:rPr>
              <a:t>......</a:t>
            </a:r>
            <a:r>
              <a:rPr lang="zh-CN" altLang="en-US">
                <a:latin typeface="华文隶书" panose="02010800040101010101" pitchFamily="2" charset="-122"/>
                <a:ea typeface="华文隶书" panose="02010800040101010101" pitchFamily="2" charset="-122"/>
              </a:rPr>
              <a:t>天，想我韩玉娘好命苦哇”【叫头前】“起初更”更声将时间告诉了观众已是深夜，韩玉娘思前想后辗转不能入睡的复杂心情。</a:t>
            </a:r>
            <a:endParaRPr lang="zh-CN" altLang="en-US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>
                <a:latin typeface="华文隶书" panose="02010800040101010101" pitchFamily="2" charset="-122"/>
                <a:ea typeface="华文隶书" panose="02010800040101010101" pitchFamily="2" charset="-122"/>
              </a:rPr>
              <a:t>    幕内唱完【导板】【纽丝】打上唱【二黄散板】“思想起当年事好不悲凉，遭不幸掳金邦身为厮养，与程郎成婚配苦命的鸳鸯，我也曾劝郎君高飞远扬”用四句散板回忆自己的身世非常贴切，接：“念白”程郎哪</a:t>
            </a:r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</a:rPr>
              <a:t>......</a:t>
            </a:r>
            <a:r>
              <a:rPr lang="zh-CN" altLang="en-US">
                <a:latin typeface="华文隶书" panose="02010800040101010101" pitchFamily="2" charset="-122"/>
                <a:ea typeface="华文隶书" panose="02010800040101010101" pitchFamily="2" charset="-122"/>
              </a:rPr>
              <a:t>　</a:t>
            </a:r>
            <a:endParaRPr lang="zh-CN" altLang="en-US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bldLvl="0"/>
      <p:bldP spid="13319" grpId="1" bldLvl="0"/>
      <p:bldP spid="13319" grpId="2" bldLvl="0"/>
      <p:bldP spid="13319" grpId="3" bldLvl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827088" y="1987550"/>
            <a:ext cx="7418388" cy="4249738"/>
          </a:xfrm>
          <a:prstGeom prst="flowChartAlternateProcess">
            <a:avLst/>
          </a:prstGeom>
          <a:solidFill>
            <a:srgbClr val="FFFF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8435" name="Picture 3" descr="内容返回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37517" t="90407" r="37816"/>
          <a:stretch>
            <a:fillRect/>
          </a:stretch>
        </p:blipFill>
        <p:spPr>
          <a:xfrm>
            <a:off x="3432175" y="6200775"/>
            <a:ext cx="225425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过渡圈点"/>
          <p:cNvPicPr>
            <a:picLocks noChangeAspect="1"/>
          </p:cNvPicPr>
          <p:nvPr/>
        </p:nvPicPr>
        <p:blipFill>
          <a:blip r:embed="rId4"/>
          <a:srcRect l="5550" t="26500" r="57504" b="21222"/>
          <a:stretch>
            <a:fillRect/>
          </a:stretch>
        </p:blipFill>
        <p:spPr>
          <a:xfrm>
            <a:off x="912178" y="610870"/>
            <a:ext cx="1296987" cy="137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过渡横条"/>
          <p:cNvPicPr>
            <a:picLocks noChangeAspect="1"/>
          </p:cNvPicPr>
          <p:nvPr/>
        </p:nvPicPr>
        <p:blipFill>
          <a:blip r:embed="rId5"/>
          <a:srcRect l="27440" t="48129" r="7098" b="40131"/>
          <a:stretch>
            <a:fillRect/>
          </a:stretch>
        </p:blipFill>
        <p:spPr>
          <a:xfrm>
            <a:off x="1979613" y="1268413"/>
            <a:ext cx="4824412" cy="64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88720" y="2771775"/>
            <a:ext cx="669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   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5350" y="234315"/>
            <a:ext cx="4030980" cy="1471295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1432560" y="689610"/>
            <a:ext cx="3629025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华文隶书" panose="02010800040101010101" pitchFamily="2" charset="-122"/>
                <a:ea typeface="华文隶书" panose="02010800040101010101" pitchFamily="2" charset="-122"/>
              </a:rPr>
              <a:t>三、经典曲目</a:t>
            </a:r>
            <a:endParaRPr lang="zh-CN" altLang="en-US" sz="4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2495" y="2223135"/>
            <a:ext cx="5892165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隶书" panose="02010800040101010101" pitchFamily="2" charset="-122"/>
                <a:ea typeface="华文隶书" panose="02010800040101010101" pitchFamily="2" charset="-122"/>
              </a:rPr>
              <a:t>（一）梅派名剧《生死恨》</a:t>
            </a:r>
            <a:r>
              <a:rPr lang="en-US" altLang="zh-CN" sz="2400">
                <a:latin typeface="华文隶书" panose="02010800040101010101" pitchFamily="2" charset="-122"/>
                <a:ea typeface="华文隶书" panose="02010800040101010101" pitchFamily="2" charset="-122"/>
              </a:rPr>
              <a:t>——</a:t>
            </a:r>
            <a:r>
              <a:rPr lang="zh-CN" altLang="en-US" sz="2400">
                <a:latin typeface="华文隶书" panose="02010800040101010101" pitchFamily="2" charset="-122"/>
                <a:ea typeface="华文隶书" panose="02010800040101010101" pitchFamily="2" charset="-122"/>
              </a:rPr>
              <a:t>“夜纺”</a:t>
            </a:r>
            <a:endParaRPr lang="zh-CN" altLang="en-US" sz="2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25855" y="2674620"/>
            <a:ext cx="6758940" cy="2834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    </a:t>
            </a:r>
            <a:r>
              <a:rPr lang="zh-CN" altLang="en-US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【回龙】“又谁知一旦间枉费心肠”此句用【回龙】板式充分体现了韩玉娘对程鹏举的失望之情，【多头】唱【二黄慢板】“到如今受凄凉异乡飘荡，只落得对孤灯独守空房”。</a:t>
            </a:r>
            <a:r>
              <a:rPr lang="zh-CN" altLang="en-US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（音频播放）</a:t>
            </a:r>
            <a:endParaRPr lang="zh-CN" altLang="en-US">
              <a:solidFill>
                <a:srgbClr val="C00000"/>
              </a:solidFill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r>
              <a:rPr lang="zh-CN" altLang="en-US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    这两句慢板把韩玉娘对自己遭遇的感慨之情表现的淋漓尽致。紧接【行弦】念白融入到过门中，念白：“想（尖字）我韩玉娘被擄金邦，在张万户家为奴，历尽艰苦，只要程郎得回故国献图立功杀退贼（上口字）寇，也不枉我对他一片痴心哪”。这大段念白把韩玉娘思想感情完全表达出来了，形成了梅派念白独特风格。</a:t>
            </a:r>
            <a:endParaRPr lang="zh-CN" altLang="en-US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bldLvl="0"/>
      <p:bldP spid="13319" grpId="1" bldLvl="0"/>
      <p:bldP spid="13319" grpId="2" bldLvl="0"/>
      <p:bldP spid="13319" grpId="3" bldLvl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827088" y="1987550"/>
            <a:ext cx="7418388" cy="4249738"/>
          </a:xfrm>
          <a:prstGeom prst="flowChartAlternateProcess">
            <a:avLst/>
          </a:prstGeom>
          <a:solidFill>
            <a:srgbClr val="FFFF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8435" name="Picture 3" descr="内容返回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37517" t="90407" r="37816"/>
          <a:stretch>
            <a:fillRect/>
          </a:stretch>
        </p:blipFill>
        <p:spPr>
          <a:xfrm>
            <a:off x="3432175" y="6200775"/>
            <a:ext cx="225425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过渡圈点"/>
          <p:cNvPicPr>
            <a:picLocks noChangeAspect="1"/>
          </p:cNvPicPr>
          <p:nvPr/>
        </p:nvPicPr>
        <p:blipFill>
          <a:blip r:embed="rId4"/>
          <a:srcRect l="5550" t="26500" r="57504" b="21222"/>
          <a:stretch>
            <a:fillRect/>
          </a:stretch>
        </p:blipFill>
        <p:spPr>
          <a:xfrm>
            <a:off x="912178" y="610870"/>
            <a:ext cx="1296987" cy="137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过渡横条"/>
          <p:cNvPicPr>
            <a:picLocks noChangeAspect="1"/>
          </p:cNvPicPr>
          <p:nvPr/>
        </p:nvPicPr>
        <p:blipFill>
          <a:blip r:embed="rId5"/>
          <a:srcRect l="27440" t="48129" r="7098" b="40131"/>
          <a:stretch>
            <a:fillRect/>
          </a:stretch>
        </p:blipFill>
        <p:spPr>
          <a:xfrm>
            <a:off x="1979613" y="1268413"/>
            <a:ext cx="4824412" cy="64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88720" y="2771775"/>
            <a:ext cx="669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   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5350" y="234315"/>
            <a:ext cx="4030980" cy="1471295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1432560" y="689610"/>
            <a:ext cx="3629025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华文隶书" panose="02010800040101010101" pitchFamily="2" charset="-122"/>
                <a:ea typeface="华文隶书" panose="02010800040101010101" pitchFamily="2" charset="-122"/>
              </a:rPr>
              <a:t>三、经典曲目</a:t>
            </a:r>
            <a:endParaRPr lang="zh-CN" altLang="en-US" sz="4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2495" y="2223135"/>
            <a:ext cx="5892165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隶书" panose="02010800040101010101" pitchFamily="2" charset="-122"/>
                <a:ea typeface="华文隶书" panose="02010800040101010101" pitchFamily="2" charset="-122"/>
              </a:rPr>
              <a:t>（一）梅派名剧《生死恨》</a:t>
            </a:r>
            <a:r>
              <a:rPr lang="en-US" altLang="zh-CN" sz="2400">
                <a:latin typeface="华文隶书" panose="02010800040101010101" pitchFamily="2" charset="-122"/>
                <a:ea typeface="华文隶书" panose="02010800040101010101" pitchFamily="2" charset="-122"/>
              </a:rPr>
              <a:t>——</a:t>
            </a:r>
            <a:r>
              <a:rPr lang="zh-CN" altLang="en-US" sz="2400">
                <a:latin typeface="华文隶书" panose="02010800040101010101" pitchFamily="2" charset="-122"/>
                <a:ea typeface="华文隶书" panose="02010800040101010101" pitchFamily="2" charset="-122"/>
              </a:rPr>
              <a:t>“夜纺”</a:t>
            </a:r>
            <a:endParaRPr lang="zh-CN" altLang="en-US" sz="2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83310" y="2590165"/>
            <a:ext cx="6801485" cy="420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接唱【二黄原板】</a:t>
            </a:r>
            <a:endParaRPr lang="en-US" altLang="zh-CN"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我虽是女儿家颇有才量</a:t>
            </a:r>
            <a:endParaRPr lang="en-US" altLang="zh-CN"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全不把儿女情挂在心旁</a:t>
            </a:r>
            <a:endParaRPr lang="en-US" altLang="zh-CN"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但愿得我邦家兵临边帳</a:t>
            </a:r>
            <a:endParaRPr lang="en-US" altLang="zh-CN"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要把那众番兵一刀一个斩尽杀绝</a:t>
            </a:r>
            <a:endParaRPr lang="en-US" altLang="zh-CN"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到此时方称心肠。</a:t>
            </a:r>
            <a:endParaRPr lang="en-US" altLang="zh-CN"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r>
              <a:rPr lang="en-US" altLang="zh-CN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行弦中“念白”：</a:t>
            </a:r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“我与程郎分别十载，音信渺然，想是他身做高官，早把我这薄命之人忘得干干净净的了”</a:t>
            </a:r>
            <a:endParaRPr lang="en-US" altLang="zh-CN"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恨只恨那程郎将我遗忘</a:t>
            </a:r>
            <a:endParaRPr lang="en-US" altLang="zh-CN"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全不念我夫妻患难情长</a:t>
            </a:r>
            <a:endParaRPr lang="en-US" altLang="zh-CN"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到如今只落得空怀怅惘</a:t>
            </a:r>
            <a:endParaRPr lang="en-US" altLang="zh-CN"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留下这清白体还我爹娘。</a:t>
            </a:r>
            <a:endParaRPr lang="en-US" altLang="zh-CN"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“到如今只落得空怀怅惘”这句叫散“留下这清白体还我爹娘。接曲牌进入睡眠梦幻。</a:t>
            </a:r>
            <a:endParaRPr lang="en-US" altLang="zh-CN"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r>
              <a:rPr lang="en-US" altLang="zh-CN">
                <a:sym typeface="+mn-ea"/>
              </a:rPr>
              <a:t> </a:t>
            </a:r>
            <a:endParaRPr lang="zh-CN" altLang="en-US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bldLvl="0"/>
      <p:bldP spid="13319" grpId="1" bldLvl="0"/>
      <p:bldP spid="13319" grpId="2" bldLvl="0"/>
      <p:bldP spid="13319" grpId="3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827088" y="1987550"/>
            <a:ext cx="7418388" cy="4249738"/>
          </a:xfrm>
          <a:prstGeom prst="flowChartAlternateProcess">
            <a:avLst/>
          </a:prstGeom>
          <a:solidFill>
            <a:srgbClr val="FFFF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8435" name="Picture 3" descr="内容返回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37517" t="90407" r="37816"/>
          <a:stretch>
            <a:fillRect/>
          </a:stretch>
        </p:blipFill>
        <p:spPr>
          <a:xfrm>
            <a:off x="3432175" y="6200775"/>
            <a:ext cx="225425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过渡圈点"/>
          <p:cNvPicPr>
            <a:picLocks noChangeAspect="1"/>
          </p:cNvPicPr>
          <p:nvPr/>
        </p:nvPicPr>
        <p:blipFill>
          <a:blip r:embed="rId4"/>
          <a:srcRect l="5550" t="26500" r="57504" b="21222"/>
          <a:stretch>
            <a:fillRect/>
          </a:stretch>
        </p:blipFill>
        <p:spPr>
          <a:xfrm>
            <a:off x="912178" y="610870"/>
            <a:ext cx="1296987" cy="137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过渡横条"/>
          <p:cNvPicPr>
            <a:picLocks noChangeAspect="1"/>
          </p:cNvPicPr>
          <p:nvPr/>
        </p:nvPicPr>
        <p:blipFill>
          <a:blip r:embed="rId5"/>
          <a:srcRect l="27440" t="48129" r="7098" b="40131"/>
          <a:stretch>
            <a:fillRect/>
          </a:stretch>
        </p:blipFill>
        <p:spPr>
          <a:xfrm>
            <a:off x="1979613" y="1268413"/>
            <a:ext cx="4824412" cy="64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88720" y="2771775"/>
            <a:ext cx="669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   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5350" y="234315"/>
            <a:ext cx="4030980" cy="1471295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1432560" y="689610"/>
            <a:ext cx="3629025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华文隶书" panose="02010800040101010101" pitchFamily="2" charset="-122"/>
                <a:ea typeface="华文隶书" panose="02010800040101010101" pitchFamily="2" charset="-122"/>
              </a:rPr>
              <a:t>三、经典曲目</a:t>
            </a:r>
            <a:endParaRPr lang="zh-CN" altLang="en-US" sz="4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2495" y="2223135"/>
            <a:ext cx="5892165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隶书" panose="02010800040101010101" pitchFamily="2" charset="-122"/>
                <a:ea typeface="华文隶书" panose="02010800040101010101" pitchFamily="2" charset="-122"/>
              </a:rPr>
              <a:t>（一）梅派名剧《生死恨》</a:t>
            </a:r>
            <a:r>
              <a:rPr lang="en-US" altLang="zh-CN" sz="2400">
                <a:latin typeface="华文隶书" panose="02010800040101010101" pitchFamily="2" charset="-122"/>
                <a:ea typeface="华文隶书" panose="02010800040101010101" pitchFamily="2" charset="-122"/>
              </a:rPr>
              <a:t>——</a:t>
            </a:r>
            <a:r>
              <a:rPr lang="zh-CN" altLang="en-US" sz="2400">
                <a:latin typeface="华文隶书" panose="02010800040101010101" pitchFamily="2" charset="-122"/>
                <a:ea typeface="华文隶书" panose="02010800040101010101" pitchFamily="2" charset="-122"/>
              </a:rPr>
              <a:t>“夜纺”</a:t>
            </a:r>
            <a:endParaRPr lang="zh-CN" altLang="en-US" sz="2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83310" y="2588895"/>
            <a:ext cx="680148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r>
              <a:rPr lang="en-US" altLang="zh-CN">
                <a:sym typeface="+mn-ea"/>
              </a:rPr>
              <a:t> </a:t>
            </a:r>
            <a:endParaRPr lang="zh-CN" altLang="en-US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2" name="图片 1" descr="《生死恨》剧照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225" y="2588895"/>
            <a:ext cx="2846070" cy="3735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23535" y="3228975"/>
            <a:ext cx="487680" cy="21316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000">
                <a:latin typeface="华文隶书" panose="02010800040101010101" pitchFamily="2" charset="-122"/>
                <a:ea typeface="华文隶书" panose="02010800040101010101" pitchFamily="2" charset="-122"/>
              </a:rPr>
              <a:t>《生死恨》剧照</a:t>
            </a:r>
            <a:endParaRPr lang="zh-CN" altLang="en-US" sz="20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bldLvl="0"/>
      <p:bldP spid="13319" grpId="1" bldLvl="0"/>
      <p:bldP spid="13319" grpId="2" bldLvl="0"/>
      <p:bldP spid="13319" grpId="3" bldLvl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827088" y="1987550"/>
            <a:ext cx="7418388" cy="4249738"/>
          </a:xfrm>
          <a:prstGeom prst="flowChartAlternateProcess">
            <a:avLst/>
          </a:prstGeom>
          <a:solidFill>
            <a:srgbClr val="FFFF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8435" name="Picture 3" descr="内容返回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37517" t="90407" r="37816"/>
          <a:stretch>
            <a:fillRect/>
          </a:stretch>
        </p:blipFill>
        <p:spPr>
          <a:xfrm>
            <a:off x="3432175" y="6200775"/>
            <a:ext cx="225425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过渡圈点"/>
          <p:cNvPicPr>
            <a:picLocks noChangeAspect="1"/>
          </p:cNvPicPr>
          <p:nvPr/>
        </p:nvPicPr>
        <p:blipFill>
          <a:blip r:embed="rId4"/>
          <a:srcRect l="5550" t="26500" r="57504" b="21222"/>
          <a:stretch>
            <a:fillRect/>
          </a:stretch>
        </p:blipFill>
        <p:spPr>
          <a:xfrm>
            <a:off x="912178" y="610870"/>
            <a:ext cx="1296987" cy="137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过渡横条"/>
          <p:cNvPicPr>
            <a:picLocks noChangeAspect="1"/>
          </p:cNvPicPr>
          <p:nvPr/>
        </p:nvPicPr>
        <p:blipFill>
          <a:blip r:embed="rId5"/>
          <a:srcRect l="27440" t="48129" r="7098" b="40131"/>
          <a:stretch>
            <a:fillRect/>
          </a:stretch>
        </p:blipFill>
        <p:spPr>
          <a:xfrm>
            <a:off x="1979613" y="1268413"/>
            <a:ext cx="4824412" cy="64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88720" y="2771775"/>
            <a:ext cx="669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   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5350" y="234315"/>
            <a:ext cx="4030980" cy="1471295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1432560" y="689610"/>
            <a:ext cx="3629025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华文隶书" panose="02010800040101010101" pitchFamily="2" charset="-122"/>
                <a:ea typeface="华文隶书" panose="02010800040101010101" pitchFamily="2" charset="-122"/>
              </a:rPr>
              <a:t>三、经典曲目</a:t>
            </a:r>
            <a:endParaRPr lang="zh-CN" altLang="en-US" sz="4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2495" y="2223135"/>
            <a:ext cx="5892165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隶书" panose="02010800040101010101" pitchFamily="2" charset="-122"/>
                <a:ea typeface="华文隶书" panose="02010800040101010101" pitchFamily="2" charset="-122"/>
              </a:rPr>
              <a:t>（二）昆曲《游园惊梦》</a:t>
            </a:r>
            <a:endParaRPr lang="zh-CN" altLang="en-US" sz="2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83310" y="2590165"/>
            <a:ext cx="680148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r>
              <a:rPr lang="en-US" altLang="zh-CN">
                <a:sym typeface="+mn-ea"/>
              </a:rPr>
              <a:t> </a:t>
            </a:r>
            <a:endParaRPr lang="zh-CN" altLang="en-US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7915" y="2680335"/>
            <a:ext cx="6588760" cy="2834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</a:rPr>
              <a:t>    </a:t>
            </a:r>
            <a:r>
              <a:rPr lang="zh-CN" altLang="en-US">
                <a:latin typeface="华文隶书" panose="02010800040101010101" pitchFamily="2" charset="-122"/>
                <a:ea typeface="华文隶书" panose="02010800040101010101" pitchFamily="2" charset="-122"/>
              </a:rPr>
              <a:t>在昆曲《游园惊梦》这出戏里有这样一段韵白：“蓦地游春转，小试宜春面。春呀，春，得和你两留连，春去如何遣?天气好困人也。”这段韵白梅先生念得好极了。两句五言诗不仅段落分明，而且两句之间似断而连。“春呀，春”这两个“春”字念得又清晰又响亮，充分地表现出了杜丽娘的“我欲问天”的心情。接下来的三句略有停顿，音节之间仿佛给人以展转深思的味道。</a:t>
            </a:r>
            <a:endParaRPr lang="zh-CN" altLang="en-US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>
                <a:latin typeface="华文隶书" panose="02010800040101010101" pitchFamily="2" charset="-122"/>
                <a:ea typeface="华文隶书" panose="02010800040101010101" pitchFamily="2" charset="-122"/>
              </a:rPr>
              <a:t>    正因为这几句念白不但念得动听，而且传神，简直把杜丽娘伤春的感情完全表达出来了。所以每次念到这个地方，台下总是鸦雀无声，连他在叫板之先轻轻地叹的那一口气，观众都能听得清清楚楚。</a:t>
            </a:r>
            <a:endParaRPr lang="zh-CN" altLang="en-US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bldLvl="0"/>
      <p:bldP spid="13319" grpId="1" bldLvl="0"/>
      <p:bldP spid="13319" grpId="2" bldLvl="0"/>
      <p:bldP spid="13319" grpId="3" bldLvl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827088" y="1987550"/>
            <a:ext cx="7418388" cy="4249738"/>
          </a:xfrm>
          <a:prstGeom prst="flowChartAlternateProcess">
            <a:avLst/>
          </a:prstGeom>
          <a:solidFill>
            <a:srgbClr val="FFFF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8435" name="Picture 3" descr="内容返回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37517" t="90407" r="37816"/>
          <a:stretch>
            <a:fillRect/>
          </a:stretch>
        </p:blipFill>
        <p:spPr>
          <a:xfrm>
            <a:off x="3432175" y="6200775"/>
            <a:ext cx="225425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过渡圈点"/>
          <p:cNvPicPr>
            <a:picLocks noChangeAspect="1"/>
          </p:cNvPicPr>
          <p:nvPr/>
        </p:nvPicPr>
        <p:blipFill>
          <a:blip r:embed="rId4"/>
          <a:srcRect l="5550" t="26500" r="57504" b="21222"/>
          <a:stretch>
            <a:fillRect/>
          </a:stretch>
        </p:blipFill>
        <p:spPr>
          <a:xfrm>
            <a:off x="912178" y="610870"/>
            <a:ext cx="1296987" cy="137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过渡横条"/>
          <p:cNvPicPr>
            <a:picLocks noChangeAspect="1"/>
          </p:cNvPicPr>
          <p:nvPr/>
        </p:nvPicPr>
        <p:blipFill>
          <a:blip r:embed="rId5"/>
          <a:srcRect l="27440" t="48129" r="7098" b="40131"/>
          <a:stretch>
            <a:fillRect/>
          </a:stretch>
        </p:blipFill>
        <p:spPr>
          <a:xfrm>
            <a:off x="1979613" y="1268413"/>
            <a:ext cx="4824412" cy="64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88720" y="2771775"/>
            <a:ext cx="669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   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5350" y="234315"/>
            <a:ext cx="4030980" cy="1471295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1432560" y="689610"/>
            <a:ext cx="3629025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华文隶书" panose="02010800040101010101" pitchFamily="2" charset="-122"/>
                <a:ea typeface="华文隶书" panose="02010800040101010101" pitchFamily="2" charset="-122"/>
              </a:rPr>
              <a:t>三、经典曲目</a:t>
            </a:r>
            <a:endParaRPr lang="zh-CN" altLang="en-US" sz="4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2495" y="2223135"/>
            <a:ext cx="5892165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隶书" panose="02010800040101010101" pitchFamily="2" charset="-122"/>
                <a:ea typeface="华文隶书" panose="02010800040101010101" pitchFamily="2" charset="-122"/>
              </a:rPr>
              <a:t>（三）《穆桂英挂帅》</a:t>
            </a:r>
            <a:endParaRPr lang="zh-CN" altLang="en-US" sz="2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36015" y="2832735"/>
            <a:ext cx="6801485" cy="2560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        梅先生晚年最后排演的一出戏是《穆桂英挂帅》。恩师姜凤山先生参与了《穆桂英挂帅》的唱腔设计。我有幸向恩师姜凤山学习了此剧的唱腔，聆听了恩师姜凤山讲解此剧的唱腔设计过程，这出戏几乎是没有新腔，更没有炫耀新奇的地方，就象齐白石的画一样，绚烂而归于平淡，假如深入欣赏，就很容易发现内在丰富的蕴藏。在用气方面，不象他年轻时候的放多于收，而是“收放兼施”。就象国画书法那样讲气韵，意到笔随，甚至于有的时候意到笔不到;有些地方唱得特别古拙，又有些地方一笔带过。这样，就给予观众极大的想象。</a:t>
            </a:r>
            <a:endParaRPr lang="zh-CN" altLang="en-US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bldLvl="0"/>
      <p:bldP spid="13319" grpId="1" bldLvl="0"/>
      <p:bldP spid="13319" grpId="2" bldLvl="0"/>
      <p:bldP spid="13319" grpId="3" bldLvl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827088" y="1987550"/>
            <a:ext cx="7418388" cy="4249738"/>
          </a:xfrm>
          <a:prstGeom prst="flowChartAlternateProcess">
            <a:avLst/>
          </a:prstGeom>
          <a:solidFill>
            <a:srgbClr val="FFFF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8435" name="Picture 3" descr="内容返回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37517" t="90407" r="37816"/>
          <a:stretch>
            <a:fillRect/>
          </a:stretch>
        </p:blipFill>
        <p:spPr>
          <a:xfrm>
            <a:off x="3432175" y="6200775"/>
            <a:ext cx="225425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过渡圈点"/>
          <p:cNvPicPr>
            <a:picLocks noChangeAspect="1"/>
          </p:cNvPicPr>
          <p:nvPr/>
        </p:nvPicPr>
        <p:blipFill>
          <a:blip r:embed="rId4"/>
          <a:srcRect l="5550" t="26500" r="57504" b="21222"/>
          <a:stretch>
            <a:fillRect/>
          </a:stretch>
        </p:blipFill>
        <p:spPr>
          <a:xfrm>
            <a:off x="912178" y="610870"/>
            <a:ext cx="1296987" cy="137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过渡横条"/>
          <p:cNvPicPr>
            <a:picLocks noChangeAspect="1"/>
          </p:cNvPicPr>
          <p:nvPr/>
        </p:nvPicPr>
        <p:blipFill>
          <a:blip r:embed="rId5"/>
          <a:srcRect l="27440" t="48129" r="7098" b="40131"/>
          <a:stretch>
            <a:fillRect/>
          </a:stretch>
        </p:blipFill>
        <p:spPr>
          <a:xfrm>
            <a:off x="1979613" y="1268413"/>
            <a:ext cx="4824412" cy="64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88720" y="2771775"/>
            <a:ext cx="669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   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5350" y="234315"/>
            <a:ext cx="4030980" cy="1471295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1432560" y="689610"/>
            <a:ext cx="3629025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华文隶书" panose="02010800040101010101" pitchFamily="2" charset="-122"/>
                <a:ea typeface="华文隶书" panose="02010800040101010101" pitchFamily="2" charset="-122"/>
              </a:rPr>
              <a:t>三、经典曲目</a:t>
            </a:r>
            <a:endParaRPr lang="zh-CN" altLang="en-US" sz="4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36015" y="2832735"/>
            <a:ext cx="680148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  </a:t>
            </a:r>
            <a:endParaRPr lang="zh-CN" altLang="en-US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2" name="图片 1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320" y="2098040"/>
            <a:ext cx="3818890" cy="3991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23585" y="2680335"/>
            <a:ext cx="753745" cy="30880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>
                <a:latin typeface="书体坊兰亭体" panose="03000509000000000000" charset="-122"/>
                <a:ea typeface="书体坊兰亭体" panose="03000509000000000000" charset="-122"/>
              </a:rPr>
              <a:t>恩师姜凤山</a:t>
            </a:r>
            <a:r>
              <a:rPr lang="en-US" altLang="zh-CN">
                <a:latin typeface="书体坊兰亭体" panose="03000509000000000000" charset="-122"/>
                <a:ea typeface="书体坊兰亭体" panose="03000509000000000000" charset="-122"/>
              </a:rPr>
              <a:t>(</a:t>
            </a:r>
            <a:r>
              <a:rPr lang="zh-CN" altLang="en-US">
                <a:latin typeface="书体坊兰亭体" panose="03000509000000000000" charset="-122"/>
                <a:ea typeface="书体坊兰亭体" panose="03000509000000000000" charset="-122"/>
              </a:rPr>
              <a:t>梅兰芳大师最后一位琴师先生在说唱</a:t>
            </a:r>
            <a:r>
              <a:rPr lang="en-US" altLang="zh-CN">
                <a:latin typeface="书体坊兰亭体" panose="03000509000000000000" charset="-122"/>
                <a:ea typeface="书体坊兰亭体" panose="03000509000000000000" charset="-122"/>
              </a:rPr>
              <a:t>)</a:t>
            </a:r>
            <a:endParaRPr lang="en-US" altLang="zh-CN">
              <a:latin typeface="书体坊兰亭体" panose="03000509000000000000" charset="-122"/>
              <a:ea typeface="书体坊兰亭体" panose="03000509000000000000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bldLvl="0"/>
      <p:bldP spid="13319" grpId="1" bldLvl="0"/>
      <p:bldP spid="13319" grpId="2" bldLvl="0"/>
      <p:bldP spid="13319" grpId="3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827088" y="1987550"/>
            <a:ext cx="7418388" cy="4249738"/>
          </a:xfrm>
          <a:prstGeom prst="flowChartAlternateProcess">
            <a:avLst/>
          </a:prstGeom>
          <a:solidFill>
            <a:srgbClr val="FFFF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8435" name="Picture 3" descr="内容返回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37517" t="90407" r="37816"/>
          <a:stretch>
            <a:fillRect/>
          </a:stretch>
        </p:blipFill>
        <p:spPr>
          <a:xfrm>
            <a:off x="3432175" y="6200775"/>
            <a:ext cx="225425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过渡圈点"/>
          <p:cNvPicPr>
            <a:picLocks noChangeAspect="1"/>
          </p:cNvPicPr>
          <p:nvPr/>
        </p:nvPicPr>
        <p:blipFill>
          <a:blip r:embed="rId4"/>
          <a:srcRect l="5550" t="26500" r="57504" b="21222"/>
          <a:stretch>
            <a:fillRect/>
          </a:stretch>
        </p:blipFill>
        <p:spPr>
          <a:xfrm>
            <a:off x="912178" y="610870"/>
            <a:ext cx="1296987" cy="137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过渡横条"/>
          <p:cNvPicPr>
            <a:picLocks noChangeAspect="1"/>
          </p:cNvPicPr>
          <p:nvPr/>
        </p:nvPicPr>
        <p:blipFill>
          <a:blip r:embed="rId5"/>
          <a:srcRect l="27440" t="48129" r="7098" b="40131"/>
          <a:stretch>
            <a:fillRect/>
          </a:stretch>
        </p:blipFill>
        <p:spPr>
          <a:xfrm>
            <a:off x="1979613" y="1268413"/>
            <a:ext cx="4824412" cy="64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88720" y="2771775"/>
            <a:ext cx="669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   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5350" y="234315"/>
            <a:ext cx="4030980" cy="1471295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1432560" y="689610"/>
            <a:ext cx="3629025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华文隶书" panose="02010800040101010101" pitchFamily="2" charset="-122"/>
                <a:ea typeface="华文隶书" panose="02010800040101010101" pitchFamily="2" charset="-122"/>
              </a:rPr>
              <a:t>三、经典曲目</a:t>
            </a:r>
            <a:endParaRPr lang="zh-CN" altLang="en-US" sz="4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2495" y="2223135"/>
            <a:ext cx="5892165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隶书" panose="02010800040101010101" pitchFamily="2" charset="-122"/>
                <a:ea typeface="华文隶书" panose="02010800040101010101" pitchFamily="2" charset="-122"/>
              </a:rPr>
              <a:t>（三）《穆桂英挂帅》</a:t>
            </a:r>
            <a:endParaRPr lang="zh-CN" altLang="en-US" sz="2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36015" y="2832735"/>
            <a:ext cx="6801485" cy="20116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       “挂帅”里有这样一句“难道说我无有为国为民一片忠心”，“忠心”两个字唱出了二十年抛甲胄的女英雄一旦重上战场时候的雄心。梅先生提足了丹田气，用立音唱得高可入云。又如“我一剑能挡百万兵”的“兵”字，其实是一个普通的腔，这种腔在西皮的戏里是常见的，但是梅先生在这里却唱出了千军万马的气势，充分抒发了穆桂英当时的激昂感情。</a:t>
            </a:r>
            <a:endParaRPr lang="en-US" altLang="zh-CN"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     </a:t>
            </a:r>
            <a:endParaRPr lang="zh-CN" altLang="en-US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bldLvl="0"/>
      <p:bldP spid="13319" grpId="1" bldLvl="0"/>
      <p:bldP spid="13319" grpId="2" bldLvl="0"/>
      <p:bldP spid="13319" grpId="3" bldLvl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827088" y="1987550"/>
            <a:ext cx="7418388" cy="4249738"/>
          </a:xfrm>
          <a:prstGeom prst="flowChartAlternateProcess">
            <a:avLst/>
          </a:prstGeom>
          <a:solidFill>
            <a:srgbClr val="FFFF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8435" name="Picture 3" descr="内容返回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37517" t="90407" r="37816"/>
          <a:stretch>
            <a:fillRect/>
          </a:stretch>
        </p:blipFill>
        <p:spPr>
          <a:xfrm>
            <a:off x="3432175" y="6200775"/>
            <a:ext cx="225425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过渡圈点"/>
          <p:cNvPicPr>
            <a:picLocks noChangeAspect="1"/>
          </p:cNvPicPr>
          <p:nvPr/>
        </p:nvPicPr>
        <p:blipFill>
          <a:blip r:embed="rId4"/>
          <a:srcRect l="5550" t="26500" r="57504" b="21222"/>
          <a:stretch>
            <a:fillRect/>
          </a:stretch>
        </p:blipFill>
        <p:spPr>
          <a:xfrm>
            <a:off x="912178" y="610870"/>
            <a:ext cx="1296987" cy="137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过渡横条"/>
          <p:cNvPicPr>
            <a:picLocks noChangeAspect="1"/>
          </p:cNvPicPr>
          <p:nvPr/>
        </p:nvPicPr>
        <p:blipFill>
          <a:blip r:embed="rId5"/>
          <a:srcRect l="27440" t="48129" r="7098" b="40131"/>
          <a:stretch>
            <a:fillRect/>
          </a:stretch>
        </p:blipFill>
        <p:spPr>
          <a:xfrm>
            <a:off x="1979613" y="1268413"/>
            <a:ext cx="4824412" cy="64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88720" y="2771775"/>
            <a:ext cx="669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   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5350" y="234315"/>
            <a:ext cx="4030980" cy="1471295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1432560" y="689610"/>
            <a:ext cx="3629025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华文隶书" panose="02010800040101010101" pitchFamily="2" charset="-122"/>
                <a:ea typeface="华文隶书" panose="02010800040101010101" pitchFamily="2" charset="-122"/>
              </a:rPr>
              <a:t>三、经典曲目</a:t>
            </a:r>
            <a:endParaRPr lang="zh-CN" altLang="en-US" sz="4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36015" y="2832735"/>
            <a:ext cx="680148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 </a:t>
            </a:r>
            <a:endParaRPr lang="en-US" altLang="zh-CN"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     </a:t>
            </a:r>
            <a:endParaRPr lang="zh-CN" altLang="en-US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2" name="图片 1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015" y="2359025"/>
            <a:ext cx="4922520" cy="34004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932295" y="3173095"/>
            <a:ext cx="548640" cy="29698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400">
                <a:latin typeface="华文隶书" panose="02010800040101010101" pitchFamily="2" charset="-122"/>
                <a:ea typeface="华文隶书" panose="02010800040101010101" pitchFamily="2" charset="-122"/>
              </a:rPr>
              <a:t>《祭塔》</a:t>
            </a:r>
            <a:endParaRPr lang="zh-CN" altLang="en-US" sz="2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55385" y="2589530"/>
            <a:ext cx="548640" cy="31699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400">
                <a:latin typeface="华文隶书" panose="02010800040101010101" pitchFamily="2" charset="-122"/>
                <a:ea typeface="华文隶书" panose="02010800040101010101" pitchFamily="2" charset="-122"/>
              </a:rPr>
              <a:t>梅葆玖先生在说戏</a:t>
            </a:r>
            <a:endParaRPr lang="zh-CN" altLang="en-US" sz="2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bldLvl="0"/>
      <p:bldP spid="13319" grpId="1" bldLvl="0"/>
      <p:bldP spid="13319" grpId="2" bldLvl="0"/>
      <p:bldP spid="13319" grpId="3" bldLvl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2" descr="过渡圈点"/>
          <p:cNvPicPr>
            <a:picLocks noChangeAspect="1"/>
          </p:cNvPicPr>
          <p:nvPr/>
        </p:nvPicPr>
        <p:blipFill>
          <a:blip r:embed="rId1"/>
          <a:srcRect l="5550" t="26500" r="57504" b="21222"/>
          <a:stretch>
            <a:fillRect/>
          </a:stretch>
        </p:blipFill>
        <p:spPr>
          <a:xfrm>
            <a:off x="508000" y="1817688"/>
            <a:ext cx="3378200" cy="3584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3" descr="过渡横条"/>
          <p:cNvPicPr>
            <a:picLocks noChangeAspect="1"/>
          </p:cNvPicPr>
          <p:nvPr/>
        </p:nvPicPr>
        <p:blipFill>
          <a:blip r:embed="rId2"/>
          <a:srcRect l="27440" t="48129" r="7098" b="40131"/>
          <a:stretch>
            <a:fillRect/>
          </a:stretch>
        </p:blipFill>
        <p:spPr>
          <a:xfrm>
            <a:off x="2509838" y="3300413"/>
            <a:ext cx="5984875" cy="804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4" descr="砚台"/>
          <p:cNvPicPr>
            <a:picLocks noChangeAspect="1"/>
          </p:cNvPicPr>
          <p:nvPr/>
        </p:nvPicPr>
        <p:blipFill>
          <a:blip r:embed="rId3"/>
          <a:srcRect l="7744" t="79834" r="69629" b="5907"/>
          <a:stretch>
            <a:fillRect/>
          </a:stretch>
        </p:blipFill>
        <p:spPr>
          <a:xfrm>
            <a:off x="5954713" y="3530600"/>
            <a:ext cx="2433637" cy="1150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162175" y="2619375"/>
            <a:ext cx="3705225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6600" dirty="0">
                <a:solidFill>
                  <a:srgbClr val="262626"/>
                </a:solidFill>
                <a:latin typeface="汉仪方隶简" pitchFamily="2" charset="-122"/>
                <a:ea typeface="汉仪方隶简" pitchFamily="2" charset="-122"/>
              </a:rPr>
              <a:t>总结</a:t>
            </a:r>
            <a:endParaRPr lang="zh-CN" altLang="en-US" sz="6600" dirty="0">
              <a:solidFill>
                <a:srgbClr val="262626"/>
              </a:solidFill>
              <a:latin typeface="汉仪方隶简" pitchFamily="2" charset="-122"/>
              <a:ea typeface="汉仪方隶简" pitchFamily="2" charset="-122"/>
            </a:endParaRPr>
          </a:p>
        </p:txBody>
      </p:sp>
      <p:pic>
        <p:nvPicPr>
          <p:cNvPr id="15369" name="Picture 9" descr="边框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55" y="-22860"/>
            <a:ext cx="9160510" cy="7003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94230" y="-22860"/>
            <a:ext cx="5382260" cy="2085975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218" name="Picture 2" descr="目录牌子"/>
          <p:cNvPicPr>
            <a:picLocks noChangeAspect="1"/>
          </p:cNvPicPr>
          <p:nvPr/>
        </p:nvPicPr>
        <p:blipFill>
          <a:blip r:embed="rId2"/>
          <a:srcRect l="45079" t="55481" r="44907" b="10722"/>
          <a:stretch>
            <a:fillRect/>
          </a:stretch>
        </p:blipFill>
        <p:spPr>
          <a:xfrm>
            <a:off x="3152458" y="3398838"/>
            <a:ext cx="915987" cy="231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3" descr="目录牌子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"/>
          <a:srcRect l="45079" t="55481" r="44907" b="10722"/>
          <a:stretch>
            <a:fillRect/>
          </a:stretch>
        </p:blipFill>
        <p:spPr>
          <a:xfrm>
            <a:off x="1423035" y="3399155"/>
            <a:ext cx="916305" cy="231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4" descr="目录牌子"/>
          <p:cNvPicPr>
            <a:picLocks noChangeAspect="1"/>
          </p:cNvPicPr>
          <p:nvPr/>
        </p:nvPicPr>
        <p:blipFill>
          <a:blip r:embed="rId2"/>
          <a:srcRect l="45079" t="55481" r="44907" b="10722"/>
          <a:stretch>
            <a:fillRect/>
          </a:stretch>
        </p:blipFill>
        <p:spPr>
          <a:xfrm>
            <a:off x="5043488" y="3398838"/>
            <a:ext cx="915987" cy="2317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Text Box 5"/>
          <p:cNvSpPr txBox="1"/>
          <p:nvPr/>
        </p:nvSpPr>
        <p:spPr>
          <a:xfrm>
            <a:off x="2736850" y="1557338"/>
            <a:ext cx="3706813" cy="1096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6600" b="1" dirty="0">
                <a:latin typeface="方正隶书简体" panose="02010601030101010101" charset="-122"/>
                <a:ea typeface="方正隶书简体" panose="02010601030101010101" charset="-122"/>
              </a:rPr>
              <a:t>·目录·</a:t>
            </a:r>
            <a:endParaRPr lang="zh-CN" altLang="en-US" sz="6600" b="1" dirty="0">
              <a:latin typeface="方正隶书简体" panose="02010601030101010101" charset="-122"/>
              <a:ea typeface="方正隶书简体" panose="02010601030101010101" charset="-122"/>
            </a:endParaRPr>
          </a:p>
        </p:txBody>
      </p:sp>
      <p:sp>
        <p:nvSpPr>
          <p:cNvPr id="9222" name="Text Box 6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567815" y="3932555"/>
            <a:ext cx="6096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梅派艺术</a:t>
            </a:r>
            <a:endParaRPr kumimoji="0" lang="zh-CN" alt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305810" y="3880803"/>
            <a:ext cx="6096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梅派唱腔</a:t>
            </a:r>
            <a:endParaRPr kumimoji="0" lang="zh-CN" alt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196840" y="3880803"/>
            <a:ext cx="6096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经典曲目</a:t>
            </a:r>
            <a:endParaRPr kumimoji="0" lang="zh-CN" alt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2" name="Picture 4" descr="目录牌子"/>
          <p:cNvPicPr>
            <a:picLocks noChangeAspect="1"/>
          </p:cNvPicPr>
          <p:nvPr/>
        </p:nvPicPr>
        <p:blipFill>
          <a:blip r:embed="rId2"/>
          <a:srcRect l="45079" t="55481" r="44907" b="10722"/>
          <a:stretch>
            <a:fillRect/>
          </a:stretch>
        </p:blipFill>
        <p:spPr>
          <a:xfrm>
            <a:off x="6662103" y="3398838"/>
            <a:ext cx="915987" cy="231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37105" y="50165"/>
            <a:ext cx="4322445" cy="1661160"/>
          </a:xfrm>
          <a:prstGeom prst="rect">
            <a:avLst/>
          </a:prstGeom>
          <a:noFill/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815455" y="4162108"/>
            <a:ext cx="6096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总结</a:t>
            </a:r>
            <a:endParaRPr kumimoji="0" lang="zh-CN" alt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bldLvl="0"/>
      <p:bldP spid="9222" grpId="0" bldLvl="0"/>
      <p:bldP spid="9223" grpId="0" bldLvl="0"/>
      <p:bldP spid="9224" grpId="0" bldLvl="0"/>
      <p:bldP spid="4" grpId="0" bldLvl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827088" y="1987550"/>
            <a:ext cx="7418388" cy="4249738"/>
          </a:xfrm>
          <a:prstGeom prst="flowChartAlternateProcess">
            <a:avLst/>
          </a:prstGeom>
          <a:solidFill>
            <a:srgbClr val="FFFF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8435" name="Picture 3" descr="内容返回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37517" t="90407" r="37816"/>
          <a:stretch>
            <a:fillRect/>
          </a:stretch>
        </p:blipFill>
        <p:spPr>
          <a:xfrm>
            <a:off x="3432175" y="6200775"/>
            <a:ext cx="225425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过渡圈点"/>
          <p:cNvPicPr>
            <a:picLocks noChangeAspect="1"/>
          </p:cNvPicPr>
          <p:nvPr/>
        </p:nvPicPr>
        <p:blipFill>
          <a:blip r:embed="rId4"/>
          <a:srcRect l="5550" t="26500" r="57504" b="21222"/>
          <a:stretch>
            <a:fillRect/>
          </a:stretch>
        </p:blipFill>
        <p:spPr>
          <a:xfrm>
            <a:off x="912178" y="610870"/>
            <a:ext cx="1296987" cy="137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过渡横条"/>
          <p:cNvPicPr>
            <a:picLocks noChangeAspect="1"/>
          </p:cNvPicPr>
          <p:nvPr/>
        </p:nvPicPr>
        <p:blipFill>
          <a:blip r:embed="rId5"/>
          <a:srcRect l="27440" t="48129" r="7098" b="40131"/>
          <a:stretch>
            <a:fillRect/>
          </a:stretch>
        </p:blipFill>
        <p:spPr>
          <a:xfrm>
            <a:off x="1979613" y="1268413"/>
            <a:ext cx="4824412" cy="64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88720" y="2771775"/>
            <a:ext cx="669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   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5350" y="234315"/>
            <a:ext cx="4030980" cy="1471295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1432560" y="689610"/>
            <a:ext cx="3629025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华文隶书" panose="02010800040101010101" pitchFamily="2" charset="-122"/>
                <a:ea typeface="华文隶书" panose="02010800040101010101" pitchFamily="2" charset="-122"/>
              </a:rPr>
              <a:t>四、总结</a:t>
            </a:r>
            <a:endParaRPr lang="zh-CN" altLang="en-US" sz="44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36015" y="2832735"/>
            <a:ext cx="680148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       </a:t>
            </a:r>
            <a:endParaRPr lang="zh-CN" altLang="en-US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96670" y="2529840"/>
            <a:ext cx="6640830" cy="20116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华文隶书" panose="02010800040101010101" pitchFamily="2" charset="-122"/>
                <a:ea typeface="华文隶书" panose="02010800040101010101" pitchFamily="2" charset="-122"/>
              </a:rPr>
              <a:t>     </a:t>
            </a:r>
            <a:r>
              <a:rPr lang="zh-CN" altLang="en-US">
                <a:latin typeface="华文隶书" panose="02010800040101010101" pitchFamily="2" charset="-122"/>
                <a:ea typeface="华文隶书" panose="02010800040101010101" pitchFamily="2" charset="-122"/>
              </a:rPr>
              <a:t>梅派艺术是符合于中国传统的中正平和的审美观，体现出线性的艺术规范和圆融的意味形式，并结合自己多年的艺术实践提出了移步不换形的艺术理念。这一理念恰指出了传统艺术发展的一条道路，那就是要在尊重和继承传统的基础上求发展、求创新，京剧梅派艺术本身的传承可以说给我们提供了一个极有价值的范例。</a:t>
            </a:r>
            <a:endParaRPr lang="zh-CN" altLang="en-US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>
                <a:latin typeface="华文隶书" panose="02010800040101010101" pitchFamily="2" charset="-122"/>
                <a:ea typeface="华文隶书" panose="02010800040101010101" pitchFamily="2" charset="-122"/>
              </a:rPr>
              <a:t>    以上是我学习梅派艺术的点滴体会，望大家多多指正。</a:t>
            </a:r>
            <a:endParaRPr lang="zh-CN" altLang="en-US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bldLvl="0"/>
      <p:bldP spid="13319" grpId="1" bldLvl="0"/>
      <p:bldP spid="13319" grpId="2" bldLvl="0"/>
      <p:bldP spid="13319" grpId="3" bldLvl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9459" name="Picture 3" descr="边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" y="318"/>
            <a:ext cx="9175750" cy="6881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4" descr="砚台"/>
          <p:cNvPicPr>
            <a:picLocks noChangeAspect="1"/>
          </p:cNvPicPr>
          <p:nvPr/>
        </p:nvPicPr>
        <p:blipFill>
          <a:blip r:embed="rId3"/>
          <a:srcRect l="7744" t="79834" r="69629" b="5907"/>
          <a:stretch>
            <a:fillRect/>
          </a:stretch>
        </p:blipFill>
        <p:spPr>
          <a:xfrm>
            <a:off x="708025" y="5475288"/>
            <a:ext cx="2070100" cy="977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Picture 5" descr="封面圈点"/>
          <p:cNvPicPr>
            <a:picLocks noChangeAspect="1"/>
          </p:cNvPicPr>
          <p:nvPr/>
        </p:nvPicPr>
        <p:blipFill>
          <a:blip r:embed="rId4"/>
          <a:srcRect l="6021" t="13686" r="60504" b="42851"/>
          <a:stretch>
            <a:fillRect/>
          </a:stretch>
        </p:blipFill>
        <p:spPr>
          <a:xfrm>
            <a:off x="550863" y="939800"/>
            <a:ext cx="3060700" cy="297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7" name="Text Box 7"/>
          <p:cNvSpPr txBox="1"/>
          <p:nvPr/>
        </p:nvSpPr>
        <p:spPr>
          <a:xfrm>
            <a:off x="1595120" y="1212215"/>
            <a:ext cx="972185" cy="531177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4800" dirty="0">
                <a:latin typeface="书体坊兰亭体" panose="03000509000000000000" charset="-122"/>
                <a:ea typeface="书体坊兰亭体" panose="03000509000000000000" charset="-122"/>
              </a:rPr>
              <a:t>梅韵新馨</a:t>
            </a:r>
            <a:endParaRPr lang="zh-CN" altLang="en-US" sz="4800" dirty="0">
              <a:latin typeface="书体坊兰亭体" panose="03000509000000000000" charset="-122"/>
              <a:ea typeface="书体坊兰亭体" panose="03000509000000000000" charset="-122"/>
            </a:endParaRPr>
          </a:p>
        </p:txBody>
      </p:sp>
      <p:pic>
        <p:nvPicPr>
          <p:cNvPr id="19464" name="Picture 8" descr="结束返回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 l="36523" t="90334" r="37849"/>
          <a:stretch>
            <a:fillRect/>
          </a:stretch>
        </p:blipFill>
        <p:spPr>
          <a:xfrm>
            <a:off x="3340100" y="6218238"/>
            <a:ext cx="2343150" cy="66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9" name="Picture 9" descr="封面竖条"/>
          <p:cNvPicPr>
            <a:picLocks noChangeAspect="1"/>
          </p:cNvPicPr>
          <p:nvPr/>
        </p:nvPicPr>
        <p:blipFill>
          <a:blip r:embed="rId7"/>
          <a:srcRect l="36731" t="51277" r="58144" b="3592"/>
          <a:stretch>
            <a:fillRect/>
          </a:stretch>
        </p:blipFill>
        <p:spPr>
          <a:xfrm>
            <a:off x="2658110" y="2812733"/>
            <a:ext cx="468313" cy="3095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6" name="矩形 11"/>
          <p:cNvSpPr/>
          <p:nvPr/>
        </p:nvSpPr>
        <p:spPr>
          <a:xfrm>
            <a:off x="7380288" y="3324225"/>
            <a:ext cx="647700" cy="230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www.1ppt.com/excel/  </a:t>
            </a:r>
            <a:endParaRPr lang="en-US" altLang="zh-CN" sz="1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www.1ppt.com/kejian/ </a:t>
            </a:r>
            <a:endParaRPr lang="en-US" altLang="zh-CN" sz="1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www.1ppt.com/shiti/  </a:t>
            </a:r>
            <a:endParaRPr lang="en-US" altLang="zh-CN" sz="1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www.1ppt.com/jiaoan/  </a:t>
            </a:r>
            <a:endParaRPr lang="en-US" altLang="zh-CN" sz="1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5370" name="Text Box 10"/>
          <p:cNvSpPr txBox="1"/>
          <p:nvPr/>
        </p:nvSpPr>
        <p:spPr>
          <a:xfrm>
            <a:off x="3284220" y="3462973"/>
            <a:ext cx="906780" cy="30607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4400" dirty="0">
                <a:solidFill>
                  <a:srgbClr val="262626"/>
                </a:solidFill>
                <a:latin typeface="书体坊兰亭体" panose="03000509000000000000" charset="-122"/>
                <a:ea typeface="书体坊兰亭体" panose="03000509000000000000" charset="-122"/>
              </a:rPr>
              <a:t>谢谢欣赏</a:t>
            </a:r>
            <a:endParaRPr lang="zh-CN" altLang="en-US" sz="4400" dirty="0">
              <a:solidFill>
                <a:srgbClr val="262626"/>
              </a:solidFill>
              <a:latin typeface="书体坊兰亭体" panose="03000509000000000000" charset="-122"/>
              <a:ea typeface="书体坊兰亭体" panose="03000509000000000000" charset="-122"/>
            </a:endParaRPr>
          </a:p>
        </p:txBody>
      </p:sp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1010" y="-116840"/>
            <a:ext cx="4354830" cy="1624965"/>
          </a:xfrm>
          <a:prstGeom prst="rect">
            <a:avLst/>
          </a:prstGeom>
          <a:noFill/>
        </p:spPr>
      </p:pic>
      <p:pic>
        <p:nvPicPr>
          <p:cNvPr id="2" name="图片 1" descr="《生死恨》剧照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3185" y="1064895"/>
            <a:ext cx="3373120" cy="5026025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ldLvl="0"/>
      <p:bldP spid="15367" grpId="1" bldLvl="0"/>
      <p:bldP spid="15367" grpId="2" bldLvl="0"/>
      <p:bldP spid="15367" grpId="3" bldLvl="0"/>
      <p:bldP spid="15367" grpId="4" bldLvl="0"/>
      <p:bldP spid="15370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1266" name="Picture 2" descr="过渡圈点"/>
          <p:cNvPicPr>
            <a:picLocks noChangeAspect="1"/>
          </p:cNvPicPr>
          <p:nvPr/>
        </p:nvPicPr>
        <p:blipFill>
          <a:blip r:embed="rId2"/>
          <a:srcRect l="5550" t="26500" r="57504" b="21222"/>
          <a:stretch>
            <a:fillRect/>
          </a:stretch>
        </p:blipFill>
        <p:spPr>
          <a:xfrm>
            <a:off x="508000" y="1817688"/>
            <a:ext cx="3378200" cy="3584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3" descr="过渡横条"/>
          <p:cNvPicPr>
            <a:picLocks noChangeAspect="1"/>
          </p:cNvPicPr>
          <p:nvPr/>
        </p:nvPicPr>
        <p:blipFill>
          <a:blip r:embed="rId3"/>
          <a:srcRect l="27440" t="48129" r="7098" b="40131"/>
          <a:stretch>
            <a:fillRect/>
          </a:stretch>
        </p:blipFill>
        <p:spPr>
          <a:xfrm>
            <a:off x="2509838" y="3300413"/>
            <a:ext cx="5984875" cy="804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4" descr="砚台"/>
          <p:cNvPicPr>
            <a:picLocks noChangeAspect="1"/>
          </p:cNvPicPr>
          <p:nvPr/>
        </p:nvPicPr>
        <p:blipFill>
          <a:blip r:embed="rId4"/>
          <a:srcRect l="7744" t="79834" r="69629" b="5907"/>
          <a:stretch>
            <a:fillRect/>
          </a:stretch>
        </p:blipFill>
        <p:spPr>
          <a:xfrm>
            <a:off x="5954713" y="3530600"/>
            <a:ext cx="2433637" cy="1150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162175" y="2619375"/>
            <a:ext cx="3705225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6600" dirty="0">
                <a:solidFill>
                  <a:srgbClr val="262626"/>
                </a:solidFill>
                <a:latin typeface="汉仪方隶简" pitchFamily="2" charset="-122"/>
                <a:ea typeface="汉仪方隶简" pitchFamily="2" charset="-122"/>
              </a:rPr>
              <a:t>梅派艺术</a:t>
            </a:r>
            <a:endParaRPr lang="zh-CN" altLang="en-US" sz="6600" dirty="0">
              <a:solidFill>
                <a:srgbClr val="262626"/>
              </a:solidFill>
              <a:latin typeface="汉仪方隶简" pitchFamily="2" charset="-122"/>
              <a:ea typeface="汉仪方隶简" pitchFamily="2" charset="-122"/>
            </a:endParaRPr>
          </a:p>
        </p:txBody>
      </p:sp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4860" y="-20320"/>
            <a:ext cx="5487035" cy="2126615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827088" y="1987550"/>
            <a:ext cx="7418388" cy="4249738"/>
          </a:xfrm>
          <a:prstGeom prst="flowChartAlternateProcess">
            <a:avLst/>
          </a:prstGeom>
          <a:solidFill>
            <a:srgbClr val="FFFF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8435" name="Picture 3" descr="内容返回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37517" t="90407" r="37816"/>
          <a:stretch>
            <a:fillRect/>
          </a:stretch>
        </p:blipFill>
        <p:spPr>
          <a:xfrm>
            <a:off x="3432175" y="6200775"/>
            <a:ext cx="225425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过渡圈点"/>
          <p:cNvPicPr>
            <a:picLocks noChangeAspect="1"/>
          </p:cNvPicPr>
          <p:nvPr/>
        </p:nvPicPr>
        <p:blipFill>
          <a:blip r:embed="rId4"/>
          <a:srcRect l="5550" t="26500" r="57504" b="21222"/>
          <a:stretch>
            <a:fillRect/>
          </a:stretch>
        </p:blipFill>
        <p:spPr>
          <a:xfrm>
            <a:off x="827088" y="692150"/>
            <a:ext cx="1296987" cy="137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过渡横条"/>
          <p:cNvPicPr>
            <a:picLocks noChangeAspect="1"/>
          </p:cNvPicPr>
          <p:nvPr/>
        </p:nvPicPr>
        <p:blipFill>
          <a:blip r:embed="rId5"/>
          <a:srcRect l="27440" t="48129" r="7098" b="40131"/>
          <a:stretch>
            <a:fillRect/>
          </a:stretch>
        </p:blipFill>
        <p:spPr>
          <a:xfrm>
            <a:off x="1979613" y="1268413"/>
            <a:ext cx="4824412" cy="64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187450" y="866775"/>
            <a:ext cx="37068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一、梅派艺术</a:t>
            </a:r>
            <a:endParaRPr kumimoji="0" lang="zh-CN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87450" y="2060575"/>
            <a:ext cx="66960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    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梅兰芳是我国杰出的京剧艺术大师。他一生致力于京剧艺术，开创了“梅派”艺术体系，使京剧艺术达到了艺术之巅并与德国的布莱希特体系、俄国的斯坦尼斯拉夫斯基体系并列成为世界三大戏剧表演体系。作为京剧艺术的一代宗师，他的表演艺术反映了中国传统古典艺术的美学思想和美学特征。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    此次讲座，以《生死恨》、《祭塔》、《贵妃醉酒》昆曲《游园》等梅派经典剧目的唱腔、念白、身段表演和大家进行交流。共同探讨梅派艺术的魅力。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94580" y="475615"/>
            <a:ext cx="3283585" cy="1272540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bldLvl="0"/>
      <p:bldP spid="13319" grpId="0" bldLvl="0"/>
      <p:bldP spid="13319" grpId="1" bldLvl="0"/>
      <p:bldP spid="13319" grpId="2" bldLvl="0"/>
      <p:bldP spid="13319" grpId="3" bldLvl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2" descr="过渡圈点"/>
          <p:cNvPicPr>
            <a:picLocks noChangeAspect="1"/>
          </p:cNvPicPr>
          <p:nvPr/>
        </p:nvPicPr>
        <p:blipFill>
          <a:blip r:embed="rId1"/>
          <a:srcRect l="5550" t="26500" r="57504" b="21222"/>
          <a:stretch>
            <a:fillRect/>
          </a:stretch>
        </p:blipFill>
        <p:spPr>
          <a:xfrm>
            <a:off x="508000" y="1817688"/>
            <a:ext cx="3378200" cy="3584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3" descr="过渡横条"/>
          <p:cNvPicPr>
            <a:picLocks noChangeAspect="1"/>
          </p:cNvPicPr>
          <p:nvPr/>
        </p:nvPicPr>
        <p:blipFill>
          <a:blip r:embed="rId2"/>
          <a:srcRect l="27440" t="48129" r="7098" b="40131"/>
          <a:stretch>
            <a:fillRect/>
          </a:stretch>
        </p:blipFill>
        <p:spPr>
          <a:xfrm>
            <a:off x="2509838" y="3300413"/>
            <a:ext cx="5984875" cy="804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4" descr="砚台"/>
          <p:cNvPicPr>
            <a:picLocks noChangeAspect="1"/>
          </p:cNvPicPr>
          <p:nvPr/>
        </p:nvPicPr>
        <p:blipFill>
          <a:blip r:embed="rId3"/>
          <a:srcRect l="7744" t="79834" r="69629" b="5907"/>
          <a:stretch>
            <a:fillRect/>
          </a:stretch>
        </p:blipFill>
        <p:spPr>
          <a:xfrm>
            <a:off x="5954713" y="3530600"/>
            <a:ext cx="2433637" cy="1150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162175" y="2619375"/>
            <a:ext cx="3705225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6600" dirty="0">
                <a:solidFill>
                  <a:srgbClr val="262626"/>
                </a:solidFill>
                <a:latin typeface="汉仪方隶简" pitchFamily="2" charset="-122"/>
                <a:ea typeface="汉仪方隶简" pitchFamily="2" charset="-122"/>
              </a:rPr>
              <a:t>梅派唱腔</a:t>
            </a:r>
            <a:endParaRPr lang="zh-CN" altLang="en-US" sz="6600" dirty="0">
              <a:solidFill>
                <a:srgbClr val="262626"/>
              </a:solidFill>
              <a:latin typeface="汉仪方隶简" pitchFamily="2" charset="-122"/>
              <a:ea typeface="汉仪方隶简" pitchFamily="2" charset="-122"/>
            </a:endParaRPr>
          </a:p>
        </p:txBody>
      </p:sp>
      <p:pic>
        <p:nvPicPr>
          <p:cNvPr id="15369" name="Picture 9" descr="边框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55" y="-22860"/>
            <a:ext cx="9160510" cy="7003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44700" y="62230"/>
            <a:ext cx="5601970" cy="2171065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827088" y="1987550"/>
            <a:ext cx="7418388" cy="4249738"/>
          </a:xfrm>
          <a:prstGeom prst="flowChartAlternateProcess">
            <a:avLst/>
          </a:prstGeom>
          <a:solidFill>
            <a:srgbClr val="FFFF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8435" name="Picture 3" descr="内容返回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37517" t="90407" r="37816"/>
          <a:stretch>
            <a:fillRect/>
          </a:stretch>
        </p:blipFill>
        <p:spPr>
          <a:xfrm>
            <a:off x="3432175" y="6200775"/>
            <a:ext cx="225425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过渡圈点"/>
          <p:cNvPicPr>
            <a:picLocks noChangeAspect="1"/>
          </p:cNvPicPr>
          <p:nvPr/>
        </p:nvPicPr>
        <p:blipFill>
          <a:blip r:embed="rId4"/>
          <a:srcRect l="5550" t="26500" r="57504" b="21222"/>
          <a:stretch>
            <a:fillRect/>
          </a:stretch>
        </p:blipFill>
        <p:spPr>
          <a:xfrm>
            <a:off x="912178" y="610870"/>
            <a:ext cx="1296987" cy="137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过渡横条"/>
          <p:cNvPicPr>
            <a:picLocks noChangeAspect="1"/>
          </p:cNvPicPr>
          <p:nvPr/>
        </p:nvPicPr>
        <p:blipFill>
          <a:blip r:embed="rId5"/>
          <a:srcRect l="27440" t="48129" r="7098" b="40131"/>
          <a:stretch>
            <a:fillRect/>
          </a:stretch>
        </p:blipFill>
        <p:spPr>
          <a:xfrm>
            <a:off x="1979613" y="1268413"/>
            <a:ext cx="4824412" cy="64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187450" y="866775"/>
            <a:ext cx="37068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二、梅派唱腔</a:t>
            </a:r>
            <a:endParaRPr kumimoji="0" lang="zh-CN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88720" y="2771775"/>
            <a:ext cx="66960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    梅派唱腔是以大方自然为主，平易近人。听起来好像很平常，但内容却非常丰富，而且安排得十分巧妙。平稳之中蕴藏着深厚的功力;简洁之中包含着丰富的感情。这些特点如果只从表面上去理解，去学习，是很难学到的。想学到家，非下苦功不可。  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46600" y="352425"/>
            <a:ext cx="3580130" cy="1387475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bldLvl="0"/>
      <p:bldP spid="13319" grpId="0" bldLvl="0"/>
      <p:bldP spid="13319" grpId="1" bldLvl="0"/>
      <p:bldP spid="13319" grpId="2" bldLvl="0"/>
      <p:bldP spid="13319" grpId="3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827088" y="1987550"/>
            <a:ext cx="7418388" cy="4249738"/>
          </a:xfrm>
          <a:prstGeom prst="flowChartAlternateProcess">
            <a:avLst/>
          </a:prstGeom>
          <a:solidFill>
            <a:srgbClr val="FFFF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8435" name="Picture 3" descr="内容返回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37517" t="90407" r="37816"/>
          <a:stretch>
            <a:fillRect/>
          </a:stretch>
        </p:blipFill>
        <p:spPr>
          <a:xfrm>
            <a:off x="3432175" y="6200775"/>
            <a:ext cx="225425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过渡圈点"/>
          <p:cNvPicPr>
            <a:picLocks noChangeAspect="1"/>
          </p:cNvPicPr>
          <p:nvPr/>
        </p:nvPicPr>
        <p:blipFill>
          <a:blip r:embed="rId4"/>
          <a:srcRect l="5550" t="26500" r="57504" b="21222"/>
          <a:stretch>
            <a:fillRect/>
          </a:stretch>
        </p:blipFill>
        <p:spPr>
          <a:xfrm>
            <a:off x="912178" y="610870"/>
            <a:ext cx="1296987" cy="137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过渡横条"/>
          <p:cNvPicPr>
            <a:picLocks noChangeAspect="1"/>
          </p:cNvPicPr>
          <p:nvPr/>
        </p:nvPicPr>
        <p:blipFill>
          <a:blip r:embed="rId5"/>
          <a:srcRect l="27440" t="48129" r="7098" b="40131"/>
          <a:stretch>
            <a:fillRect/>
          </a:stretch>
        </p:blipFill>
        <p:spPr>
          <a:xfrm>
            <a:off x="1979613" y="1268413"/>
            <a:ext cx="4824412" cy="64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88720" y="2771775"/>
            <a:ext cx="669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   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4610" y="-3810"/>
            <a:ext cx="4363085" cy="1556385"/>
          </a:xfrm>
          <a:prstGeom prst="rect">
            <a:avLst/>
          </a:prstGeom>
          <a:noFill/>
        </p:spPr>
      </p:pic>
      <p:pic>
        <p:nvPicPr>
          <p:cNvPr id="2" name="图片 1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9495" y="2145030"/>
            <a:ext cx="2885440" cy="39547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617845" y="2407285"/>
            <a:ext cx="731520" cy="34105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与恩师姜凤山、梅葆玖在拜师会的留念</a:t>
            </a:r>
            <a:endParaRPr lang="zh-CN" altLang="en-US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bldLvl="0"/>
      <p:bldP spid="13319" grpId="1" bldLvl="0"/>
      <p:bldP spid="13319" grpId="2" bldLvl="0"/>
      <p:bldP spid="13319" grpId="3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827088" y="1987550"/>
            <a:ext cx="7418388" cy="4249738"/>
          </a:xfrm>
          <a:prstGeom prst="flowChartAlternateProcess">
            <a:avLst/>
          </a:prstGeom>
          <a:solidFill>
            <a:srgbClr val="FFFF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8435" name="Picture 3" descr="内容返回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l="37517" t="90407" r="37816"/>
          <a:stretch>
            <a:fillRect/>
          </a:stretch>
        </p:blipFill>
        <p:spPr>
          <a:xfrm>
            <a:off x="3432175" y="6200775"/>
            <a:ext cx="225425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4" descr="过渡圈点"/>
          <p:cNvPicPr>
            <a:picLocks noChangeAspect="1"/>
          </p:cNvPicPr>
          <p:nvPr/>
        </p:nvPicPr>
        <p:blipFill>
          <a:blip r:embed="rId4"/>
          <a:srcRect l="5550" t="26500" r="57504" b="21222"/>
          <a:stretch>
            <a:fillRect/>
          </a:stretch>
        </p:blipFill>
        <p:spPr>
          <a:xfrm>
            <a:off x="912178" y="610870"/>
            <a:ext cx="1296987" cy="1376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过渡横条"/>
          <p:cNvPicPr>
            <a:picLocks noChangeAspect="1"/>
          </p:cNvPicPr>
          <p:nvPr/>
        </p:nvPicPr>
        <p:blipFill>
          <a:blip r:embed="rId5"/>
          <a:srcRect l="27440" t="48129" r="7098" b="40131"/>
          <a:stretch>
            <a:fillRect/>
          </a:stretch>
        </p:blipFill>
        <p:spPr>
          <a:xfrm>
            <a:off x="1979613" y="1268413"/>
            <a:ext cx="4824412" cy="64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88720" y="2465070"/>
            <a:ext cx="669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   </a:t>
            </a: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4610" y="-3810"/>
            <a:ext cx="4363085" cy="1556385"/>
          </a:xfrm>
          <a:prstGeom prst="rect">
            <a:avLst/>
          </a:prstGeom>
          <a:noFill/>
        </p:spPr>
      </p:pic>
      <p:pic>
        <p:nvPicPr>
          <p:cNvPr id="3" name="图片 2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1380" y="2205990"/>
            <a:ext cx="4481830" cy="31864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18510" y="5486400"/>
            <a:ext cx="353885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华文隶书" panose="02010800040101010101" pitchFamily="2" charset="-122"/>
                <a:ea typeface="华文隶书" panose="02010800040101010101" pitchFamily="2" charset="-122"/>
              </a:rPr>
              <a:t>梅葆玖先生在说戏</a:t>
            </a:r>
            <a:endParaRPr lang="zh-CN" altLang="en-US" sz="20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bldLvl="0"/>
      <p:bldP spid="13319" grpId="1" bldLvl="0"/>
      <p:bldP spid="13319" grpId="2" bldLvl="0"/>
      <p:bldP spid="13319" grpId="3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2" descr="过渡圈点"/>
          <p:cNvPicPr>
            <a:picLocks noChangeAspect="1"/>
          </p:cNvPicPr>
          <p:nvPr/>
        </p:nvPicPr>
        <p:blipFill>
          <a:blip r:embed="rId1"/>
          <a:srcRect l="5550" t="26500" r="57504" b="21222"/>
          <a:stretch>
            <a:fillRect/>
          </a:stretch>
        </p:blipFill>
        <p:spPr>
          <a:xfrm>
            <a:off x="508000" y="1817688"/>
            <a:ext cx="3378200" cy="3584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3" descr="过渡横条"/>
          <p:cNvPicPr>
            <a:picLocks noChangeAspect="1"/>
          </p:cNvPicPr>
          <p:nvPr/>
        </p:nvPicPr>
        <p:blipFill>
          <a:blip r:embed="rId2"/>
          <a:srcRect l="27440" t="48129" r="7098" b="40131"/>
          <a:stretch>
            <a:fillRect/>
          </a:stretch>
        </p:blipFill>
        <p:spPr>
          <a:xfrm>
            <a:off x="2509838" y="3300413"/>
            <a:ext cx="5984875" cy="804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Picture 4" descr="砚台"/>
          <p:cNvPicPr>
            <a:picLocks noChangeAspect="1"/>
          </p:cNvPicPr>
          <p:nvPr/>
        </p:nvPicPr>
        <p:blipFill>
          <a:blip r:embed="rId3"/>
          <a:srcRect l="7744" t="79834" r="69629" b="5907"/>
          <a:stretch>
            <a:fillRect/>
          </a:stretch>
        </p:blipFill>
        <p:spPr>
          <a:xfrm>
            <a:off x="5954713" y="3530600"/>
            <a:ext cx="2433637" cy="1150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162175" y="2619375"/>
            <a:ext cx="3705225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6600" dirty="0">
                <a:solidFill>
                  <a:srgbClr val="262626"/>
                </a:solidFill>
                <a:latin typeface="汉仪方隶简" pitchFamily="2" charset="-122"/>
                <a:ea typeface="汉仪方隶简" pitchFamily="2" charset="-122"/>
              </a:rPr>
              <a:t>经典曲目</a:t>
            </a:r>
            <a:endParaRPr lang="zh-CN" altLang="en-US" sz="6600" dirty="0">
              <a:solidFill>
                <a:srgbClr val="262626"/>
              </a:solidFill>
              <a:latin typeface="汉仪方隶简" pitchFamily="2" charset="-122"/>
              <a:ea typeface="汉仪方隶简" pitchFamily="2" charset="-122"/>
            </a:endParaRPr>
          </a:p>
        </p:txBody>
      </p:sp>
      <p:pic>
        <p:nvPicPr>
          <p:cNvPr id="15369" name="Picture 9" descr="边框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55" y="-22860"/>
            <a:ext cx="9160510" cy="7003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D:\百度云同步盘\单位文件\2017年工作\2017.03.07数字图书馆深度游培训启动会相关\宣传素材\2017深度游logo-738×286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9430" y="-91440"/>
            <a:ext cx="5732780" cy="2221865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bldLvl="0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2801</Words>
  <Application>WPS 演示</Application>
  <PresentationFormat>全屏显示(4:3)</PresentationFormat>
  <Paragraphs>160</Paragraphs>
  <Slides>21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书体坊兰亭体</vt:lpstr>
      <vt:lpstr>方正隶书简体</vt:lpstr>
      <vt:lpstr>华文隶书</vt:lpstr>
      <vt:lpstr>汉仪方隶简</vt:lpstr>
      <vt:lpstr>Calibri</vt:lpstr>
      <vt:lpstr>隶书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27</cp:revision>
  <dcterms:created xsi:type="dcterms:W3CDTF">2012-09-21T09:22:00Z</dcterms:created>
  <dcterms:modified xsi:type="dcterms:W3CDTF">2017-07-10T02:08:50Z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2052-10.1.0.6205</vt:lpwstr>
  </property>
</Properties>
</file>