
<file path=[Content_Types].xml><?xml version="1.0" encoding="utf-8"?>
<Types xmlns="http://schemas.openxmlformats.org/package/2006/content-types">
  <Default Extension="jpeg" ContentType="image/jpeg"/>
  <Default Extension="png" ContentType="image/png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2"/>
  </p:handoutMasterIdLst>
  <p:sldIdLst>
    <p:sldId id="538" r:id="rId4"/>
    <p:sldId id="547" r:id="rId6"/>
    <p:sldId id="543" r:id="rId7"/>
    <p:sldId id="624" r:id="rId8"/>
    <p:sldId id="548" r:id="rId9"/>
    <p:sldId id="654" r:id="rId10"/>
    <p:sldId id="318" r:id="rId11"/>
    <p:sldId id="259" r:id="rId12"/>
    <p:sldId id="347" r:id="rId13"/>
    <p:sldId id="319" r:id="rId14"/>
    <p:sldId id="309" r:id="rId15"/>
    <p:sldId id="310" r:id="rId16"/>
    <p:sldId id="320" r:id="rId17"/>
    <p:sldId id="686" r:id="rId18"/>
    <p:sldId id="645" r:id="rId19"/>
    <p:sldId id="626" r:id="rId20"/>
    <p:sldId id="294" r:id="rId21"/>
  </p:sldIdLst>
  <p:sldSz cx="9144000" cy="5715000" type="screen16x1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未知用户1" initials="未知用户1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DCA"/>
    <a:srgbClr val="0D1681"/>
    <a:srgbClr val="131682"/>
    <a:srgbClr val="15178A"/>
    <a:srgbClr val="131789"/>
    <a:srgbClr val="1500B8"/>
    <a:srgbClr val="12157C"/>
    <a:srgbClr val="1F1D8F"/>
    <a:srgbClr val="16178A"/>
    <a:srgbClr val="DC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1" autoAdjust="0"/>
    <p:restoredTop sz="87234" autoAdjust="0"/>
  </p:normalViewPr>
  <p:slideViewPr>
    <p:cSldViewPr>
      <p:cViewPr varScale="1">
        <p:scale>
          <a:sx n="90" d="100"/>
          <a:sy n="90" d="100"/>
        </p:scale>
        <p:origin x="1138" y="53"/>
      </p:cViewPr>
      <p:guideLst>
        <p:guide orient="horz" pos="1763"/>
        <p:guide pos="29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72311D2-1EAE-42F2-A055-A9D7EED569EA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71139D-7C83-4372-A828-91EEEBE2D9F6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68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b="1" dirty="0"/>
          </a:p>
        </p:txBody>
      </p:sp>
      <p:sp>
        <p:nvSpPr>
          <p:cNvPr id="768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C23C11A2-7A4E-4FD0-A5B8-C585339667EB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54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054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CF3FA12E-8077-4645-A5C5-2A5C3447599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75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075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15963949-6271-4D3D-AF49-104FC3FA0835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F67B6CC-6C50-49BE-A109-83711E8C3683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sz="900" kern="1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2" name="灯片编号占位符 3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5E000F-835D-4FFB-B755-97556CFFE24A}" type="slidenum">
              <a:rPr lang="en-US" altLang="zh-CN" sz="1300" b="0" i="0"/>
            </a:fld>
            <a:endParaRPr lang="en-US" altLang="zh-CN" sz="1300" b="0" i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20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1320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91CD6096-DEB7-4275-AD6E-F4F58EEEC90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71139D-7C83-4372-A828-91EEEBE2D9F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34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0342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864702E4-2420-4292-B021-6ADAD9ED034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endParaRPr lang="zh-CN" altLang="en-US" b="0" dirty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C37A72A9-6AD2-4924-827A-4933185DEDE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27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727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09F9BF48-EF94-43FE-934D-FC0AD6497310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A33E6-9529-4B4F-A706-633F097BD00D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A32F-F122-4CF3-919C-3EC6DCE7A74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A243-FC2A-4240-9A80-044D82CA79C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62200-3AA6-44B5-A816-C5F4747CA7CC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D11B6-8C62-476D-B6C1-E1267E56FC51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D94F-76E8-40A5-9DC9-F5991A73ED4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66525" y="30082"/>
            <a:ext cx="2011192" cy="4288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30" y="935348"/>
            <a:ext cx="6858179" cy="1989759"/>
          </a:xfrm>
        </p:spPr>
        <p:txBody>
          <a:bodyPr anchor="b"/>
          <a:lstStyle>
            <a:lvl1pPr algn="ctr">
              <a:defRPr sz="4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0" y="3001840"/>
            <a:ext cx="6858179" cy="1379866"/>
          </a:xfrm>
        </p:spPr>
        <p:txBody>
          <a:bodyPr/>
          <a:lstStyle>
            <a:lvl1pPr marL="0" indent="0" algn="ctr">
              <a:buNone/>
              <a:defRPr sz="1725"/>
            </a:lvl1pPr>
            <a:lvl2pPr marL="329565" indent="0" algn="ctr">
              <a:buNone/>
              <a:defRPr sz="1425"/>
            </a:lvl2pPr>
            <a:lvl3pPr marL="659765" indent="0" algn="ctr">
              <a:buNone/>
              <a:defRPr sz="1275"/>
            </a:lvl3pPr>
            <a:lvl4pPr marL="989330" indent="0" algn="ctr">
              <a:buNone/>
              <a:defRPr sz="1125"/>
            </a:lvl4pPr>
            <a:lvl5pPr marL="1318260" indent="0" algn="ctr">
              <a:buNone/>
              <a:defRPr sz="1125"/>
            </a:lvl5pPr>
            <a:lvl6pPr marL="1647825" indent="0" algn="ctr">
              <a:buNone/>
              <a:defRPr sz="1125"/>
            </a:lvl6pPr>
            <a:lvl7pPr marL="1978025" indent="0" algn="ctr">
              <a:buNone/>
              <a:defRPr sz="1125"/>
            </a:lvl7pPr>
            <a:lvl8pPr marL="2307590" indent="0" algn="ctr">
              <a:buNone/>
              <a:defRPr sz="1125"/>
            </a:lvl8pPr>
            <a:lvl9pPr marL="2637155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95E2-EEF3-4B21-8E45-AA841032AAE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6DDE-8663-4861-A122-C21A0E53820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3575-4C62-4196-92E0-CC99F9B3D2A9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5A7EB-5192-488A-A15A-316B56937344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6" y="1424848"/>
            <a:ext cx="7886906" cy="2377392"/>
          </a:xfrm>
        </p:spPr>
        <p:txBody>
          <a:bodyPr anchor="b"/>
          <a:lstStyle>
            <a:lvl1pPr>
              <a:defRPr sz="43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6" y="3824733"/>
            <a:ext cx="7886906" cy="1250214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1pPr>
            <a:lvl2pPr marL="3295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597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893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1826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478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780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0759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63715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34E42-0F83-456B-98CC-C0B21B099D8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B010-693E-4776-8C4C-36A0F1C25F3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7" y="1521425"/>
            <a:ext cx="3886302" cy="36262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70" y="1521425"/>
            <a:ext cx="3886302" cy="36262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2D2E6-9455-48B3-A41C-F2AD9E9F35F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84F06-79DD-4F37-999C-DBCF053A174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04285"/>
            <a:ext cx="7886906" cy="11046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8" y="1401038"/>
            <a:ext cx="3868441" cy="686624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565" indent="0">
              <a:buNone/>
              <a:defRPr sz="1425" b="1"/>
            </a:lvl2pPr>
            <a:lvl3pPr marL="659765" indent="0">
              <a:buNone/>
              <a:defRPr sz="1275" b="1"/>
            </a:lvl3pPr>
            <a:lvl4pPr marL="989330" indent="0">
              <a:buNone/>
              <a:defRPr sz="1125" b="1"/>
            </a:lvl4pPr>
            <a:lvl5pPr marL="1318260" indent="0">
              <a:buNone/>
              <a:defRPr sz="1125" b="1"/>
            </a:lvl5pPr>
            <a:lvl6pPr marL="1647825" indent="0">
              <a:buNone/>
              <a:defRPr sz="1125" b="1"/>
            </a:lvl6pPr>
            <a:lvl7pPr marL="1978025" indent="0">
              <a:buNone/>
              <a:defRPr sz="1125" b="1"/>
            </a:lvl7pPr>
            <a:lvl8pPr marL="2307590" indent="0">
              <a:buNone/>
              <a:defRPr sz="1125" b="1"/>
            </a:lvl8pPr>
            <a:lvl9pPr marL="2637155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8" y="2087660"/>
            <a:ext cx="3868441" cy="30706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73" y="1401038"/>
            <a:ext cx="3887492" cy="686624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9565" indent="0">
              <a:buNone/>
              <a:defRPr sz="1425" b="1"/>
            </a:lvl2pPr>
            <a:lvl3pPr marL="659765" indent="0">
              <a:buNone/>
              <a:defRPr sz="1275" b="1"/>
            </a:lvl3pPr>
            <a:lvl4pPr marL="989330" indent="0">
              <a:buNone/>
              <a:defRPr sz="1125" b="1"/>
            </a:lvl4pPr>
            <a:lvl5pPr marL="1318260" indent="0">
              <a:buNone/>
              <a:defRPr sz="1125" b="1"/>
            </a:lvl5pPr>
            <a:lvl6pPr marL="1647825" indent="0">
              <a:buNone/>
              <a:defRPr sz="1125" b="1"/>
            </a:lvl6pPr>
            <a:lvl7pPr marL="1978025" indent="0">
              <a:buNone/>
              <a:defRPr sz="1125" b="1"/>
            </a:lvl7pPr>
            <a:lvl8pPr marL="2307590" indent="0">
              <a:buNone/>
              <a:defRPr sz="1125" b="1"/>
            </a:lvl8pPr>
            <a:lvl9pPr marL="2637155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73" y="2087660"/>
            <a:ext cx="3887492" cy="30706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087AE-3D7D-4546-BF58-20379270D113}" type="datetimeFigureOut">
              <a:rPr lang="zh-CN" altLang="en-US"/>
            </a:fld>
            <a:endParaRPr lang="zh-CN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3AEE-5BC4-491D-AB2E-06A4ECAFB75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F8527-FB60-41E6-8C4C-8F7BC3CA236E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67BF-FB64-498A-A5F9-B1DEDCA734E1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A89F-DC12-4EC0-81AD-0DE3BFD0F295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64AC-8EEA-4E1A-B464-229493B755D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81020"/>
            <a:ext cx="2949254" cy="1333563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92" y="822893"/>
            <a:ext cx="4629271" cy="4061542"/>
          </a:xfr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714583"/>
            <a:ext cx="2949254" cy="3176470"/>
          </a:xfrm>
        </p:spPr>
        <p:txBody>
          <a:bodyPr/>
          <a:lstStyle>
            <a:lvl1pPr marL="0" indent="0">
              <a:buNone/>
              <a:defRPr sz="1125"/>
            </a:lvl1pPr>
            <a:lvl2pPr marL="329565" indent="0">
              <a:buNone/>
              <a:defRPr sz="975"/>
            </a:lvl2pPr>
            <a:lvl3pPr marL="659765" indent="0">
              <a:buNone/>
              <a:defRPr sz="900"/>
            </a:lvl3pPr>
            <a:lvl4pPr marL="989330" indent="0">
              <a:buNone/>
              <a:defRPr sz="750"/>
            </a:lvl4pPr>
            <a:lvl5pPr marL="1318260" indent="0">
              <a:buNone/>
              <a:defRPr sz="750"/>
            </a:lvl5pPr>
            <a:lvl6pPr marL="1647825" indent="0">
              <a:buNone/>
              <a:defRPr sz="750"/>
            </a:lvl6pPr>
            <a:lvl7pPr marL="1978025" indent="0">
              <a:buNone/>
              <a:defRPr sz="750"/>
            </a:lvl7pPr>
            <a:lvl8pPr marL="2307590" indent="0">
              <a:buNone/>
              <a:defRPr sz="750"/>
            </a:lvl8pPr>
            <a:lvl9pPr marL="263715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4FE12-58B7-4E48-8E57-FC5879DEE8E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F9516-CD3F-4C65-B03F-6053537007C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81020"/>
            <a:ext cx="2949254" cy="1333563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92" y="822893"/>
            <a:ext cx="4629271" cy="4061542"/>
          </a:xfrm>
        </p:spPr>
        <p:txBody>
          <a:bodyPr rtlCol="0">
            <a:normAutofit/>
          </a:bodyPr>
          <a:lstStyle>
            <a:lvl1pPr marL="0" indent="0">
              <a:buNone/>
              <a:defRPr sz="2325"/>
            </a:lvl1pPr>
            <a:lvl2pPr marL="329565" indent="0">
              <a:buNone/>
              <a:defRPr sz="2025"/>
            </a:lvl2pPr>
            <a:lvl3pPr marL="659765" indent="0">
              <a:buNone/>
              <a:defRPr sz="1725"/>
            </a:lvl3pPr>
            <a:lvl4pPr marL="989330" indent="0">
              <a:buNone/>
              <a:defRPr sz="1425"/>
            </a:lvl4pPr>
            <a:lvl5pPr marL="1318260" indent="0">
              <a:buNone/>
              <a:defRPr sz="1425"/>
            </a:lvl5pPr>
            <a:lvl6pPr marL="1647825" indent="0">
              <a:buNone/>
              <a:defRPr sz="1425"/>
            </a:lvl6pPr>
            <a:lvl7pPr marL="1978025" indent="0">
              <a:buNone/>
              <a:defRPr sz="1425"/>
            </a:lvl7pPr>
            <a:lvl8pPr marL="2307590" indent="0">
              <a:buNone/>
              <a:defRPr sz="1425"/>
            </a:lvl8pPr>
            <a:lvl9pPr marL="2637155" indent="0">
              <a:buNone/>
              <a:defRPr sz="1425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714583"/>
            <a:ext cx="2949254" cy="3176470"/>
          </a:xfrm>
        </p:spPr>
        <p:txBody>
          <a:bodyPr/>
          <a:lstStyle>
            <a:lvl1pPr marL="0" indent="0">
              <a:buNone/>
              <a:defRPr sz="1125"/>
            </a:lvl1pPr>
            <a:lvl2pPr marL="329565" indent="0">
              <a:buNone/>
              <a:defRPr sz="975"/>
            </a:lvl2pPr>
            <a:lvl3pPr marL="659765" indent="0">
              <a:buNone/>
              <a:defRPr sz="900"/>
            </a:lvl3pPr>
            <a:lvl4pPr marL="989330" indent="0">
              <a:buNone/>
              <a:defRPr sz="750"/>
            </a:lvl4pPr>
            <a:lvl5pPr marL="1318260" indent="0">
              <a:buNone/>
              <a:defRPr sz="750"/>
            </a:lvl5pPr>
            <a:lvl6pPr marL="1647825" indent="0">
              <a:buNone/>
              <a:defRPr sz="750"/>
            </a:lvl6pPr>
            <a:lvl7pPr marL="1978025" indent="0">
              <a:buNone/>
              <a:defRPr sz="750"/>
            </a:lvl7pPr>
            <a:lvl8pPr marL="2307590" indent="0">
              <a:buNone/>
              <a:defRPr sz="750"/>
            </a:lvl8pPr>
            <a:lvl9pPr marL="263715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D666A-2BC9-4F03-B9A7-0C08E16DBF58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493E-BCCF-4EAF-873E-9F16C841EA1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F7BE-EAB2-404A-8392-DCAF58DFDAF6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C7E8-0F18-4159-8F41-46DEA8B3222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46" y="304288"/>
            <a:ext cx="1971727" cy="484342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04288"/>
            <a:ext cx="5800877" cy="484342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7F8D4-8041-4258-A9F3-F66F366FC0E4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EC609-2D8C-40B6-B5F2-D596C559EFE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92187" y="3400588"/>
            <a:ext cx="7559871" cy="36196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81016" y="1771644"/>
            <a:ext cx="7781968" cy="33480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792163" y="1319204"/>
            <a:ext cx="7559675" cy="314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80" b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WWW.COMPANYSITE.COM     |     INFO@COMPANYSITE.COM    |     +12 34 567 890    |     LONG STREET 12345, CITY, COUNTRY</a:t>
            </a: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3091D-D13B-427F-BB77-89A71FFD2A44}" type="slidenum">
              <a:rPr lang="en-US" altLang="zh-CN"/>
            </a:fld>
            <a:endParaRPr lang="en-US" altLang="zh-CN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7477D-9469-418E-BB31-488423F673D6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CDD1-2B21-46C5-9B2D-D9CC5DB65F6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B45F-C9CC-4CCD-ADC1-B28BA30887F4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3203-C2BC-4BE2-93FC-3406DE9B90C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3130-FCC5-4892-B9C5-B55A04B7044A}" type="datetimeFigureOut">
              <a:rPr lang="zh-CN" altLang="en-US"/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4CA3-BA82-4790-9A52-E828E9DC0BD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7DA1-D26D-4C51-981C-A58D049A4AC2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3E5D-E203-4133-BA04-7D43E0A1E45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E713-78CF-4587-B55B-765859E7AA66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0131-F6DA-4EAF-B4B5-E262B74EDD7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067B-67EB-4612-8377-7D18CB139222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1AF3-8A71-49D1-9324-7A882BDEBB4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image" Target="../media/image6.jpeg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A9B01A-EC54-4387-9EB8-B4B66D3D0200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F74A2E-3F53-4310-A6D4-0C24AE015A10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69" y="304817"/>
            <a:ext cx="7886906" cy="1104951"/>
          </a:xfrm>
          <a:prstGeom prst="rect">
            <a:avLst/>
          </a:prstGeom>
          <a:noFill/>
          <a:ln>
            <a:noFill/>
          </a:ln>
        </p:spPr>
        <p:txBody>
          <a:bodyPr vert="horz" wrap="square" lIns="117226" tIns="58613" rIns="117226" bIns="58613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69" y="1520895"/>
            <a:ext cx="7886906" cy="3627607"/>
          </a:xfrm>
          <a:prstGeom prst="rect">
            <a:avLst/>
          </a:prstGeom>
          <a:noFill/>
          <a:ln>
            <a:noFill/>
          </a:ln>
        </p:spPr>
        <p:txBody>
          <a:bodyPr vert="horz" wrap="square" lIns="117226" tIns="58613" rIns="117226" bIns="58613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9" y="5297736"/>
            <a:ext cx="2057454" cy="303227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l" defTabSz="91376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706C84-65CB-48D9-B6D1-AE752572E972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30" y="5297736"/>
            <a:ext cx="3086180" cy="303227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ctr" defTabSz="91376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118" y="5297736"/>
            <a:ext cx="2057454" cy="303227"/>
          </a:xfrm>
          <a:prstGeom prst="rect">
            <a:avLst/>
          </a:prstGeom>
        </p:spPr>
        <p:txBody>
          <a:bodyPr vert="horz" wrap="square" lIns="117226" tIns="58613" rIns="117226" bIns="58613" numCol="1" anchor="ctr" anchorCtr="0" compatLnSpc="1"/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9CAE86-7E56-4DB3-A516-8C1CFD8BDDDB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>
    <p:wipe/>
  </p:transition>
  <p:txStyles>
    <p:titleStyle>
      <a:lvl1pPr algn="l" defTabSz="659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788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586105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172210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758315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344420" algn="l" defTabSz="878840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5100" indent="-164465" algn="l" defTabSz="659130" rtl="0" eaLnBrk="0" fontAlgn="base" hangingPunct="0">
        <a:lnSpc>
          <a:spcPct val="90000"/>
        </a:lnSpc>
        <a:spcBef>
          <a:spcPts val="720"/>
        </a:spcBef>
        <a:spcAft>
          <a:spcPct val="0"/>
        </a:spcAft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94665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824230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153795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483360" indent="-164465" algn="l" defTabSz="659130" rtl="0" eaLnBrk="0" fontAlgn="base" hangingPunct="0">
        <a:lnSpc>
          <a:spcPct val="90000"/>
        </a:lnSpc>
        <a:spcBef>
          <a:spcPts val="360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12925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42490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72055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801620" indent="-164465" algn="l" defTabSz="659130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956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5976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8933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1826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4782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7802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07590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637155" algn="l" defTabSz="659130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notesSlide" Target="../notesSlides/notesSlide14.xml"/><Relationship Id="rId2" Type="http://schemas.openxmlformats.org/officeDocument/2006/relationships/tags" Target="../tags/tag1.xml"/><Relationship Id="rId19" Type="http://schemas.openxmlformats.org/officeDocument/2006/relationships/slideLayout" Target="../slideLayouts/slideLayout19.xml"/><Relationship Id="rId18" Type="http://schemas.openxmlformats.org/officeDocument/2006/relationships/image" Target="../media/image8.png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tags" Target="../tags/tag17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media" Target="../media/media1.avi"/><Relationship Id="rId4" Type="http://schemas.openxmlformats.org/officeDocument/2006/relationships/video" Target="../media/media1.avi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9.png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8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131840" y="4441676"/>
            <a:ext cx="2880320" cy="615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金焰</a:t>
            </a:r>
            <a:r>
              <a:rPr lang="en-US" altLang="zh-CN" sz="2400" dirty="0"/>
              <a:t>&amp;</a:t>
            </a:r>
            <a:r>
              <a:rPr lang="zh-CN" altLang="en-US" sz="2400" dirty="0"/>
              <a:t>王人美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13284"/>
            <a:ext cx="2226422" cy="43826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913284"/>
            <a:ext cx="3338867" cy="30243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782" y="1633364"/>
            <a:ext cx="2869218" cy="357757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1"/>
          <p:cNvSpPr txBox="1">
            <a:spLocks noChangeArrowheads="1"/>
          </p:cNvSpPr>
          <p:nvPr/>
        </p:nvSpPr>
        <p:spPr bwMode="auto">
          <a:xfrm>
            <a:off x="1331913" y="1390650"/>
            <a:ext cx="1439862" cy="625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t">
              <a:lnSpc>
                <a:spcPct val="125000"/>
              </a:lnSpc>
            </a:pPr>
            <a:r>
              <a:rPr lang="zh-CN" altLang="en-US" b="1" u="sng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</a:t>
            </a:r>
            <a:endParaRPr lang="zh-CN" altLang="en-US" b="1" u="sng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779" name="Picture 5" descr="DSC_73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912813"/>
            <a:ext cx="3168650" cy="211296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75780" name="Picture 6" descr="DSC_7373_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786063"/>
            <a:ext cx="3600450" cy="240030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75781" name="Picture 4" descr="DSC_73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217863"/>
            <a:ext cx="2952750" cy="1963737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2555875" y="1417638"/>
            <a:ext cx="1708150" cy="54927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fontAlgn="t">
              <a:lnSpc>
                <a:spcPct val="125000"/>
              </a:lnSpc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抢救与保护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1"/>
          <p:cNvSpPr txBox="1">
            <a:spLocks noChangeArrowheads="1"/>
          </p:cNvSpPr>
          <p:nvPr/>
        </p:nvSpPr>
        <p:spPr bwMode="auto">
          <a:xfrm>
            <a:off x="395288" y="1128713"/>
            <a:ext cx="4608512" cy="8016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1955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年，上海图书馆</a:t>
            </a:r>
            <a:r>
              <a:rPr lang="en-US" altLang="zh-CN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全国报刊索引</a:t>
            </a:r>
            <a:r>
              <a:rPr lang="en-US" altLang="zh-CN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月刊创刊，已有</a:t>
            </a:r>
            <a:r>
              <a:rPr lang="zh-CN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六十年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的历史。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4451" name="Picture 6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52675"/>
            <a:ext cx="3887788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552" name="Group 8"/>
          <p:cNvGrpSpPr/>
          <p:nvPr/>
        </p:nvGrpSpPr>
        <p:grpSpPr bwMode="auto">
          <a:xfrm>
            <a:off x="5167313" y="455612"/>
            <a:ext cx="3436937" cy="4851400"/>
            <a:chOff x="3255" y="287"/>
            <a:chExt cx="2165" cy="3056"/>
          </a:xfrm>
        </p:grpSpPr>
        <p:pic>
          <p:nvPicPr>
            <p:cNvPr id="104453" name="Picture 6" descr="1955 全国主要期刊资料索引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5" y="287"/>
              <a:ext cx="1122" cy="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4" name="Picture 8" descr="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5" y="847"/>
              <a:ext cx="1245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5" name="Picture 7" descr="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" y="1664"/>
              <a:ext cx="1245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827088" y="1201738"/>
            <a:ext cx="3095625" cy="8016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2005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TW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全国报刊索引</a:t>
            </a:r>
            <a:r>
              <a:rPr lang="en-US" altLang="zh-CN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数字资源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服务平台推出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6499" name="Picture 5" descr="网络服务平台检索页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570163"/>
            <a:ext cx="44640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 descr="网络服务平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20729"/>
            <a:ext cx="41751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724128" y="4026803"/>
            <a:ext cx="2808288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资源知识服务</a:t>
            </a:r>
            <a:endParaRPr lang="zh-TW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方便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读者用户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资源获取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6"/>
          <p:cNvSpPr txBox="1">
            <a:spLocks noChangeArrowheads="1"/>
          </p:cNvSpPr>
          <p:nvPr/>
        </p:nvSpPr>
        <p:spPr bwMode="auto">
          <a:xfrm>
            <a:off x="1871663" y="1201738"/>
            <a:ext cx="5400675" cy="733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u="sng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近代中文报刊资源</a:t>
            </a:r>
            <a:r>
              <a:rPr lang="zh-CN" altLang="en-US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30,000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67644" y="2857500"/>
            <a:ext cx="6552728" cy="1292662"/>
            <a:chOff x="1835696" y="2281238"/>
            <a:chExt cx="5400600" cy="1292662"/>
          </a:xfrm>
        </p:grpSpPr>
        <p:sp>
          <p:nvSpPr>
            <p:cNvPr id="53251" name="TextBox 6"/>
            <p:cNvSpPr txBox="1">
              <a:spLocks noChangeArrowheads="1"/>
            </p:cNvSpPr>
            <p:nvPr/>
          </p:nvSpPr>
          <p:spPr bwMode="auto">
            <a:xfrm>
              <a:off x="1835696" y="2281238"/>
              <a:ext cx="5400600" cy="12926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 b="1" dirty="0">
                  <a:solidFill>
                    <a:srgbClr val="A50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近代期刊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18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000          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25,000 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种</a:t>
              </a:r>
              <a:endPara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600" b="1" dirty="0">
                  <a:solidFill>
                    <a:srgbClr val="A50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近代报纸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  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500   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</a:t>
              </a:r>
              <a:r>
                <a: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5,000</a:t>
              </a:r>
              <a:r>
                <a:rPr lang="zh-CN" altLang="en-US" sz="2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种   </a:t>
              </a:r>
              <a:endPara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KSO_Shape"/>
            <p:cNvSpPr/>
            <p:nvPr/>
          </p:nvSpPr>
          <p:spPr>
            <a:xfrm>
              <a:off x="4603534" y="2422574"/>
              <a:ext cx="395784" cy="360040"/>
            </a:xfrm>
            <a:custGeom>
              <a:avLst/>
              <a:gdLst>
                <a:gd name="connsiteX0" fmla="*/ 4710315 w 7544313"/>
                <a:gd name="connsiteY0" fmla="*/ 0 h 5784389"/>
                <a:gd name="connsiteX1" fmla="*/ 5164538 w 7544313"/>
                <a:gd name="connsiteY1" fmla="*/ 188144 h 5784389"/>
                <a:gd name="connsiteX2" fmla="*/ 7343753 w 7544313"/>
                <a:gd name="connsiteY2" fmla="*/ 2367358 h 5784389"/>
                <a:gd name="connsiteX3" fmla="*/ 7428050 w 7544313"/>
                <a:gd name="connsiteY3" fmla="*/ 2469120 h 5784389"/>
                <a:gd name="connsiteX4" fmla="*/ 7438311 w 7544313"/>
                <a:gd name="connsiteY4" fmla="*/ 2487626 h 5784389"/>
                <a:gd name="connsiteX5" fmla="*/ 7479289 w 7544313"/>
                <a:gd name="connsiteY5" fmla="*/ 2563973 h 5784389"/>
                <a:gd name="connsiteX6" fmla="*/ 7544313 w 7544313"/>
                <a:gd name="connsiteY6" fmla="*/ 2891210 h 5784389"/>
                <a:gd name="connsiteX7" fmla="*/ 7479289 w 7544313"/>
                <a:gd name="connsiteY7" fmla="*/ 3218447 h 5784389"/>
                <a:gd name="connsiteX8" fmla="*/ 7454433 w 7544313"/>
                <a:gd name="connsiteY8" fmla="*/ 3276193 h 5784389"/>
                <a:gd name="connsiteX9" fmla="*/ 7421357 w 7544313"/>
                <a:gd name="connsiteY9" fmla="*/ 3318247 h 5784389"/>
                <a:gd name="connsiteX10" fmla="*/ 7325947 w 7544313"/>
                <a:gd name="connsiteY10" fmla="*/ 3417030 h 5784389"/>
                <a:gd name="connsiteX11" fmla="*/ 5146732 w 7544313"/>
                <a:gd name="connsiteY11" fmla="*/ 5596244 h 5784389"/>
                <a:gd name="connsiteX12" fmla="*/ 4238287 w 7544313"/>
                <a:gd name="connsiteY12" fmla="*/ 5596244 h 5784389"/>
                <a:gd name="connsiteX13" fmla="*/ 4238287 w 7544313"/>
                <a:gd name="connsiteY13" fmla="*/ 4687801 h 5784389"/>
                <a:gd name="connsiteX14" fmla="*/ 5378425 w 7544313"/>
                <a:gd name="connsiteY14" fmla="*/ 3547663 h 5784389"/>
                <a:gd name="connsiteX15" fmla="*/ 642367 w 7544313"/>
                <a:gd name="connsiteY15" fmla="*/ 3547663 h 5784389"/>
                <a:gd name="connsiteX16" fmla="*/ 0 w 7544313"/>
                <a:gd name="connsiteY16" fmla="*/ 2905296 h 5784389"/>
                <a:gd name="connsiteX17" fmla="*/ 642367 w 7544313"/>
                <a:gd name="connsiteY17" fmla="*/ 2262930 h 5784389"/>
                <a:gd name="connsiteX18" fmla="*/ 5422435 w 7544313"/>
                <a:gd name="connsiteY18" fmla="*/ 2262930 h 5784389"/>
                <a:gd name="connsiteX19" fmla="*/ 4256093 w 7544313"/>
                <a:gd name="connsiteY19" fmla="*/ 1096587 h 5784389"/>
                <a:gd name="connsiteX20" fmla="*/ 4256093 w 7544313"/>
                <a:gd name="connsiteY20" fmla="*/ 188144 h 5784389"/>
                <a:gd name="connsiteX21" fmla="*/ 4710315 w 7544313"/>
                <a:gd name="connsiteY21" fmla="*/ 0 h 578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44313" h="5784389">
                  <a:moveTo>
                    <a:pt x="4710315" y="0"/>
                  </a:moveTo>
                  <a:cubicBezTo>
                    <a:pt x="4874713" y="0"/>
                    <a:pt x="5039107" y="62713"/>
                    <a:pt x="5164538" y="188144"/>
                  </a:cubicBezTo>
                  <a:lnTo>
                    <a:pt x="7343753" y="2367358"/>
                  </a:lnTo>
                  <a:cubicBezTo>
                    <a:pt x="7375110" y="2398716"/>
                    <a:pt x="7403341" y="2432905"/>
                    <a:pt x="7428050" y="2469120"/>
                  </a:cubicBezTo>
                  <a:lnTo>
                    <a:pt x="7438311" y="2487626"/>
                  </a:lnTo>
                  <a:lnTo>
                    <a:pt x="7479289" y="2563973"/>
                  </a:lnTo>
                  <a:cubicBezTo>
                    <a:pt x="7520342" y="2657385"/>
                    <a:pt x="7544313" y="2769994"/>
                    <a:pt x="7544313" y="2891210"/>
                  </a:cubicBezTo>
                  <a:cubicBezTo>
                    <a:pt x="7544313" y="3012426"/>
                    <a:pt x="7520342" y="3125035"/>
                    <a:pt x="7479289" y="3218447"/>
                  </a:cubicBezTo>
                  <a:lnTo>
                    <a:pt x="7454433" y="3276193"/>
                  </a:lnTo>
                  <a:lnTo>
                    <a:pt x="7421357" y="3318247"/>
                  </a:lnTo>
                  <a:cubicBezTo>
                    <a:pt x="7391886" y="3351882"/>
                    <a:pt x="7357304" y="3385674"/>
                    <a:pt x="7325947" y="3417030"/>
                  </a:cubicBezTo>
                  <a:lnTo>
                    <a:pt x="5146732" y="5596244"/>
                  </a:lnTo>
                  <a:cubicBezTo>
                    <a:pt x="4895873" y="5847104"/>
                    <a:pt x="4489147" y="5847104"/>
                    <a:pt x="4238287" y="5596244"/>
                  </a:cubicBezTo>
                  <a:cubicBezTo>
                    <a:pt x="3987430" y="5345384"/>
                    <a:pt x="3987430" y="4938661"/>
                    <a:pt x="4238287" y="4687801"/>
                  </a:cubicBezTo>
                  <a:lnTo>
                    <a:pt x="5378425" y="3547663"/>
                  </a:lnTo>
                  <a:lnTo>
                    <a:pt x="642367" y="3547663"/>
                  </a:lnTo>
                  <a:cubicBezTo>
                    <a:pt x="287598" y="3547663"/>
                    <a:pt x="0" y="3260065"/>
                    <a:pt x="0" y="2905296"/>
                  </a:cubicBezTo>
                  <a:cubicBezTo>
                    <a:pt x="0" y="2550527"/>
                    <a:pt x="287598" y="2262930"/>
                    <a:pt x="642367" y="2262930"/>
                  </a:cubicBezTo>
                  <a:lnTo>
                    <a:pt x="5422435" y="2262930"/>
                  </a:lnTo>
                  <a:lnTo>
                    <a:pt x="4256093" y="1096587"/>
                  </a:lnTo>
                  <a:cubicBezTo>
                    <a:pt x="4005235" y="845727"/>
                    <a:pt x="4005235" y="439004"/>
                    <a:pt x="4256093" y="188144"/>
                  </a:cubicBezTo>
                  <a:cubicBezTo>
                    <a:pt x="4381524" y="62713"/>
                    <a:pt x="4545918" y="0"/>
                    <a:pt x="471031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KSO_Shape"/>
            <p:cNvSpPr/>
            <p:nvPr/>
          </p:nvSpPr>
          <p:spPr>
            <a:xfrm>
              <a:off x="4603534" y="3087922"/>
              <a:ext cx="395784" cy="360040"/>
            </a:xfrm>
            <a:custGeom>
              <a:avLst/>
              <a:gdLst>
                <a:gd name="connsiteX0" fmla="*/ 4710315 w 7544313"/>
                <a:gd name="connsiteY0" fmla="*/ 0 h 5784389"/>
                <a:gd name="connsiteX1" fmla="*/ 5164538 w 7544313"/>
                <a:gd name="connsiteY1" fmla="*/ 188144 h 5784389"/>
                <a:gd name="connsiteX2" fmla="*/ 7343753 w 7544313"/>
                <a:gd name="connsiteY2" fmla="*/ 2367358 h 5784389"/>
                <a:gd name="connsiteX3" fmla="*/ 7428050 w 7544313"/>
                <a:gd name="connsiteY3" fmla="*/ 2469120 h 5784389"/>
                <a:gd name="connsiteX4" fmla="*/ 7438311 w 7544313"/>
                <a:gd name="connsiteY4" fmla="*/ 2487626 h 5784389"/>
                <a:gd name="connsiteX5" fmla="*/ 7479289 w 7544313"/>
                <a:gd name="connsiteY5" fmla="*/ 2563973 h 5784389"/>
                <a:gd name="connsiteX6" fmla="*/ 7544313 w 7544313"/>
                <a:gd name="connsiteY6" fmla="*/ 2891210 h 5784389"/>
                <a:gd name="connsiteX7" fmla="*/ 7479289 w 7544313"/>
                <a:gd name="connsiteY7" fmla="*/ 3218447 h 5784389"/>
                <a:gd name="connsiteX8" fmla="*/ 7454433 w 7544313"/>
                <a:gd name="connsiteY8" fmla="*/ 3276193 h 5784389"/>
                <a:gd name="connsiteX9" fmla="*/ 7421357 w 7544313"/>
                <a:gd name="connsiteY9" fmla="*/ 3318247 h 5784389"/>
                <a:gd name="connsiteX10" fmla="*/ 7325947 w 7544313"/>
                <a:gd name="connsiteY10" fmla="*/ 3417030 h 5784389"/>
                <a:gd name="connsiteX11" fmla="*/ 5146732 w 7544313"/>
                <a:gd name="connsiteY11" fmla="*/ 5596244 h 5784389"/>
                <a:gd name="connsiteX12" fmla="*/ 4238287 w 7544313"/>
                <a:gd name="connsiteY12" fmla="*/ 5596244 h 5784389"/>
                <a:gd name="connsiteX13" fmla="*/ 4238287 w 7544313"/>
                <a:gd name="connsiteY13" fmla="*/ 4687801 h 5784389"/>
                <a:gd name="connsiteX14" fmla="*/ 5378425 w 7544313"/>
                <a:gd name="connsiteY14" fmla="*/ 3547663 h 5784389"/>
                <a:gd name="connsiteX15" fmla="*/ 642367 w 7544313"/>
                <a:gd name="connsiteY15" fmla="*/ 3547663 h 5784389"/>
                <a:gd name="connsiteX16" fmla="*/ 0 w 7544313"/>
                <a:gd name="connsiteY16" fmla="*/ 2905296 h 5784389"/>
                <a:gd name="connsiteX17" fmla="*/ 642367 w 7544313"/>
                <a:gd name="connsiteY17" fmla="*/ 2262930 h 5784389"/>
                <a:gd name="connsiteX18" fmla="*/ 5422435 w 7544313"/>
                <a:gd name="connsiteY18" fmla="*/ 2262930 h 5784389"/>
                <a:gd name="connsiteX19" fmla="*/ 4256093 w 7544313"/>
                <a:gd name="connsiteY19" fmla="*/ 1096587 h 5784389"/>
                <a:gd name="connsiteX20" fmla="*/ 4256093 w 7544313"/>
                <a:gd name="connsiteY20" fmla="*/ 188144 h 5784389"/>
                <a:gd name="connsiteX21" fmla="*/ 4710315 w 7544313"/>
                <a:gd name="connsiteY21" fmla="*/ 0 h 578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44313" h="5784389">
                  <a:moveTo>
                    <a:pt x="4710315" y="0"/>
                  </a:moveTo>
                  <a:cubicBezTo>
                    <a:pt x="4874713" y="0"/>
                    <a:pt x="5039107" y="62713"/>
                    <a:pt x="5164538" y="188144"/>
                  </a:cubicBezTo>
                  <a:lnTo>
                    <a:pt x="7343753" y="2367358"/>
                  </a:lnTo>
                  <a:cubicBezTo>
                    <a:pt x="7375110" y="2398716"/>
                    <a:pt x="7403341" y="2432905"/>
                    <a:pt x="7428050" y="2469120"/>
                  </a:cubicBezTo>
                  <a:lnTo>
                    <a:pt x="7438311" y="2487626"/>
                  </a:lnTo>
                  <a:lnTo>
                    <a:pt x="7479289" y="2563973"/>
                  </a:lnTo>
                  <a:cubicBezTo>
                    <a:pt x="7520342" y="2657385"/>
                    <a:pt x="7544313" y="2769994"/>
                    <a:pt x="7544313" y="2891210"/>
                  </a:cubicBezTo>
                  <a:cubicBezTo>
                    <a:pt x="7544313" y="3012426"/>
                    <a:pt x="7520342" y="3125035"/>
                    <a:pt x="7479289" y="3218447"/>
                  </a:cubicBezTo>
                  <a:lnTo>
                    <a:pt x="7454433" y="3276193"/>
                  </a:lnTo>
                  <a:lnTo>
                    <a:pt x="7421357" y="3318247"/>
                  </a:lnTo>
                  <a:cubicBezTo>
                    <a:pt x="7391886" y="3351882"/>
                    <a:pt x="7357304" y="3385674"/>
                    <a:pt x="7325947" y="3417030"/>
                  </a:cubicBezTo>
                  <a:lnTo>
                    <a:pt x="5146732" y="5596244"/>
                  </a:lnTo>
                  <a:cubicBezTo>
                    <a:pt x="4895873" y="5847104"/>
                    <a:pt x="4489147" y="5847104"/>
                    <a:pt x="4238287" y="5596244"/>
                  </a:cubicBezTo>
                  <a:cubicBezTo>
                    <a:pt x="3987430" y="5345384"/>
                    <a:pt x="3987430" y="4938661"/>
                    <a:pt x="4238287" y="4687801"/>
                  </a:cubicBezTo>
                  <a:lnTo>
                    <a:pt x="5378425" y="3547663"/>
                  </a:lnTo>
                  <a:lnTo>
                    <a:pt x="642367" y="3547663"/>
                  </a:lnTo>
                  <a:cubicBezTo>
                    <a:pt x="287598" y="3547663"/>
                    <a:pt x="0" y="3260065"/>
                    <a:pt x="0" y="2905296"/>
                  </a:cubicBezTo>
                  <a:cubicBezTo>
                    <a:pt x="0" y="2550527"/>
                    <a:pt x="287598" y="2262930"/>
                    <a:pt x="642367" y="2262930"/>
                  </a:cubicBezTo>
                  <a:lnTo>
                    <a:pt x="5422435" y="2262930"/>
                  </a:lnTo>
                  <a:lnTo>
                    <a:pt x="4256093" y="1096587"/>
                  </a:lnTo>
                  <a:cubicBezTo>
                    <a:pt x="4005235" y="845727"/>
                    <a:pt x="4005235" y="439004"/>
                    <a:pt x="4256093" y="188144"/>
                  </a:cubicBezTo>
                  <a:cubicBezTo>
                    <a:pt x="4381524" y="62713"/>
                    <a:pt x="4545918" y="0"/>
                    <a:pt x="471031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弧形 6"/>
          <p:cNvSpPr/>
          <p:nvPr>
            <p:custDataLst>
              <p:tags r:id="rId2"/>
            </p:custDataLst>
          </p:nvPr>
        </p:nvSpPr>
        <p:spPr>
          <a:xfrm>
            <a:off x="3769725" y="1941583"/>
            <a:ext cx="962534" cy="899098"/>
          </a:xfrm>
          <a:prstGeom prst="arc">
            <a:avLst>
              <a:gd name="adj1" fmla="val 10301560"/>
              <a:gd name="adj2" fmla="val 18699750"/>
            </a:avLst>
          </a:prstGeom>
          <a:ln w="139700" cap="rnd">
            <a:solidFill>
              <a:srgbClr val="BA433A"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8" name="弧形 7"/>
          <p:cNvSpPr/>
          <p:nvPr>
            <p:custDataLst>
              <p:tags r:id="rId3"/>
            </p:custDataLst>
          </p:nvPr>
        </p:nvSpPr>
        <p:spPr>
          <a:xfrm rot="762839">
            <a:off x="3761853" y="1941582"/>
            <a:ext cx="962534" cy="899098"/>
          </a:xfrm>
          <a:prstGeom prst="arc">
            <a:avLst>
              <a:gd name="adj1" fmla="val 1983526"/>
              <a:gd name="adj2" fmla="val 9501896"/>
            </a:avLst>
          </a:prstGeom>
          <a:ln w="139700" cap="rnd">
            <a:solidFill>
              <a:srgbClr val="F4A516"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 fontScale="87500" lnSpcReduction="10000"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1" name="弧形 10"/>
          <p:cNvSpPr/>
          <p:nvPr>
            <p:custDataLst>
              <p:tags r:id="rId4"/>
            </p:custDataLst>
          </p:nvPr>
        </p:nvSpPr>
        <p:spPr>
          <a:xfrm flipH="1">
            <a:off x="4400318" y="2623624"/>
            <a:ext cx="962534" cy="899098"/>
          </a:xfrm>
          <a:prstGeom prst="arc">
            <a:avLst>
              <a:gd name="adj1" fmla="val 10301560"/>
              <a:gd name="adj2" fmla="val 18699750"/>
            </a:avLst>
          </a:prstGeom>
          <a:ln w="139700" cap="rnd">
            <a:solidFill>
              <a:srgbClr val="8DB545"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2" name="弧形 11"/>
          <p:cNvSpPr/>
          <p:nvPr>
            <p:custDataLst>
              <p:tags r:id="rId5"/>
            </p:custDataLst>
          </p:nvPr>
        </p:nvSpPr>
        <p:spPr>
          <a:xfrm rot="20837161" flipH="1">
            <a:off x="4400318" y="2623623"/>
            <a:ext cx="962534" cy="899098"/>
          </a:xfrm>
          <a:prstGeom prst="arc">
            <a:avLst>
              <a:gd name="adj1" fmla="val 1983526"/>
              <a:gd name="adj2" fmla="val 9501896"/>
            </a:avLst>
          </a:prstGeom>
          <a:ln w="139700" cap="rnd">
            <a:solidFill>
              <a:srgbClr val="15AA96"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 fontScale="87500" lnSpcReduction="10000"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5" name="弧形 14"/>
          <p:cNvSpPr/>
          <p:nvPr>
            <p:custDataLst>
              <p:tags r:id="rId6"/>
            </p:custDataLst>
          </p:nvPr>
        </p:nvSpPr>
        <p:spPr>
          <a:xfrm>
            <a:off x="3753314" y="3305665"/>
            <a:ext cx="962534" cy="899098"/>
          </a:xfrm>
          <a:prstGeom prst="arc">
            <a:avLst>
              <a:gd name="adj1" fmla="val 10301560"/>
              <a:gd name="adj2" fmla="val 18699750"/>
            </a:avLst>
          </a:prstGeom>
          <a:ln w="139700" cap="rnd">
            <a:solidFill>
              <a:srgbClr val="3069B4"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6" name="弧形 15"/>
          <p:cNvSpPr/>
          <p:nvPr>
            <p:custDataLst>
              <p:tags r:id="rId7"/>
            </p:custDataLst>
          </p:nvPr>
        </p:nvSpPr>
        <p:spPr>
          <a:xfrm rot="762839">
            <a:off x="3753314" y="3305664"/>
            <a:ext cx="962534" cy="899098"/>
          </a:xfrm>
          <a:prstGeom prst="arc">
            <a:avLst>
              <a:gd name="adj1" fmla="val 1983526"/>
              <a:gd name="adj2" fmla="val 9501896"/>
            </a:avLst>
          </a:prstGeom>
          <a:ln w="139700" cap="rnd">
            <a:solidFill>
              <a:srgbClr val="3069B4">
                <a:lumMod val="50000"/>
                <a:alpha val="75000"/>
              </a:srgbClr>
            </a:solidFill>
          </a:ln>
        </p:spPr>
        <p:style>
          <a:lnRef idx="1">
            <a:srgbClr val="3069B4"/>
          </a:lnRef>
          <a:fillRef idx="0">
            <a:srgbClr val="3069B4"/>
          </a:fillRef>
          <a:effectRef idx="0">
            <a:srgbClr val="3069B4"/>
          </a:effectRef>
          <a:fontRef idx="minor">
            <a:srgbClr val="000000"/>
          </a:fontRef>
        </p:style>
        <p:txBody>
          <a:bodyPr rtlCol="0" anchor="ctr">
            <a:normAutofit fontScale="87500" lnSpcReduction="10000"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9" name="右箭头标注 18"/>
          <p:cNvSpPr/>
          <p:nvPr>
            <p:custDataLst>
              <p:tags r:id="rId8"/>
            </p:custDataLst>
          </p:nvPr>
        </p:nvSpPr>
        <p:spPr>
          <a:xfrm>
            <a:off x="530082" y="1498283"/>
            <a:ext cx="2952042" cy="512672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晚清期刊全文数据库</a:t>
            </a:r>
            <a:endParaRPr lang="zh-CN" altLang="en-US" sz="1350" b="1" dirty="0">
              <a:solidFill>
                <a:schemeClr val="accent2"/>
              </a:solidFill>
              <a:sym typeface="Arial" panose="020B0604020202020204" pitchFamily="34" charset="0"/>
            </a:endParaRPr>
          </a:p>
          <a:p>
            <a:pPr algn="ctr"/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（</a:t>
            </a:r>
            <a:r>
              <a:rPr lang="en-US" altLang="zh-CN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1833-1911</a:t>
            </a:r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）</a:t>
            </a:r>
            <a:endParaRPr lang="zh-CN" altLang="en-US" sz="1350" b="1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20" name="右箭头标注 19"/>
          <p:cNvSpPr/>
          <p:nvPr>
            <p:custDataLst>
              <p:tags r:id="rId9"/>
            </p:custDataLst>
          </p:nvPr>
        </p:nvSpPr>
        <p:spPr>
          <a:xfrm>
            <a:off x="529590" y="2150684"/>
            <a:ext cx="2952534" cy="461995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 lnSpcReduction="20000"/>
          </a:bodyPr>
          <a:lstStyle/>
          <a:p>
            <a:pPr algn="ctr"/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民国时期期刊全文数据库</a:t>
            </a:r>
            <a:endParaRPr lang="zh-CN" altLang="en-US" sz="1350" b="1" dirty="0">
              <a:solidFill>
                <a:schemeClr val="accent2"/>
              </a:solidFill>
              <a:sym typeface="Arial" panose="020B0604020202020204" pitchFamily="34" charset="0"/>
            </a:endParaRPr>
          </a:p>
          <a:p>
            <a:pPr algn="ctr"/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（</a:t>
            </a:r>
            <a:r>
              <a:rPr lang="en-US" altLang="zh-CN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1911-1949</a:t>
            </a:r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）</a:t>
            </a:r>
            <a:endParaRPr lang="zh-CN" altLang="en-US" sz="1350" b="1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21" name="右箭头标注 20"/>
          <p:cNvSpPr/>
          <p:nvPr>
            <p:custDataLst>
              <p:tags r:id="rId10"/>
            </p:custDataLst>
          </p:nvPr>
        </p:nvSpPr>
        <p:spPr>
          <a:xfrm>
            <a:off x="529590" y="2750441"/>
            <a:ext cx="2952534" cy="584504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中国近代中文期刊全文数据库</a:t>
            </a:r>
            <a:r>
              <a:rPr lang="en-US" altLang="zh-CN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—</a:t>
            </a:r>
            <a:r>
              <a:rPr lang="zh-CN" altLang="en-US" sz="1350" b="1" dirty="0">
                <a:solidFill>
                  <a:schemeClr val="accent2"/>
                </a:solidFill>
                <a:sym typeface="Arial" panose="020B0604020202020204" pitchFamily="34" charset="0"/>
              </a:rPr>
              <a:t>文学专题</a:t>
            </a:r>
            <a:endParaRPr lang="zh-CN" altLang="en-US" sz="1350" b="1" dirty="0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22" name="右箭头标注 21"/>
          <p:cNvSpPr/>
          <p:nvPr>
            <p:custDataLst>
              <p:tags r:id="rId11"/>
            </p:custDataLst>
          </p:nvPr>
        </p:nvSpPr>
        <p:spPr>
          <a:xfrm flipH="1">
            <a:off x="5556425" y="2195948"/>
            <a:ext cx="3069140" cy="501847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1350" b="1" dirty="0">
                <a:solidFill>
                  <a:schemeClr val="accent6"/>
                </a:solidFill>
                <a:sym typeface="Arial" panose="020B0604020202020204" pitchFamily="34" charset="0"/>
              </a:rPr>
              <a:t>中国近代中文报纸全文数据库</a:t>
            </a:r>
            <a:endParaRPr lang="zh-CN" altLang="en-US" sz="1350" b="1" dirty="0">
              <a:solidFill>
                <a:schemeClr val="accent6"/>
              </a:solidFill>
              <a:sym typeface="Arial" panose="020B0604020202020204" pitchFamily="34" charset="0"/>
            </a:endParaRPr>
          </a:p>
        </p:txBody>
      </p:sp>
      <p:sp>
        <p:nvSpPr>
          <p:cNvPr id="23" name="右箭头标注 22"/>
          <p:cNvSpPr/>
          <p:nvPr>
            <p:custDataLst>
              <p:tags r:id="rId12"/>
            </p:custDataLst>
          </p:nvPr>
        </p:nvSpPr>
        <p:spPr>
          <a:xfrm flipH="1">
            <a:off x="5555441" y="2935435"/>
            <a:ext cx="3070124" cy="464947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1350" b="1" dirty="0">
                <a:solidFill>
                  <a:schemeClr val="accent6"/>
                </a:solidFill>
                <a:sym typeface="Arial" panose="020B0604020202020204" pitchFamily="34" charset="0"/>
              </a:rPr>
              <a:t>中国近代英文报纸全文数据库</a:t>
            </a:r>
            <a:endParaRPr lang="zh-CN" altLang="en-US" sz="1350" b="1" dirty="0">
              <a:solidFill>
                <a:schemeClr val="accent6"/>
              </a:solidFill>
              <a:sym typeface="Arial" panose="020B0604020202020204" pitchFamily="34" charset="0"/>
            </a:endParaRPr>
          </a:p>
        </p:txBody>
      </p:sp>
      <p:sp>
        <p:nvSpPr>
          <p:cNvPr id="24" name="右箭头标注 23"/>
          <p:cNvSpPr/>
          <p:nvPr>
            <p:custDataLst>
              <p:tags r:id="rId13"/>
            </p:custDataLst>
          </p:nvPr>
        </p:nvSpPr>
        <p:spPr>
          <a:xfrm flipH="1">
            <a:off x="5555441" y="3602597"/>
            <a:ext cx="3069632" cy="490531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1350" b="1" dirty="0">
                <a:solidFill>
                  <a:schemeClr val="accent6"/>
                </a:solidFill>
                <a:sym typeface="Arial" panose="020B0604020202020204" pitchFamily="34" charset="0"/>
              </a:rPr>
              <a:t>字林洋行中英文报纸全文数据库（</a:t>
            </a:r>
            <a:r>
              <a:rPr lang="en-US" altLang="zh-CN" sz="1350" b="1" dirty="0">
                <a:solidFill>
                  <a:schemeClr val="accent6"/>
                </a:solidFill>
                <a:sym typeface="Arial" panose="020B0604020202020204" pitchFamily="34" charset="0"/>
              </a:rPr>
              <a:t>1850-1951</a:t>
            </a:r>
            <a:r>
              <a:rPr lang="zh-CN" altLang="en-US" sz="1350" b="1" dirty="0">
                <a:solidFill>
                  <a:schemeClr val="accent6"/>
                </a:solidFill>
                <a:sym typeface="Arial" panose="020B0604020202020204" pitchFamily="34" charset="0"/>
              </a:rPr>
              <a:t>）</a:t>
            </a:r>
            <a:endParaRPr lang="zh-CN" altLang="en-US" sz="1350" b="1" dirty="0">
              <a:solidFill>
                <a:schemeClr val="accent6"/>
              </a:solidFill>
              <a:sym typeface="Arial" panose="020B060402020202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3978515" y="2114240"/>
            <a:ext cx="535304" cy="5353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500" b="1">
                <a:solidFill>
                  <a:schemeClr val="accent2"/>
                </a:solidFill>
                <a:sym typeface="Arial" panose="020B0604020202020204" pitchFamily="34" charset="0"/>
              </a:rPr>
              <a:t>期刊</a:t>
            </a:r>
            <a:endParaRPr lang="zh-CN" altLang="en-US" sz="1500" b="1">
              <a:solidFill>
                <a:schemeClr val="accent2"/>
              </a:solidFill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4631013" y="2799389"/>
            <a:ext cx="535304" cy="53530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500" b="1">
                <a:solidFill>
                  <a:schemeClr val="accent6"/>
                </a:solidFill>
                <a:sym typeface="Arial" panose="020B0604020202020204" pitchFamily="34" charset="0"/>
              </a:rPr>
              <a:t>报纸</a:t>
            </a:r>
            <a:endParaRPr lang="zh-CN" altLang="en-US" sz="1500" b="1">
              <a:solidFill>
                <a:schemeClr val="accent6"/>
              </a:solidFill>
              <a:sym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>
            <a:off x="3939872" y="3487562"/>
            <a:ext cx="535304" cy="535304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500" b="1">
                <a:solidFill>
                  <a:schemeClr val="accent1"/>
                </a:solidFill>
                <a:sym typeface="Arial" panose="020B0604020202020204" pitchFamily="34" charset="0"/>
              </a:rPr>
              <a:t>图片</a:t>
            </a:r>
            <a:endParaRPr lang="zh-CN" altLang="en-US" sz="1500" b="1">
              <a:solidFill>
                <a:schemeClr val="accent1"/>
              </a:solidFill>
              <a:sym typeface="Arial" panose="020B0604020202020204" pitchFamily="34" charset="0"/>
            </a:endParaRPr>
          </a:p>
        </p:txBody>
      </p:sp>
      <p:sp>
        <p:nvSpPr>
          <p:cNvPr id="3" name="右箭头标注 2"/>
          <p:cNvSpPr/>
          <p:nvPr>
            <p:custDataLst>
              <p:tags r:id="rId17"/>
            </p:custDataLst>
          </p:nvPr>
        </p:nvSpPr>
        <p:spPr>
          <a:xfrm>
            <a:off x="530082" y="3621785"/>
            <a:ext cx="2952042" cy="523004"/>
          </a:xfrm>
          <a:prstGeom prst="rightArrowCallout">
            <a:avLst>
              <a:gd name="adj1" fmla="val 25796"/>
              <a:gd name="adj2" fmla="val 12898"/>
              <a:gd name="adj3" fmla="val 20345"/>
              <a:gd name="adj4" fmla="val 92740"/>
            </a:avLst>
          </a:prstGeom>
          <a:solidFill>
            <a:srgbClr val="000000">
              <a:alpha val="0"/>
            </a:srgbClr>
          </a:solidFill>
          <a:ln>
            <a:solidFill>
              <a:schemeClr val="accent1"/>
            </a:solidFill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1350" b="1" dirty="0">
                <a:solidFill>
                  <a:schemeClr val="accent1"/>
                </a:solidFill>
                <a:sym typeface="Arial" panose="020B0604020202020204" pitchFamily="34" charset="0"/>
              </a:rPr>
              <a:t>图述百年</a:t>
            </a:r>
            <a:r>
              <a:rPr lang="en-US" altLang="zh-CN" sz="1350" b="1" dirty="0">
                <a:solidFill>
                  <a:schemeClr val="accent1"/>
                </a:solidFill>
                <a:sym typeface="Arial" panose="020B0604020202020204" pitchFamily="34" charset="0"/>
              </a:rPr>
              <a:t>——</a:t>
            </a:r>
            <a:r>
              <a:rPr lang="zh-CN" altLang="en-US" sz="1350" b="1" dirty="0">
                <a:solidFill>
                  <a:schemeClr val="accent1"/>
                </a:solidFill>
                <a:sym typeface="Arial" panose="020B0604020202020204" pitchFamily="34" charset="0"/>
              </a:rPr>
              <a:t>中国近代文献图库（</a:t>
            </a:r>
            <a:r>
              <a:rPr lang="en-US" altLang="zh-CN" sz="1350" b="1" dirty="0">
                <a:solidFill>
                  <a:schemeClr val="accent1"/>
                </a:solidFill>
                <a:sym typeface="Arial" panose="020B0604020202020204" pitchFamily="34" charset="0"/>
              </a:rPr>
              <a:t>1833-1949</a:t>
            </a:r>
            <a:r>
              <a:rPr lang="zh-CN" altLang="en-US" sz="1350" b="1" dirty="0">
                <a:solidFill>
                  <a:schemeClr val="accent1"/>
                </a:solidFill>
                <a:sym typeface="Arial" panose="020B0604020202020204" pitchFamily="34" charset="0"/>
              </a:rPr>
              <a:t>）</a:t>
            </a:r>
            <a:endParaRPr lang="zh-CN" altLang="en-US" sz="1350" b="1" dirty="0">
              <a:solidFill>
                <a:schemeClr val="accent1"/>
              </a:solidFill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pic>
        <p:nvPicPr>
          <p:cNvPr id="5" name="图片 4" descr="ff9baf6ea264460f9298b3f8220bbd5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9592" y="985292"/>
            <a:ext cx="4871586" cy="42249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2415" y="33020"/>
            <a:ext cx="2322830" cy="688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9" y="1341755"/>
            <a:ext cx="3428365" cy="3335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80" y="1341755"/>
            <a:ext cx="3366135" cy="3429635"/>
          </a:xfrm>
          <a:prstGeom prst="rect">
            <a:avLst/>
          </a:prstGeom>
        </p:spPr>
      </p:pic>
      <p:pic>
        <p:nvPicPr>
          <p:cNvPr id="6" name="20190620-1939194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721995"/>
            <a:ext cx="7572955" cy="4727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403350" y="1920875"/>
            <a:ext cx="5724644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欢迎大家莅临上海图书馆！</a:t>
            </a:r>
            <a:endParaRPr lang="zh-CN" altLang="en-US" sz="36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3568" y="913284"/>
            <a:ext cx="4514205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胡蝶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528" y="1705372"/>
            <a:ext cx="2652260" cy="37169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913284"/>
            <a:ext cx="3240360" cy="39672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137420"/>
            <a:ext cx="3721596" cy="30434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076056" y="697260"/>
            <a:ext cx="2592288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提升剧本编写水平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85292"/>
            <a:ext cx="2634852" cy="3816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417340"/>
            <a:ext cx="2544259" cy="36829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713484"/>
            <a:ext cx="2937834" cy="265874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020272" y="2929508"/>
            <a:ext cx="2016224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提高演员修养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9308"/>
            <a:ext cx="2956973" cy="37613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697260"/>
            <a:ext cx="2664296" cy="451835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3568" y="985292"/>
            <a:ext cx="4514205" cy="5719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天津电影拓荒人沈浮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654916"/>
            <a:ext cx="3528392" cy="40209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76376"/>
            <a:ext cx="5810613" cy="3116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264" y="79265"/>
            <a:ext cx="1976755" cy="5969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5" y="847090"/>
            <a:ext cx="7727315" cy="44818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8"/>
          <p:cNvSpPr txBox="1">
            <a:spLocks noChangeArrowheads="1"/>
          </p:cNvSpPr>
          <p:nvPr/>
        </p:nvSpPr>
        <p:spPr bwMode="auto">
          <a:xfrm>
            <a:off x="1008062" y="1924050"/>
            <a:ext cx="759638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r>
              <a:rPr lang="zh-CN" altLang="en-US" sz="4000" b="1" spc="-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上图</a:t>
            </a: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近代报刊数字资源</a:t>
            </a:r>
            <a:endParaRPr lang="zh-CN" altLang="en-US" sz="4000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7"/>
          <p:cNvSpPr txBox="1">
            <a:spLocks noChangeArrowheads="1"/>
          </p:cNvSpPr>
          <p:nvPr/>
        </p:nvSpPr>
        <p:spPr bwMode="auto">
          <a:xfrm>
            <a:off x="2151063" y="1608138"/>
            <a:ext cx="160655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近代报刊</a:t>
            </a:r>
            <a:endParaRPr lang="zh-CN" altLang="en-US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6" name="TextBox 8"/>
          <p:cNvSpPr txBox="1">
            <a:spLocks noChangeArrowheads="1"/>
          </p:cNvSpPr>
          <p:nvPr/>
        </p:nvSpPr>
        <p:spPr bwMode="auto">
          <a:xfrm>
            <a:off x="1525588" y="1166813"/>
            <a:ext cx="14033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近代图书</a:t>
            </a:r>
            <a:endParaRPr lang="zh-CN" altLang="en-US" sz="2400" b="1" dirty="0">
              <a:solidFill>
                <a:srgbClr val="CC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3038475" y="2127250"/>
            <a:ext cx="53975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endParaRPr lang="zh-CN" altLang="en-US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</a:t>
            </a:r>
            <a:endParaRPr lang="zh-CN" altLang="en-US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TextBox 11"/>
          <p:cNvSpPr txBox="1">
            <a:spLocks noChangeArrowheads="1"/>
          </p:cNvSpPr>
          <p:nvPr/>
        </p:nvSpPr>
        <p:spPr bwMode="auto">
          <a:xfrm>
            <a:off x="3757613" y="1192213"/>
            <a:ext cx="53975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5335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</a:t>
            </a:r>
            <a:endParaRPr lang="zh-CN" altLang="en-US" b="1" dirty="0">
              <a:solidFill>
                <a:srgbClr val="53352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5335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籍</a:t>
            </a:r>
            <a:endParaRPr lang="zh-CN" altLang="en-US" b="1" dirty="0">
              <a:solidFill>
                <a:srgbClr val="533523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9" name="TextBox 12"/>
          <p:cNvSpPr txBox="1">
            <a:spLocks noChangeArrowheads="1"/>
          </p:cNvSpPr>
          <p:nvPr/>
        </p:nvSpPr>
        <p:spPr bwMode="auto">
          <a:xfrm>
            <a:off x="3541713" y="2127250"/>
            <a:ext cx="1174750" cy="48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地方志</a:t>
            </a:r>
            <a:endParaRPr lang="zh-CN" altLang="en-US" sz="2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1381125" y="2127250"/>
            <a:ext cx="17081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盛宣怀档案</a:t>
            </a:r>
            <a:endParaRPr lang="zh-CN" altLang="en-US" sz="2400" b="1" dirty="0">
              <a:solidFill>
                <a:srgbClr val="99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398" name="Group 14"/>
          <p:cNvGrpSpPr/>
          <p:nvPr/>
        </p:nvGrpSpPr>
        <p:grpSpPr bwMode="auto">
          <a:xfrm>
            <a:off x="5076825" y="554038"/>
            <a:ext cx="3702050" cy="4537075"/>
            <a:chOff x="3016" y="212"/>
            <a:chExt cx="2481" cy="3040"/>
          </a:xfrm>
        </p:grpSpPr>
        <p:pic>
          <p:nvPicPr>
            <p:cNvPr id="18441" name="Picture 9" descr="slide0146_image0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" y="1029"/>
              <a:ext cx="1221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10" descr="slide0146_image0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" y="258"/>
              <a:ext cx="829" cy="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11" descr="slide0146_image0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2" y="1936"/>
              <a:ext cx="932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4" name="Picture 12" descr="slide0146_image0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6" y="212"/>
              <a:ext cx="1198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13" descr="slide0146_image0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40" y="1709"/>
              <a:ext cx="757" cy="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6" grpId="0"/>
      <p:bldP spid="16387" grpId="0"/>
      <p:bldP spid="16388" grpId="0"/>
      <p:bldP spid="16389" grpId="0"/>
      <p:bldP spid="163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2051050" y="912813"/>
            <a:ext cx="5040313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近代文献</a:t>
            </a:r>
            <a:r>
              <a:rPr lang="zh-TW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老化、损毁</a:t>
            </a:r>
            <a:r>
              <a:rPr lang="zh-TW" altLang="zh-CN" sz="24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TW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现象相当严重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779" name="Picture 3" descr="近代文献酸化损毁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2497138"/>
            <a:ext cx="3959225" cy="2652712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75780" name="Picture 4" descr="古籍修复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704975"/>
            <a:ext cx="3744913" cy="2143125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1"/>
  <p:tag name="KSO_WM_UNIT_ID" val="256*l_i*1_1"/>
  <p:tag name="KSO_WM_UNIT_CLEAR" val="1"/>
  <p:tag name="KSO_WM_UNIT_LAYERLEVEL" val="1_1"/>
  <p:tag name="KSO_WM_BEAUTIFY_FLAG" val="#wm#"/>
  <p:tag name="KSO_WM_DIAGRAM_GROUP_CODE" val="l1-1"/>
  <p:tag name="KSO_WM_UNIT_LINE_FORE_SCHEMECOLOR_INDEX" val="9"/>
  <p:tag name="KSO_WM_UNIT_LINE_FILL_TYPE" val="2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3_1"/>
  <p:tag name="KSO_WM_UNIT_ID" val="256*l_h_f*1_3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6_1"/>
  <p:tag name="KSO_WM_UNIT_ID" val="256*l_h_f*1_6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7"/>
  <p:tag name="KSO_WM_UNIT_ID" val="256*l_i*1_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8"/>
  <p:tag name="KSO_WM_UNIT_ID" val="256*l_i*1_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9"/>
  <p:tag name="KSO_WM_UNIT_ID" val="256*l_i*1_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5_1"/>
  <p:tag name="KSO_WM_UNIT_ID" val="256*l_h_f*1_5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WORDART_ART_GROUPID" val="15215bbc6076412b8ad62c75cd6a3b25"/>
  <p:tag name="WORDART_ART_TYPE" val="TextPicture"/>
  <p:tag name="WORDART_ART_POSITION" val="0,217,42"/>
  <p:tag name="WORDART_ART_TEXTS" val="字林西报,4;上海泰晤士报,6;大美晚报,5;沪报,2;中央日报,4;上海新报,4;北华捷报,4;大公报,3;申报,2;民国日报,4;消闲报,3;汉报,2;小报,2;益世报,3;中华快报,4;近代期刊,8;新闻报,3;时报,2;近代报纸,7;大陆报,3;上海差报,4;上海晚邮,4;近代中文报纸,6;近代英文报纸,6;现代期刊,4"/>
  <p:tag name="WORDART_ART_PARAMS" val="False,,553436,333,10,SimHei,黑体,1,0.9,400,200,198,1,,#F8D16B;#DA5C48;#C72F3C;#4B1F3D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2"/>
  <p:tag name="KSO_WM_UNIT_ID" val="256*l_i*1_2"/>
  <p:tag name="KSO_WM_UNIT_CLEAR" val="1"/>
  <p:tag name="KSO_WM_UNIT_LAYERLEVEL" val="1_1"/>
  <p:tag name="KSO_WM_BEAUTIFY_FLAG" val="#wm#"/>
  <p:tag name="KSO_WM_DIAGRAM_GROUP_CODE" val="l1-1"/>
  <p:tag name="KSO_WM_UNIT_LINE_FORE_SCHEMECOLOR_INDEX" val="8"/>
  <p:tag name="KSO_WM_UNIT_LINE_FILL_TYPE" val="2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3"/>
  <p:tag name="KSO_WM_UNIT_ID" val="256*l_i*1_3"/>
  <p:tag name="KSO_WM_UNIT_CLEAR" val="1"/>
  <p:tag name="KSO_WM_UNIT_LAYERLEVEL" val="1_1"/>
  <p:tag name="KSO_WM_BEAUTIFY_FLAG" val="#wm#"/>
  <p:tag name="KSO_WM_DIAGRAM_GROUP_CODE" val="l1-1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5"/>
  <p:tag name="KSO_WM_UNIT_ID" val="256*l_i*1_5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i"/>
  <p:tag name="KSO_WM_UNIT_INDEX" val="1_6"/>
  <p:tag name="KSO_WM_UNIT_ID" val="256*l_i*1_6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1_1"/>
  <p:tag name="KSO_WM_UNIT_ID" val="256*l_h_f*1_1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9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2_1"/>
  <p:tag name="KSO_WM_UNIT_ID" val="256*l_h_f*1_2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73"/>
  <p:tag name="KSO_WM_UNIT_TYPE" val="l_h_f"/>
  <p:tag name="KSO_WM_UNIT_INDEX" val="1_5_1"/>
  <p:tag name="KSO_WM_UNIT_ID" val="256*l_h_f*1_5_1"/>
  <p:tag name="KSO_WM_UNIT_CLEAR" val="1"/>
  <p:tag name="KSO_WM_UNIT_LAYERLEVEL" val="1_1_1"/>
  <p:tag name="KSO_WM_UNIT_VALUE" val="33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FILL_FORE_SCHEMECOLOR_INDEX" val="13"/>
  <p:tag name="KSO_WM_UNIT_FILL_TYPE" val="1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WPS 演示</Application>
  <PresentationFormat>全屏显示(16:10)</PresentationFormat>
  <Paragraphs>68</Paragraphs>
  <Slides>17</Slides>
  <Notes>50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Calibri Light</vt:lpstr>
      <vt:lpstr>Cambria</vt:lpstr>
      <vt:lpstr>微软雅黑</vt:lpstr>
      <vt:lpstr>Wingdings</vt:lpstr>
      <vt:lpstr>隶书</vt:lpstr>
      <vt:lpstr>Arial Unicode MS</vt:lpstr>
      <vt:lpstr>华文楷体</vt:lpstr>
      <vt:lpstr>华文隶书</vt:lpstr>
      <vt:lpstr>黑体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777</cp:revision>
  <dcterms:created xsi:type="dcterms:W3CDTF">2016-02-02T01:15:00Z</dcterms:created>
  <dcterms:modified xsi:type="dcterms:W3CDTF">2019-06-24T09:28:40Z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