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2" r:id="rId25"/>
    <p:sldId id="283" r:id="rId26"/>
    <p:sldId id="284" r:id="rId27"/>
    <p:sldId id="285" r:id="rId28"/>
    <p:sldId id="27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00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4D1EE-249E-49A4-9CD7-CF5232DB01E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E8B35-2785-4F24-83A5-BFB639B44E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49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Appetizer-Main</a:t>
            </a:r>
            <a:r>
              <a:rPr lang="en-US" altLang="zh-CN" baseline="0" dirty="0" smtClean="0"/>
              <a:t> Course-Dessert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81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服务员会记下每人分别点的餐。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60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服务员会记下每人分别点的餐。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3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104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服务员会记下每人分别点的餐。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540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服务员会记下每人分别点的餐。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01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询问特色菜</a:t>
            </a:r>
            <a:endParaRPr lang="en-US" altLang="zh-CN" dirty="0" smtClean="0"/>
          </a:p>
          <a:p>
            <a:r>
              <a:rPr lang="en-US" altLang="zh-CN" dirty="0" smtClean="0"/>
              <a:t>Do</a:t>
            </a:r>
            <a:r>
              <a:rPr lang="en-US" altLang="zh-CN" baseline="0" dirty="0" smtClean="0"/>
              <a:t> you have any specialty?</a:t>
            </a:r>
          </a:p>
          <a:p>
            <a:r>
              <a:rPr lang="en-US" altLang="zh-CN" baseline="0" dirty="0" smtClean="0"/>
              <a:t>What is the specialty of the house.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4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询问特色菜</a:t>
            </a:r>
            <a:endParaRPr lang="en-US" altLang="zh-CN" dirty="0" smtClean="0"/>
          </a:p>
          <a:p>
            <a:r>
              <a:rPr lang="en-US" altLang="zh-CN" dirty="0" smtClean="0"/>
              <a:t>Do</a:t>
            </a:r>
            <a:r>
              <a:rPr lang="en-US" altLang="zh-CN" baseline="0" dirty="0" smtClean="0"/>
              <a:t> you have any specialty?</a:t>
            </a:r>
          </a:p>
          <a:p>
            <a:r>
              <a:rPr lang="en-US" altLang="zh-CN" baseline="0" dirty="0" smtClean="0"/>
              <a:t>What is the specialty of the house.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9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询问特色菜</a:t>
            </a:r>
            <a:endParaRPr lang="en-US" altLang="zh-CN" dirty="0" smtClean="0"/>
          </a:p>
          <a:p>
            <a:r>
              <a:rPr lang="en-US" altLang="zh-CN" dirty="0" smtClean="0"/>
              <a:t>Do</a:t>
            </a:r>
            <a:r>
              <a:rPr lang="en-US" altLang="zh-CN" baseline="0" dirty="0" smtClean="0"/>
              <a:t> you have any specialty?</a:t>
            </a:r>
          </a:p>
          <a:p>
            <a:r>
              <a:rPr lang="en-US" altLang="zh-CN" baseline="0" dirty="0" smtClean="0"/>
              <a:t>What is the specialty of the house.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39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询问特色菜</a:t>
            </a:r>
            <a:endParaRPr lang="en-US" altLang="zh-CN" dirty="0" smtClean="0"/>
          </a:p>
          <a:p>
            <a:r>
              <a:rPr lang="en-US" altLang="zh-CN" dirty="0" smtClean="0"/>
              <a:t>Do</a:t>
            </a:r>
            <a:r>
              <a:rPr lang="en-US" altLang="zh-CN" baseline="0" dirty="0" smtClean="0"/>
              <a:t> you have any specialty?</a:t>
            </a:r>
          </a:p>
          <a:p>
            <a:r>
              <a:rPr lang="en-US" altLang="zh-CN" baseline="0" dirty="0" smtClean="0"/>
              <a:t>What is the specialty of the house.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36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询问特色菜</a:t>
            </a:r>
            <a:endParaRPr lang="en-US" altLang="zh-CN" dirty="0" smtClean="0"/>
          </a:p>
          <a:p>
            <a:r>
              <a:rPr lang="en-US" altLang="zh-CN" dirty="0" smtClean="0"/>
              <a:t>Do</a:t>
            </a:r>
            <a:r>
              <a:rPr lang="en-US" altLang="zh-CN" baseline="0" dirty="0" smtClean="0"/>
              <a:t> you have any specialty?</a:t>
            </a:r>
          </a:p>
          <a:p>
            <a:r>
              <a:rPr lang="en-US" altLang="zh-CN" baseline="0" dirty="0" smtClean="0"/>
              <a:t>What is the specialty of the house.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17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服务员会记下每人分别点的餐。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90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0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服务员会记下每人分别点的餐。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E8B35-2785-4F24-83A5-BFB639B44EE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65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21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2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83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9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5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59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1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92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08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7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1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8AF5-553F-430B-B949-D1661E4BE3A0}" type="datetimeFigureOut">
              <a:rPr lang="zh-CN" altLang="en-US" smtClean="0"/>
              <a:t>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DCA1-F71A-46E2-B828-6563647ED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78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b.fifedu.com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73" y="2816980"/>
            <a:ext cx="9430839" cy="33254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8483" y="1314511"/>
            <a:ext cx="9171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Travel Overseas</a:t>
            </a:r>
          </a:p>
          <a:p>
            <a:pPr algn="r"/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——”</a:t>
            </a:r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生存英语</a:t>
            </a: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趣谈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98" y="2816980"/>
            <a:ext cx="4589505" cy="61155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74121" y="3115908"/>
            <a:ext cx="1233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主讲：李嘉益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0993" y="1242463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酒店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Checking in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50993" y="1950349"/>
            <a:ext cx="251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询问早餐时间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50992" y="2859613"/>
            <a:ext cx="45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time is breakfast?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950992" y="2490281"/>
            <a:ext cx="157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早餐是几点？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50991" y="3368767"/>
            <a:ext cx="45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time do you serve breakfast?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950990" y="3877921"/>
            <a:ext cx="45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When is breakfast served?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157713" y="1950349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Tips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14" y="2350459"/>
            <a:ext cx="1949904" cy="18967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13" y="4562475"/>
            <a:ext cx="2129287" cy="164944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950991" y="4447308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对方回应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50990" y="4895673"/>
            <a:ext cx="557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Breakfast is between 7:00 and 10:00.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950991" y="5313260"/>
            <a:ext cx="441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早餐在上午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点到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点供应。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11190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6" y="2277824"/>
            <a:ext cx="6013454" cy="3159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6295" y="1177765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退房结账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Checking out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26295" y="1877714"/>
            <a:ext cx="177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提出退房要求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26295" y="2793107"/>
            <a:ext cx="45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I’d like to check out, please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026295" y="2423775"/>
            <a:ext cx="2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我要退房，谢谢。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26294" y="3302261"/>
            <a:ext cx="45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 need to check out, please.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026293" y="3811415"/>
            <a:ext cx="45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Could you check me out, please?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026292" y="4320569"/>
            <a:ext cx="45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I’m checking out today?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2026293" y="4779865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对方回应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26292" y="5228230"/>
            <a:ext cx="557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Your room number, please.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2026293" y="5645817"/>
            <a:ext cx="319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告诉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我您的房间号码，谢谢。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49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83445" y="1396840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退房结账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Checking out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3445" y="2096789"/>
            <a:ext cx="228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反馈入住期间体验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3445" y="2604620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对方询问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83444" y="3052985"/>
            <a:ext cx="557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 was your stay?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084984" y="3422317"/>
            <a:ext cx="319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一切都还满意吗？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3444" y="3952989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应对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4984" y="4514439"/>
            <a:ext cx="15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很棒，谢谢。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3443" y="4820150"/>
            <a:ext cx="237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It was great, thank you!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262363" y="2604620"/>
            <a:ext cx="195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Useful Expressions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62363" y="3119903"/>
            <a:ext cx="21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very nice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262363" y="3504624"/>
            <a:ext cx="21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wonderful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7262363" y="3873956"/>
            <a:ext cx="21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</a:t>
            </a:r>
            <a:r>
              <a:rPr lang="en-US" altLang="zh-CN" dirty="0" smtClean="0"/>
              <a:t>mpressive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7262363" y="4260765"/>
            <a:ext cx="21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remarkable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90996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75" y="1939113"/>
            <a:ext cx="2952750" cy="2000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8660" y="4252912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40347" y="2231352"/>
            <a:ext cx="378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吃正餐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Having Dinner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0347" y="3569614"/>
            <a:ext cx="282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餐厅结账 </a:t>
            </a: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Paying the Bill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8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42409 -0.561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2807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83445" y="1396840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吃正餐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Having Dinner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3445" y="2096789"/>
            <a:ext cx="228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请服务员推荐菜品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3445" y="2604620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对方询问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83444" y="3052985"/>
            <a:ext cx="268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Would you like to order?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084984" y="3422317"/>
            <a:ext cx="319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可以点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餐了吗？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3444" y="3952989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应对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4984" y="4514439"/>
            <a:ext cx="51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是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的，它们看起来都不错，你有什么好推荐吗？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3444" y="4808652"/>
            <a:ext cx="621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Yes, they all look appealing. Do you have any recommendation? 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7386964" y="2091559"/>
            <a:ext cx="195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Useful Expressions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86964" y="2606842"/>
            <a:ext cx="21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appealing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7386964" y="2991563"/>
            <a:ext cx="21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tempting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2083444" y="5222074"/>
            <a:ext cx="621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would you recommend? 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2083444" y="5587205"/>
            <a:ext cx="621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What’s your suggestion? 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386964" y="3341305"/>
            <a:ext cx="210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specialty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5040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23" grpId="0"/>
      <p:bldP spid="24" grpId="0"/>
      <p:bldP spid="25" grpId="0"/>
      <p:bldP spid="28" grpId="0"/>
      <p:bldP spid="2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83445" y="1244440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吃正餐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Having Dinner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3445" y="2096789"/>
            <a:ext cx="228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点牛排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99" y="2641362"/>
            <a:ext cx="13049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2641362"/>
            <a:ext cx="1371600" cy="1581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87" y="2444274"/>
            <a:ext cx="1514475" cy="17430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084984" y="4514439"/>
            <a:ext cx="2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我想要一份顶级肋排。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83445" y="4863923"/>
            <a:ext cx="28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I’d like an order of prime rib. 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03910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83445" y="1244440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吃正餐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Having Dinner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83445" y="2622765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对方询问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3445" y="3026494"/>
            <a:ext cx="39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 would you like your steak cooked?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083444" y="3395826"/>
            <a:ext cx="39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 would you like your steak done?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083444" y="3765155"/>
            <a:ext cx="39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 would you like it?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083445" y="4462157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应对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2" y="1638001"/>
            <a:ext cx="3698332" cy="414213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083444" y="4918429"/>
            <a:ext cx="196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七分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熟，谢谢。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83444" y="5287761"/>
            <a:ext cx="39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Medium well, please.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083445" y="2096789"/>
            <a:ext cx="228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点牛排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8576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83445" y="1244440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吃正餐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Having Dinner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3445" y="2096789"/>
            <a:ext cx="228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点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配菜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83445" y="3855897"/>
            <a:ext cx="2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您想要什么配菜？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83445" y="3004730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accompaniments would you like? 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083445" y="2604620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对方询问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3445" y="3370480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would you like on the side?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063239" y="1582994"/>
            <a:ext cx="195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Useful Expressions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73" y="2183188"/>
            <a:ext cx="1685925" cy="1857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2025263"/>
            <a:ext cx="1695450" cy="1933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85" y="4086818"/>
            <a:ext cx="1409700" cy="1847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5" y="4002901"/>
            <a:ext cx="1428750" cy="190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83445" y="4492802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应对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57598" y="5043218"/>
            <a:ext cx="2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土豆泥，谢谢？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57598" y="5408968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Mashed potatoes, please.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53772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6" grpId="0"/>
      <p:bldP spid="12" grpId="0"/>
      <p:bldP spid="13" grpId="0"/>
      <p:bldP spid="14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83445" y="1396840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餐厅结账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Paying the Bill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3445" y="2096789"/>
            <a:ext cx="228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请服务员拿账单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83446" y="2804675"/>
            <a:ext cx="188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服务员，买单。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83446" y="3189396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Excuse me. Can I have the bill, please? 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2083445" y="3558728"/>
            <a:ext cx="418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Excuse me. Could you bring the bill, please? 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083445" y="4620557"/>
            <a:ext cx="142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Excuse me. 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083445" y="4235836"/>
            <a:ext cx="195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注意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83445" y="4989889"/>
            <a:ext cx="188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抱歉。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打扰一下。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40187" y="1750783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Tips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140187" y="2165519"/>
            <a:ext cx="164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ill [</a:t>
            </a:r>
            <a:r>
              <a:rPr lang="zh-CN" altLang="en-US" dirty="0" smtClean="0"/>
              <a:t>英</a:t>
            </a:r>
            <a:r>
              <a:rPr lang="en-US" altLang="zh-CN" dirty="0" smtClean="0"/>
              <a:t>] </a:t>
            </a:r>
            <a:r>
              <a:rPr lang="zh-CN" altLang="en-US" dirty="0" smtClean="0"/>
              <a:t>账单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140187" y="2580255"/>
            <a:ext cx="177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check [</a:t>
            </a:r>
            <a:r>
              <a:rPr lang="zh-CN" altLang="en-US" dirty="0"/>
              <a:t>美</a:t>
            </a:r>
            <a:r>
              <a:rPr lang="en-US" altLang="zh-CN" dirty="0" smtClean="0"/>
              <a:t>] </a:t>
            </a:r>
            <a:r>
              <a:rPr lang="zh-CN" altLang="en-US" dirty="0" smtClean="0"/>
              <a:t>账单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3212747"/>
            <a:ext cx="4983634" cy="25281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22372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6" grpId="0"/>
      <p:bldP spid="27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19437" y="1195672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餐厅结账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Paying the Bill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9273" y="2004142"/>
            <a:ext cx="156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AA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制或请客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99273" y="2504836"/>
            <a:ext cx="148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对方询问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19437" y="2904946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Would you like to split the bill?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019437" y="3274278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Would you like to separate the bill? 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019437" y="5272468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No, together, my treat today</a:t>
            </a:r>
            <a:r>
              <a:rPr lang="en-US" altLang="zh-CN" dirty="0"/>
              <a:t>.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19437" y="4012942"/>
            <a:ext cx="221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你们要分开结账吗。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99272" y="4486036"/>
            <a:ext cx="148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应对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99272" y="4874168"/>
            <a:ext cx="258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不，一起，今天我请客。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19437" y="3649224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Would you like to pay separately? 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019437" y="5608912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It’s all on me today.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67" y="2904946"/>
            <a:ext cx="5767540" cy="307329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31967" y="1450979"/>
            <a:ext cx="148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质疑账单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31966" y="1856703"/>
            <a:ext cx="276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对不起，这一项是什么？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31966" y="2251199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Excuse me. What is this item.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7462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97195" y="871357"/>
            <a:ext cx="2952750" cy="2511558"/>
            <a:chOff x="1997195" y="871357"/>
            <a:chExt cx="2952750" cy="25115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195" y="871357"/>
              <a:ext cx="2952750" cy="199072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692879" y="3013583"/>
              <a:ext cx="1561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</a:t>
              </a:r>
              <a:endPara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35021" y="871357"/>
            <a:ext cx="2952750" cy="2511558"/>
            <a:chOff x="7035021" y="871357"/>
            <a:chExt cx="2952750" cy="251155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1" y="871357"/>
              <a:ext cx="2952750" cy="20002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730705" y="3013583"/>
              <a:ext cx="1561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食</a:t>
              </a:r>
              <a:endPara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97195" y="3662452"/>
            <a:ext cx="2952750" cy="2555678"/>
            <a:chOff x="1997195" y="3662452"/>
            <a:chExt cx="2952750" cy="25556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195" y="3662452"/>
              <a:ext cx="2952750" cy="200025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692878" y="5848798"/>
              <a:ext cx="1561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35021" y="3662452"/>
            <a:ext cx="2962275" cy="2555678"/>
            <a:chOff x="7035021" y="3662452"/>
            <a:chExt cx="2962275" cy="255567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1" y="3662452"/>
              <a:ext cx="2962275" cy="200025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730705" y="5848798"/>
              <a:ext cx="1561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40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50" y="1937474"/>
            <a:ext cx="2962275" cy="2000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8660" y="4252912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86651" y="3033489"/>
            <a:ext cx="3785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乘坐公交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Taking Bus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60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42409 -0.561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2807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19437" y="1195672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乘坐公交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Taking Bus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9273" y="2004142"/>
            <a:ext cx="156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询问路线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99273" y="2404252"/>
            <a:ext cx="247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请问这车去唐人街吗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019437" y="2804362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Hello! Will you go to Chinatown? 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019436" y="3120390"/>
            <a:ext cx="415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Does this bus go to Chinatown? 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019435" y="3436418"/>
            <a:ext cx="415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Is this the right bus to Chinatown? 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019435" y="3783224"/>
            <a:ext cx="415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Is this bus bound for Chinatown? 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999272" y="4299307"/>
            <a:ext cx="156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对方回应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99272" y="4746697"/>
            <a:ext cx="415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Yes, hop on</a:t>
            </a:r>
            <a:r>
              <a:rPr lang="en-US" altLang="zh-CN" dirty="0"/>
              <a:t>.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980984" y="5116029"/>
            <a:ext cx="247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是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的，上车吧。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176001" y="1903558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Tips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34227" y="2773584"/>
            <a:ext cx="2148685" cy="2562212"/>
            <a:chOff x="7434227" y="2773584"/>
            <a:chExt cx="2148685" cy="25622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227" y="2773584"/>
              <a:ext cx="2061518" cy="2061518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7533714" y="4966464"/>
              <a:ext cx="2049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</a:t>
              </a:r>
              <a:r>
                <a:rPr lang="en-US" altLang="zh-CN" dirty="0" smtClean="0"/>
                <a:t>op-on hop-off bus</a:t>
              </a:r>
              <a:endParaRPr lang="zh-CN" altLang="en-US" dirty="0"/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3191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19437" y="1195672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乘坐公交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Taking Bus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19437" y="2525350"/>
            <a:ext cx="156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询问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票价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9437" y="2925460"/>
            <a:ext cx="247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车票多少钱？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39601" y="3325570"/>
            <a:ext cx="38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What’s the fare, please? 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039600" y="3641598"/>
            <a:ext cx="415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 much is the fare, please? 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039600" y="4142292"/>
            <a:ext cx="10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Chinglish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39600" y="4511624"/>
            <a:ext cx="415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 much is the ticket, please?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84" y="1719073"/>
            <a:ext cx="5495544" cy="33860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5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/>
      <p:bldP spid="25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19437" y="1195672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乘坐公交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Taking Bus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19437" y="2150446"/>
            <a:ext cx="156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到站告知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9437" y="2550556"/>
            <a:ext cx="3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到唐人街时，您能告诉我吗？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39600" y="2950666"/>
            <a:ext cx="642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Would you please let me know when we are arriving at Chinatown? 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039600" y="3319998"/>
            <a:ext cx="498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Could you let me know when I need to get off? 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039600" y="3767388"/>
            <a:ext cx="10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Tips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19436" y="4136720"/>
            <a:ext cx="433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国外许多城市的公交车不报站。如果对路线不熟悉，可以请司机提醒自己到站下车。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39600" y="4914260"/>
            <a:ext cx="433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严格禁止在司机驾车时与司机交谈。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39600" y="5415107"/>
            <a:ext cx="433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下车时习惯性地向司机表示感谢。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/>
      <p:bldP spid="25" grpId="0"/>
      <p:bldP spid="18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75" y="1996871"/>
            <a:ext cx="2952750" cy="1990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8660" y="4252912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86651" y="3033489"/>
            <a:ext cx="3785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问诊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Consulting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88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42409 -0.561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2807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19437" y="1195672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问诊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Consulting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19437" y="2150446"/>
            <a:ext cx="156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对方询问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39601" y="2550556"/>
            <a:ext cx="221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What’s the problem? 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019436" y="3190242"/>
            <a:ext cx="3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你哪里不舒服？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19437" y="4098604"/>
            <a:ext cx="156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应对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19436" y="2867250"/>
            <a:ext cx="335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seems to be the problem? 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019436" y="4498714"/>
            <a:ext cx="3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我头疼，嗓子疼，还流鼻涕。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19437" y="4868046"/>
            <a:ext cx="48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 got a headache, a sore throat, and a runny nose? 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8063239" y="1582994"/>
            <a:ext cx="195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Useful Expressions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52013" y="2084652"/>
            <a:ext cx="7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头晕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05070" y="2071198"/>
            <a:ext cx="12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dizzy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8152013" y="2533874"/>
            <a:ext cx="7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恶心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205069" y="2533874"/>
            <a:ext cx="12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nausea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8152014" y="2976724"/>
            <a:ext cx="7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呕吐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05069" y="2976724"/>
            <a:ext cx="12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vomit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8152013" y="3419574"/>
            <a:ext cx="7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发烧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05069" y="3419574"/>
            <a:ext cx="12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fever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8156585" y="3856570"/>
            <a:ext cx="7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扭伤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205069" y="3858074"/>
            <a:ext cx="12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sprain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8156585" y="4292062"/>
            <a:ext cx="7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瘀伤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205069" y="4293566"/>
            <a:ext cx="12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bruise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8152013" y="4726050"/>
            <a:ext cx="72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肿胀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200497" y="4727554"/>
            <a:ext cx="125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swollen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254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16" grpId="0"/>
      <p:bldP spid="17" grpId="0"/>
      <p:bldP spid="19" grpId="0"/>
      <p:bldP spid="20" grpId="0"/>
      <p:bldP spid="2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19437" y="1195672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问诊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Consulting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19437" y="2150446"/>
            <a:ext cx="204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询问病情和医嘱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019436" y="2607392"/>
            <a:ext cx="3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我的病严重吗？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19436" y="2974933"/>
            <a:ext cx="48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Anything serious, doctor? 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2019436" y="3336714"/>
            <a:ext cx="48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 you tell me what’s wrong with me, doctor? 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2019436" y="3760736"/>
            <a:ext cx="48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do you think, doctor? 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2019435" y="4276198"/>
            <a:ext cx="3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我需要吃药吗？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019436" y="4645530"/>
            <a:ext cx="48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 I need to take some medicine? 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2019435" y="5069907"/>
            <a:ext cx="48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Is there anything I can take? 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8459465" y="1517544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Tips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44" y="3673629"/>
            <a:ext cx="4765330" cy="2420119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7138412" y="2654718"/>
            <a:ext cx="3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口译服务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38412" y="2086131"/>
            <a:ext cx="3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预约看病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2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7" name="Shape 139"/>
          <p:cNvSpPr/>
          <p:nvPr/>
        </p:nvSpPr>
        <p:spPr>
          <a:xfrm>
            <a:off x="151325" y="2350399"/>
            <a:ext cx="4462760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50000"/>
              </a:lnSpc>
              <a:defRPr sz="3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2000" b="1" dirty="0" smtClean="0"/>
              <a:t>新一代</a:t>
            </a:r>
            <a:r>
              <a:rPr lang="zh-CN" altLang="en-US" sz="2000" dirty="0">
                <a:solidFill>
                  <a:srgbClr val="EC5D57"/>
                </a:solidFill>
              </a:rPr>
              <a:t>富媒体</a:t>
            </a:r>
            <a:r>
              <a:rPr lang="zh-CN" altLang="en-US" sz="2000" dirty="0"/>
              <a:t>、</a:t>
            </a:r>
            <a:r>
              <a:rPr lang="zh-CN" altLang="en-US" sz="2000" dirty="0" smtClean="0">
                <a:solidFill>
                  <a:srgbClr val="EC5D57"/>
                </a:solidFill>
              </a:rPr>
              <a:t>多语种</a:t>
            </a:r>
            <a:r>
              <a:rPr lang="zh-CN" altLang="en-US" sz="2000" dirty="0" smtClean="0"/>
              <a:t>的外语学习产品</a:t>
            </a:r>
            <a:endParaRPr lang="zh-CN" altLang="en-US" sz="2000" dirty="0"/>
          </a:p>
        </p:txBody>
      </p:sp>
      <p:sp>
        <p:nvSpPr>
          <p:cNvPr id="8" name="Shape 140"/>
          <p:cNvSpPr/>
          <p:nvPr/>
        </p:nvSpPr>
        <p:spPr>
          <a:xfrm>
            <a:off x="1779350" y="4589189"/>
            <a:ext cx="102592" cy="778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lnSpc>
                <a:spcPct val="150000"/>
              </a:lnSpc>
              <a:defRPr sz="1800"/>
            </a:pPr>
            <a:endParaRPr sz="3100" b="1" dirty="0">
              <a:solidFill>
                <a:srgbClr val="EC5D57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" name="Shape 141"/>
          <p:cNvSpPr/>
          <p:nvPr/>
        </p:nvSpPr>
        <p:spPr>
          <a:xfrm>
            <a:off x="547377" y="5351192"/>
            <a:ext cx="102592" cy="778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50000"/>
              </a:lnSpc>
              <a:defRPr sz="3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endParaRPr sz="3100" b="1" dirty="0"/>
          </a:p>
        </p:txBody>
      </p:sp>
      <p:sp>
        <p:nvSpPr>
          <p:cNvPr id="10" name="Shape 143"/>
          <p:cNvSpPr/>
          <p:nvPr/>
        </p:nvSpPr>
        <p:spPr>
          <a:xfrm>
            <a:off x="9485022" y="871559"/>
            <a:ext cx="202916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>
                <a:hlinkClick r:id="rId3"/>
              </a:defRPr>
            </a:lvl1pPr>
          </a:lstStyle>
          <a:p>
            <a:pPr lvl="0">
              <a:defRPr sz="1800" u="none"/>
            </a:pPr>
            <a:r>
              <a:rPr sz="1800" u="sng" dirty="0">
                <a:solidFill>
                  <a:schemeClr val="tx1"/>
                </a:solidFill>
                <a:hlinkClick r:id="rId3"/>
              </a:rPr>
              <a:t>http://lib.fifedu.com</a:t>
            </a:r>
          </a:p>
        </p:txBody>
      </p:sp>
      <p:pic>
        <p:nvPicPr>
          <p:cNvPr id="12" name="Picture 2" descr="C:\Users\fly1001\Desktop\FiF外语学习资源库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t="1" r="17464" b="65379"/>
          <a:stretch/>
        </p:blipFill>
        <p:spPr bwMode="auto">
          <a:xfrm>
            <a:off x="4775179" y="1502222"/>
            <a:ext cx="7416824" cy="53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32"/>
          <p:cNvSpPr/>
          <p:nvPr/>
        </p:nvSpPr>
        <p:spPr>
          <a:xfrm>
            <a:off x="238997" y="736167"/>
            <a:ext cx="934731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lvl="0">
              <a:defRPr sz="1800"/>
            </a:pPr>
            <a:r>
              <a:rPr sz="2800" dirty="0" smtClean="0">
                <a:latin typeface="微软雅黑"/>
                <a:ea typeface="微软雅黑"/>
                <a:cs typeface="微软雅黑"/>
              </a:rPr>
              <a:t>FiF外语学习资源</a:t>
            </a:r>
            <a:r>
              <a:rPr sz="2800" dirty="0" smtClean="0">
                <a:latin typeface="微软雅黑"/>
                <a:ea typeface="微软雅黑"/>
                <a:cs typeface="微软雅黑"/>
              </a:rPr>
              <a:t>库</a:t>
            </a:r>
            <a:r>
              <a:rPr lang="zh-CN" altLang="en-US" sz="2800" dirty="0" smtClean="0">
                <a:latin typeface="微软雅黑"/>
                <a:ea typeface="微软雅黑"/>
                <a:cs typeface="微软雅黑"/>
              </a:rPr>
              <a:t>（原</a:t>
            </a:r>
            <a:r>
              <a:rPr lang="en-US" altLang="zh-CN" sz="2800" dirty="0" err="1" smtClean="0">
                <a:latin typeface="微软雅黑"/>
                <a:ea typeface="微软雅黑"/>
                <a:cs typeface="微软雅黑"/>
              </a:rPr>
              <a:t>iLearning</a:t>
            </a:r>
            <a:r>
              <a:rPr lang="zh-CN" altLang="en-US" sz="2800" dirty="0" smtClean="0">
                <a:latin typeface="微软雅黑"/>
                <a:ea typeface="微软雅黑"/>
                <a:cs typeface="微软雅黑"/>
              </a:rPr>
              <a:t>外语学习资源库升级版）</a:t>
            </a:r>
            <a:endParaRPr sz="28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3291" y="3635122"/>
            <a:ext cx="360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919191"/>
                </a:solidFill>
                <a:latin typeface="Helvetica"/>
                <a:ea typeface="Helvetica"/>
                <a:cs typeface="Helvetica"/>
                <a:sym typeface="Helvetica"/>
              </a:rPr>
              <a:t>循序提升</a:t>
            </a:r>
            <a:r>
              <a:rPr lang="zh-CN" altLang="en-US" b="1" dirty="0">
                <a:solidFill>
                  <a:srgbClr val="51A7F9"/>
                </a:solidFill>
                <a:latin typeface="Helvetica"/>
                <a:ea typeface="Helvetica"/>
                <a:cs typeface="Helvetica"/>
                <a:sym typeface="Helvetica"/>
              </a:rPr>
              <a:t>听说读写译</a:t>
            </a:r>
            <a:r>
              <a:rPr lang="zh-CN" altLang="en-US" b="1" dirty="0">
                <a:solidFill>
                  <a:srgbClr val="919191"/>
                </a:solidFill>
                <a:latin typeface="Helvetica"/>
                <a:ea typeface="Helvetica"/>
                <a:cs typeface="Helvetica"/>
                <a:sym typeface="Helvetica"/>
              </a:rPr>
              <a:t>各项能力，满足外语学习者多种需求</a:t>
            </a:r>
            <a:endParaRPr lang="zh-CN" altLang="en-US" dirty="0"/>
          </a:p>
        </p:txBody>
      </p:sp>
      <p:sp>
        <p:nvSpPr>
          <p:cNvPr id="19" name="Shape 171"/>
          <p:cNvSpPr/>
          <p:nvPr/>
        </p:nvSpPr>
        <p:spPr>
          <a:xfrm>
            <a:off x="155154" y="5016074"/>
            <a:ext cx="530150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b="1" dirty="0" err="1">
                <a:solidFill>
                  <a:srgbClr val="861001"/>
                </a:solidFill>
              </a:rPr>
              <a:t>主题全面</a:t>
            </a:r>
            <a:r>
              <a:rPr b="1" dirty="0">
                <a:solidFill>
                  <a:srgbClr val="861001"/>
                </a:solidFill>
              </a:rPr>
              <a:t>  </a:t>
            </a:r>
            <a:r>
              <a:rPr b="1" dirty="0" err="1">
                <a:solidFill>
                  <a:srgbClr val="861001"/>
                </a:solidFill>
              </a:rPr>
              <a:t>海量资源</a:t>
            </a:r>
            <a:r>
              <a:rPr b="1" dirty="0">
                <a:solidFill>
                  <a:srgbClr val="861001"/>
                </a:solidFill>
              </a:rPr>
              <a:t>  </a:t>
            </a:r>
            <a:r>
              <a:rPr b="1" dirty="0" err="1">
                <a:solidFill>
                  <a:srgbClr val="861001"/>
                </a:solidFill>
              </a:rPr>
              <a:t>时效性强</a:t>
            </a:r>
            <a:r>
              <a:rPr b="1" dirty="0">
                <a:solidFill>
                  <a:srgbClr val="861001"/>
                </a:solidFill>
              </a:rPr>
              <a:t>   </a:t>
            </a:r>
            <a:r>
              <a:rPr b="1" dirty="0" err="1">
                <a:solidFill>
                  <a:srgbClr val="861001"/>
                </a:solidFill>
              </a:rPr>
              <a:t>持续更新</a:t>
            </a:r>
            <a:r>
              <a:rPr b="1" dirty="0">
                <a:solidFill>
                  <a:srgbClr val="86100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031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2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/>
          <p:cNvSpPr txBox="1"/>
          <p:nvPr/>
        </p:nvSpPr>
        <p:spPr>
          <a:xfrm>
            <a:off x="1451395" y="2773078"/>
            <a:ext cx="8721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Thank you!</a:t>
            </a:r>
            <a:endParaRPr lang="en-US" altLang="zh-CN" sz="6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38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75" y="2075191"/>
            <a:ext cx="2952750" cy="2000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8660" y="4252912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40347" y="1675081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预订酒店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Booking Room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40347" y="2783077"/>
            <a:ext cx="378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入住酒店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Checking in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0347" y="3939363"/>
            <a:ext cx="282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退房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结账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Checking out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81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42409 -0.561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2807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53" y="3261940"/>
            <a:ext cx="5244689" cy="25567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3843" y="928138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预订酒店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Booking Room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3843" y="1628087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电话预订酒店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93843" y="2131745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May I speak to someone in the Reservations?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893843" y="3239741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可以把我接到预订部吗？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93843" y="2870409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Could you please connect me to the Reservations?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893843" y="2478879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可以让预订部的人接电话吗？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93843" y="3609073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I’d like to make a reservation.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893843" y="3978405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我想要预定。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93843" y="4581563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对方回应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93843" y="5030833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Reservations speaking, how can I help you?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893843" y="5449325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这里是预订部，有什么可以帮您？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84706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93843" y="928138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预订酒店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Booking Room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3843" y="1628087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询问空房的日期和房间类型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93843" y="2131745"/>
            <a:ext cx="565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 you have a double room available from Oct.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to 5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893843" y="2478879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你们有从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日到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日空余的双人间吗？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48113" y="928138"/>
            <a:ext cx="195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Useful Expressions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93843" y="296602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 would like to book a double room from Oct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to 5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893843" y="3313154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我想订一间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日到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日的双人间。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48113" y="1714609"/>
            <a:ext cx="90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单人间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988724" y="1714609"/>
            <a:ext cx="131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single room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48114" y="2131746"/>
            <a:ext cx="90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豪华间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88724" y="2131746"/>
            <a:ext cx="141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deluxe room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48114" y="2548884"/>
            <a:ext cx="90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商务</a:t>
            </a:r>
            <a:r>
              <a:rPr lang="zh-CN" altLang="en-US" dirty="0" smtClean="0"/>
              <a:t>间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988724" y="2548884"/>
            <a:ext cx="1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xecutive room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48113" y="2966020"/>
            <a:ext cx="90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套间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88723" y="2966020"/>
            <a:ext cx="141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suite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48113" y="3687157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Tips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48113" y="4228131"/>
            <a:ext cx="99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smoking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7548113" y="4645270"/>
            <a:ext cx="144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non-smoking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893843" y="4212742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对方回应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93843" y="473156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Yes, we still have availability.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93843" y="5078694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是的我们还有空房。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83090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3843" y="928138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预订酒店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Booking Room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3843" y="1628087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询问优惠价格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3843" y="2131745"/>
            <a:ext cx="385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 you have any special rate available?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893843" y="2478879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你们有优惠价格吗？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3843" y="296602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What’s the best rate you can offer?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893843" y="3313154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你们能给我的最优价是多少呢？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93843" y="3844954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Is breakfast included?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893843" y="4192088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包含早餐吗？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93843" y="4789737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对方回应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93843" y="5308555"/>
            <a:ext cx="655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current promotional rate is $120 per night, including breakfast.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893842" y="5655689"/>
            <a:ext cx="448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目前的促销价是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120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美元一晚，包含早餐。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43" y="1668633"/>
            <a:ext cx="5529532" cy="269731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22663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2470" y="1549240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预订酒店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Booking Room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2470" y="2249189"/>
            <a:ext cx="127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完成预订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2471" y="3466266"/>
            <a:ext cx="103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I’ll take it.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902470" y="2957075"/>
            <a:ext cx="143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就订这个。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02471" y="3975457"/>
            <a:ext cx="156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Book it for me.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32" y="1628087"/>
            <a:ext cx="6447111" cy="314490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02470" y="4484648"/>
            <a:ext cx="156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Let’s book it.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60102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66" y="2388559"/>
            <a:ext cx="5643033" cy="314934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3843" y="1280563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酒店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Checking in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3843" y="1988449"/>
            <a:ext cx="224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说明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自己已有预订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93843" y="2516477"/>
            <a:ext cx="141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我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有预订。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3843" y="3013727"/>
            <a:ext cx="210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 have a reservation.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893841" y="3383059"/>
            <a:ext cx="2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 have a room reserved.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893843" y="3752391"/>
            <a:ext cx="366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There is a room booked in my name.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893842" y="4649751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对方回应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93841" y="5168569"/>
            <a:ext cx="308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My I have your name, please?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893842" y="5515703"/>
            <a:ext cx="441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可以告诉我您的名字吗？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400110"/>
            <a:ext cx="156138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 宿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1468" y="1509163"/>
            <a:ext cx="308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酒店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Checking in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41468" y="2217049"/>
            <a:ext cx="251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对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房间位置提出要求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1466" y="3126313"/>
            <a:ext cx="454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Could you please put me on the second floor?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941467" y="2756981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我可以要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二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楼的房间吗？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76763" y="2217049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Tips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76763" y="2712770"/>
            <a:ext cx="99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英国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176762" y="3059904"/>
            <a:ext cx="192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</a:t>
            </a:r>
            <a:r>
              <a:rPr lang="en-US" altLang="zh-CN" dirty="0" smtClean="0"/>
              <a:t>round floor  </a:t>
            </a:r>
            <a:r>
              <a:rPr lang="zh-CN" altLang="en-US" dirty="0" smtClean="0"/>
              <a:t>一楼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176761" y="3429236"/>
            <a:ext cx="192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first floor        </a:t>
            </a:r>
            <a:r>
              <a:rPr lang="zh-CN" altLang="en-US" dirty="0" smtClean="0"/>
              <a:t>二楼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176763" y="3924957"/>
            <a:ext cx="99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美国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176762" y="4272091"/>
            <a:ext cx="201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first floor        </a:t>
            </a:r>
            <a:r>
              <a:rPr lang="zh-CN" altLang="en-US" dirty="0" smtClean="0"/>
              <a:t>一楼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176761" y="4641423"/>
            <a:ext cx="224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second floor   </a:t>
            </a:r>
            <a:r>
              <a:rPr lang="zh-CN" altLang="en-US" dirty="0" smtClean="0"/>
              <a:t>二楼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941466" y="4405539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对方回应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41465" y="4853904"/>
            <a:ext cx="564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problem, do you want to pay by credit card or by cash?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941466" y="5271491"/>
            <a:ext cx="441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没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问题，您想用信用卡支付还是付现金？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299" cy="78207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0" y="0"/>
            <a:ext cx="26655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Travel Overseas</a:t>
            </a:r>
            <a:endParaRPr lang="zh-CN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66055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1240</Words>
  <Application>Microsoft Macintosh PowerPoint</Application>
  <PresentationFormat>自定义</PresentationFormat>
  <Paragraphs>364</Paragraphs>
  <Slides>28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Jiayi Li</dc:creator>
  <cp:lastModifiedBy>魏 欣</cp:lastModifiedBy>
  <cp:revision>80</cp:revision>
  <dcterms:created xsi:type="dcterms:W3CDTF">2015-10-10T02:19:06Z</dcterms:created>
  <dcterms:modified xsi:type="dcterms:W3CDTF">2015-10-14T03:01:06Z</dcterms:modified>
</cp:coreProperties>
</file>