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1" r:id="rId4"/>
    <p:sldId id="262" r:id="rId5"/>
    <p:sldId id="303" r:id="rId6"/>
    <p:sldId id="274" r:id="rId7"/>
    <p:sldId id="273" r:id="rId8"/>
    <p:sldId id="259" r:id="rId9"/>
    <p:sldId id="272" r:id="rId10"/>
    <p:sldId id="310" r:id="rId11"/>
    <p:sldId id="311" r:id="rId12"/>
    <p:sldId id="312" r:id="rId13"/>
    <p:sldId id="313" r:id="rId14"/>
    <p:sldId id="314" r:id="rId15"/>
    <p:sldId id="316" r:id="rId16"/>
    <p:sldId id="263" r:id="rId17"/>
    <p:sldId id="280" r:id="rId18"/>
    <p:sldId id="317" r:id="rId19"/>
    <p:sldId id="275" r:id="rId20"/>
    <p:sldId id="276" r:id="rId21"/>
    <p:sldId id="277" r:id="rId22"/>
    <p:sldId id="278" r:id="rId23"/>
    <p:sldId id="264" r:id="rId24"/>
    <p:sldId id="285" r:id="rId25"/>
    <p:sldId id="286" r:id="rId26"/>
    <p:sldId id="290" r:id="rId27"/>
    <p:sldId id="292" r:id="rId28"/>
    <p:sldId id="279" r:id="rId29"/>
    <p:sldId id="267" r:id="rId30"/>
    <p:sldId id="301" r:id="rId31"/>
    <p:sldId id="315" r:id="rId32"/>
    <p:sldId id="260" r:id="rId33"/>
    <p:sldId id="269" r:id="rId34"/>
    <p:sldId id="309" r:id="rId35"/>
    <p:sldId id="305" r:id="rId36"/>
    <p:sldId id="306" r:id="rId37"/>
    <p:sldId id="308" r:id="rId38"/>
    <p:sldId id="307" r:id="rId39"/>
    <p:sldId id="268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99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09A95-50A2-4B52-907B-6E3DDB7FE27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897E-A9F7-466D-A54C-24464257B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67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897E-A9F7-466D-A54C-24464257BA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2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897E-A9F7-466D-A54C-24464257BA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53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897E-A9F7-466D-A54C-24464257BAA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9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897E-A9F7-466D-A54C-24464257BAA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44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897E-A9F7-466D-A54C-24464257BAA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62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897E-A9F7-466D-A54C-24464257BAA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44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897E-A9F7-466D-A54C-24464257BAA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68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897E-A9F7-466D-A54C-24464257BAA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8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tiff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50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5962" y="1412776"/>
            <a:ext cx="8062664" cy="1470025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</a:rPr>
              <a:t>让爸妈              育儿问题</a:t>
            </a:r>
            <a:endParaRPr lang="zh-CN" alt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4647437"/>
            <a:ext cx="4104456" cy="72008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演讲    郑玉巧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MacBook\Desktop\u=3629190893,2606305380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1786813" cy="12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cBook\Desktop\u=1835869027,4128927517&amp;fm=21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41" y="3645024"/>
            <a:ext cx="2839312" cy="19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8"/>
    </mc:Choice>
    <mc:Fallback xmlns="">
      <p:transition spd="slow" advTm="49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896544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</a:rPr>
              <a:t>流涕鼻塞</a:t>
            </a:r>
            <a:endParaRPr lang="zh-CN" altLang="en-US" sz="6000" b="1" dirty="0">
              <a:solidFill>
                <a:srgbClr val="002060"/>
              </a:solidFill>
            </a:endParaRPr>
          </a:p>
        </p:txBody>
      </p:sp>
      <p:pic>
        <p:nvPicPr>
          <p:cNvPr id="6" name="Picture 9" descr="C:\Users\MacBook\Desktop\u=3134054362,4244146915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8680"/>
            <a:ext cx="40933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424968" y="5039927"/>
            <a:ext cx="1404156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011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"/>
    </mc:Choice>
    <mc:Fallback xmlns="">
      <p:transition spd="slow" advTm="87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讲稿\幻灯\IMG_2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讲稿\幻灯\IMG_2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01208"/>
            <a:ext cx="576064" cy="6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23528" y="6021288"/>
            <a:ext cx="7344816" cy="690938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含有大量抑制细菌繁殖的物质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20" y="5294346"/>
            <a:ext cx="8316924" cy="12241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鼻毛是呼吸道第一道防线</a:t>
            </a:r>
            <a:endParaRPr lang="en-US" altLang="zh-CN" sz="4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阻挡</a:t>
            </a:r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致病微生物及有害物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入侵</a:t>
            </a:r>
            <a:endParaRPr lang="en-US" altLang="zh-CN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1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"/>
    </mc:Choice>
    <mc:Fallback xmlns="">
      <p:transition spd="slow" advTm="7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讲稿\幻灯\IMG_2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115616" y="4509120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rPr>
              <a:t>鼻粘膜分泌物包裹致病微生物</a:t>
            </a:r>
            <a:endParaRPr lang="en-US" altLang="zh-CN" sz="40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6622" y="5733256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rPr>
              <a:t>粘液含有</a:t>
            </a:r>
            <a:r>
              <a:rPr lang="zh-CN" alt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rPr>
              <a:t>大量抑制细菌繁殖的物质</a:t>
            </a:r>
          </a:p>
        </p:txBody>
      </p:sp>
    </p:spTree>
    <p:extLst>
      <p:ext uri="{BB962C8B-B14F-4D97-AF65-F5344CB8AC3E}">
        <p14:creationId xmlns:p14="http://schemas.microsoft.com/office/powerpoint/2010/main" val="22773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"/>
    </mc:Choice>
    <mc:Fallback xmlns="">
      <p:transition spd="slow" advTm="46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</a:rPr>
              <a:t>流涕鼻塞最好的处理方法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D:\书稿\图说育儿\图说育儿终稿\第4 护理（图片）\2鼻护理\图1 布捻子清理鼻腔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8" y="1407985"/>
            <a:ext cx="1648268" cy="24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书稿\图说育儿\图说育儿终稿\第4 护理（图片）\2鼻护理\图2 用棉签清理鼻腔.T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34" y="1334924"/>
            <a:ext cx="1854409" cy="12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书稿\图说育儿\图说育儿终稿\第4 护理（图片）\2鼻护理\图4 用吸鼻器清理鼻腔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3" y="1434526"/>
            <a:ext cx="3148027" cy="24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书稿\图说育儿\图说育儿终稿\第4 护理（图片）\2鼻护理\图5 给宝宝滴鼻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76" y="1434526"/>
            <a:ext cx="1756927" cy="24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书稿\图说育儿\图说育儿终稿\第4 护理（图片）\2鼻护理\图3 用镊子清理鼻腔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56" y="2492765"/>
            <a:ext cx="1285587" cy="13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书稿\图说育儿\图说育儿终稿\第4 护理（图片）\2鼻护理\图6 冲洗鼻腔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46" y="4172933"/>
            <a:ext cx="2649401" cy="1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书稿\图说育儿\图说育儿终稿\第4 护理（图片）\10给宝宝用药\图3 给宝宝滴鼻药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8" y="4172934"/>
            <a:ext cx="1763549" cy="190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MacBook\Desktop\u=429269435,3063512553&amp;fm=21&amp;gp=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38" y="4172933"/>
            <a:ext cx="1656470" cy="18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书稿\图说育儿\图说育儿终稿\第10 疾病护理（图片）\图3 鼻病护理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087774"/>
            <a:ext cx="2209847" cy="19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"/>
    </mc:Choice>
    <mc:Fallback xmlns="">
      <p:transition spd="slow" advTm="5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3898776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</a:rPr>
              <a:t>喷嚏</a:t>
            </a:r>
            <a:endParaRPr lang="zh-CN" altLang="en-US" sz="60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MacBook\Desktop\u=2429463752,3405512845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49283"/>
            <a:ext cx="4248472" cy="27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012160" y="5095539"/>
            <a:ext cx="1404156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820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"/>
    </mc:Choice>
    <mc:Fallback xmlns="">
      <p:transition spd="slow" advTm="47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547664" y="4077072"/>
            <a:ext cx="6624736" cy="1180728"/>
          </a:xfrm>
        </p:spPr>
        <p:txBody>
          <a:bodyPr>
            <a:noAutofit/>
          </a:bodyPr>
          <a:lstStyle/>
          <a:p>
            <a:r>
              <a:rPr lang="zh-CN" altLang="en-US" sz="4000" dirty="0" smtClean="0"/>
              <a:t>驱赶有害微生物和刺激物</a:t>
            </a:r>
            <a:endParaRPr lang="en-US" altLang="zh-CN" sz="4000" dirty="0" smtClean="0"/>
          </a:p>
          <a:p>
            <a:r>
              <a:rPr lang="zh-CN" altLang="en-US" sz="4000" dirty="0" smtClean="0"/>
              <a:t>尽情地打喷嚏</a:t>
            </a:r>
            <a:endParaRPr lang="zh-CN" altLang="en-US" sz="4000" dirty="0"/>
          </a:p>
        </p:txBody>
      </p:sp>
      <p:pic>
        <p:nvPicPr>
          <p:cNvPr id="1026" name="Picture 2" descr="C:\Users\MacBook\Desktop\0647a221eabb5f06b2bc8aeaf092cd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252599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513818" y="3169822"/>
            <a:ext cx="1404156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392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3134164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</a:rPr>
              <a:t>发热</a:t>
            </a:r>
            <a:endParaRPr lang="zh-CN" alt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AutoShape 4" descr="http://img1.imgtn.bdimg.com/it/u=3405207078,3146422001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Picture 2" descr="C:\Users\MacBook\Desktop\u=989997976,2367490048&amp;fm=21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8"/>
          <a:stretch/>
        </p:blipFill>
        <p:spPr bwMode="auto">
          <a:xfrm>
            <a:off x="2051719" y="2348880"/>
            <a:ext cx="3456385" cy="297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5652120" y="5095539"/>
            <a:ext cx="1404156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325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"/>
    </mc:Choice>
    <mc:Fallback xmlns="">
      <p:transition spd="slow" advTm="75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讲稿\幻灯\IMG_23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9" b="32486"/>
          <a:stretch/>
        </p:blipFill>
        <p:spPr bwMode="auto">
          <a:xfrm>
            <a:off x="4629911" y="4653136"/>
            <a:ext cx="4256864" cy="17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讲稿\幻灯\IMG_23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22222"/>
          <a:stretch/>
        </p:blipFill>
        <p:spPr bwMode="auto">
          <a:xfrm>
            <a:off x="4663062" y="2564904"/>
            <a:ext cx="4190561" cy="17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讲稿\幻灯\IMG_23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1" b="18942"/>
          <a:stretch/>
        </p:blipFill>
        <p:spPr bwMode="auto">
          <a:xfrm>
            <a:off x="170914" y="2588165"/>
            <a:ext cx="4306235" cy="18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讲稿\幻灯\IMG_23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7" b="15980"/>
          <a:stretch/>
        </p:blipFill>
        <p:spPr bwMode="auto">
          <a:xfrm>
            <a:off x="182048" y="380296"/>
            <a:ext cx="4283968" cy="19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896204" y="5917922"/>
            <a:ext cx="399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  <a:latin typeface="Aharoni" pitchFamily="2" charset="-79"/>
                <a:ea typeface="华文琥珀" pitchFamily="2" charset="-122"/>
                <a:cs typeface="Aharoni" pitchFamily="2" charset="-79"/>
              </a:rPr>
              <a:t> </a:t>
            </a:r>
            <a:r>
              <a:rPr lang="zh-CN" altLang="en-US" b="1" dirty="0" smtClean="0">
                <a:solidFill>
                  <a:srgbClr val="7030A0"/>
                </a:solidFill>
                <a:latin typeface="Aharoni" pitchFamily="2" charset="-79"/>
                <a:ea typeface="华文琥珀" pitchFamily="2" charset="-122"/>
                <a:cs typeface="Aharoni" pitchFamily="2" charset="-79"/>
              </a:rPr>
              <a:t> 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随着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体温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上升病毒复制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haroni" pitchFamily="2" charset="-79"/>
              </a:rPr>
              <a:t>慢了下来</a:t>
            </a:r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99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"/>
    </mc:Choice>
    <mc:Fallback xmlns="">
      <p:transition spd="slow" advTm="42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 rot="1193171">
            <a:off x="1474663" y="1527984"/>
            <a:ext cx="4189298" cy="7120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降低</a:t>
            </a:r>
            <a:r>
              <a:rPr lang="zh-CN" altLang="en-US" dirty="0" smtClean="0"/>
              <a:t>病毒复制速度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Picture 2" descr="C:\Users\MacBook\Desktop\u=1381365179,1943286791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135">
            <a:off x="5351253" y="1293065"/>
            <a:ext cx="27908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MacBook\Desktop\u=3405207078,3146422001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69">
            <a:off x="1479407" y="2952730"/>
            <a:ext cx="1692060" cy="24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 rot="1008012">
            <a:off x="3464324" y="4695361"/>
            <a:ext cx="3655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3200" dirty="0">
                <a:solidFill>
                  <a:prstClr val="black"/>
                </a:solidFill>
              </a:rPr>
              <a:t>减少细菌繁殖进程</a:t>
            </a:r>
            <a:endParaRPr lang="en-US" altLang="zh-C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最好的退热措施是什么？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http://img5.imgtn.bdimg.com/it/u=2230180301,54588442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4819" name="Picture 3" descr="C:\Users\MacBook\Desktop\u=2230180301,545884428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1" y="1270062"/>
            <a:ext cx="2580992" cy="172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MacBook\Desktop\u=1494329793,3026524827&amp;fm=15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5852">
            <a:off x="3195088" y="1446356"/>
            <a:ext cx="2790386" cy="24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C:\Users\MacBook\Desktop\u=1981148102,1014454416&amp;fm=11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97" y="4971983"/>
            <a:ext cx="2579936" cy="17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:\Users\MacBook\Desktop\u=2438386875,9690102&amp;fm=21&amp;gp=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8649">
            <a:off x="448377" y="3723717"/>
            <a:ext cx="3147556" cy="24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9063" y="3290113"/>
            <a:ext cx="3488297" cy="26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>
          <a:xfrm rot="2338699">
            <a:off x="110929" y="6001218"/>
            <a:ext cx="1404156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475566" y="2544537"/>
            <a:ext cx="2545758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婴幼儿疾病自然疗法</a:t>
            </a:r>
            <a:r>
              <a:rPr lang="en-US" altLang="zh-CN" sz="1600" dirty="0" smtClean="0"/>
              <a:t>》</a:t>
            </a:r>
          </a:p>
          <a:p>
            <a:pPr marL="0" indent="0">
              <a:buNone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269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"/>
    </mc:Choice>
    <mc:Fallback xmlns="">
      <p:transition spd="slow" advTm="68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2488388"/>
            <a:ext cx="7731542" cy="345638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       </a:t>
            </a:r>
            <a:r>
              <a:rPr lang="zh-CN" altLang="en-US" b="1" dirty="0" smtClean="0">
                <a:solidFill>
                  <a:srgbClr val="002060"/>
                </a:solidFill>
                <a:latin typeface="+mn-ea"/>
              </a:rPr>
              <a:t>呼吸道疾病</a:t>
            </a:r>
            <a:endParaRPr lang="en-US" altLang="zh-CN" b="1" dirty="0" smtClean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  <a:latin typeface="+mn-ea"/>
              </a:rPr>
              <a:t>   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2060"/>
                </a:solidFill>
                <a:latin typeface="+mn-ea"/>
              </a:rPr>
              <a:t>         急性</a:t>
            </a:r>
            <a:r>
              <a:rPr lang="zh-CN" altLang="en-US" b="1" dirty="0" smtClean="0">
                <a:solidFill>
                  <a:srgbClr val="FF3399"/>
                </a:solidFill>
                <a:latin typeface="+mn-ea"/>
              </a:rPr>
              <a:t>上</a:t>
            </a:r>
            <a:r>
              <a:rPr lang="zh-CN" altLang="en-US" b="1" dirty="0" smtClean="0">
                <a:solidFill>
                  <a:srgbClr val="002060"/>
                </a:solidFill>
                <a:latin typeface="+mn-ea"/>
              </a:rPr>
              <a:t>呼吸道感染</a:t>
            </a:r>
            <a:endParaRPr lang="en-US" altLang="zh-CN" b="1" dirty="0" smtClean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b="1" dirty="0" smtClean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002060"/>
                </a:solidFill>
                <a:latin typeface="+mn-ea"/>
              </a:rPr>
              <a:t>           </a:t>
            </a:r>
            <a:r>
              <a:rPr lang="en-US" altLang="zh-CN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b="1" dirty="0" smtClean="0">
                <a:solidFill>
                  <a:srgbClr val="002060"/>
                </a:solidFill>
                <a:latin typeface="+mn-ea"/>
              </a:rPr>
              <a:t>急性上呼吸</a:t>
            </a:r>
            <a:r>
              <a:rPr lang="zh-CN" altLang="en-US" b="1" dirty="0" smtClean="0">
                <a:solidFill>
                  <a:srgbClr val="FF3399"/>
                </a:solidFill>
                <a:latin typeface="+mn-ea"/>
              </a:rPr>
              <a:t>病毒</a:t>
            </a:r>
            <a:r>
              <a:rPr lang="zh-CN" altLang="en-US" b="1" dirty="0" smtClean="0">
                <a:solidFill>
                  <a:srgbClr val="002060"/>
                </a:solidFill>
                <a:latin typeface="+mn-ea"/>
              </a:rPr>
              <a:t>感染</a:t>
            </a:r>
            <a:r>
              <a:rPr lang="zh-CN" altLang="en-US" b="1" dirty="0" smtClean="0">
                <a:solidFill>
                  <a:srgbClr val="FF3399"/>
                </a:solidFill>
                <a:latin typeface="+mn-ea"/>
              </a:rPr>
              <a:t>“</a:t>
            </a:r>
            <a:r>
              <a:rPr lang="en-US" altLang="zh-CN" b="1" dirty="0" smtClean="0">
                <a:solidFill>
                  <a:srgbClr val="FF3399"/>
                </a:solidFill>
                <a:latin typeface="+mn-ea"/>
              </a:rPr>
              <a:t>99%</a:t>
            </a:r>
            <a:r>
              <a:rPr lang="zh-CN" altLang="en-US" b="1" dirty="0" smtClean="0">
                <a:solidFill>
                  <a:srgbClr val="FF3399"/>
                </a:solidFill>
                <a:latin typeface="+mn-ea"/>
              </a:rPr>
              <a:t>”</a:t>
            </a:r>
            <a:endParaRPr lang="en-US" altLang="zh-CN" b="1" dirty="0" smtClean="0">
              <a:solidFill>
                <a:srgbClr val="FF3399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30017" y="3064272"/>
            <a:ext cx="6061830" cy="14401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083611" y="4258387"/>
            <a:ext cx="5664071" cy="167342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865130" y="5512723"/>
            <a:ext cx="4969486" cy="144016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96979" y="1017892"/>
            <a:ext cx="8379477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b="1" dirty="0" smtClean="0">
                <a:solidFill>
                  <a:srgbClr val="002060"/>
                </a:solidFill>
                <a:latin typeface="+mj-ea"/>
              </a:rPr>
              <a:t>“感冒”   急性</a:t>
            </a:r>
            <a:r>
              <a:rPr lang="zh-CN" altLang="en-US" b="1" dirty="0">
                <a:solidFill>
                  <a:srgbClr val="002060"/>
                </a:solidFill>
                <a:latin typeface="+mj-ea"/>
              </a:rPr>
              <a:t>上呼吸道病毒感染</a:t>
            </a:r>
            <a:br>
              <a:rPr lang="zh-CN" altLang="en-US" b="1" dirty="0">
                <a:solidFill>
                  <a:srgbClr val="002060"/>
                </a:solidFill>
                <a:latin typeface="+mj-ea"/>
              </a:rPr>
            </a:br>
            <a:r>
              <a:rPr lang="en-US" altLang="zh-CN" b="1" dirty="0" smtClean="0">
                <a:solidFill>
                  <a:srgbClr val="002060"/>
                </a:solidFill>
                <a:latin typeface="+mj-ea"/>
              </a:rPr>
              <a:t/>
            </a:r>
            <a:br>
              <a:rPr lang="en-US" altLang="zh-CN" b="1" dirty="0" smtClean="0">
                <a:solidFill>
                  <a:srgbClr val="002060"/>
                </a:solidFill>
                <a:latin typeface="+mj-ea"/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8" name="等于号 7"/>
          <p:cNvSpPr/>
          <p:nvPr/>
        </p:nvSpPr>
        <p:spPr>
          <a:xfrm>
            <a:off x="2294430" y="1048228"/>
            <a:ext cx="801840" cy="576064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"/>
    </mc:Choice>
    <mc:Fallback xmlns="">
      <p:transition spd="slow" advTm="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什么情况下服用退热药？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71600" y="1772816"/>
            <a:ext cx="7344816" cy="3629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2060"/>
                </a:solidFill>
              </a:rPr>
              <a:t>父母双方或一方幼时曾有高热</a:t>
            </a:r>
            <a:r>
              <a:rPr lang="zh-CN" altLang="en-US" b="1" dirty="0" smtClean="0">
                <a:solidFill>
                  <a:srgbClr val="FF0066"/>
                </a:solidFill>
              </a:rPr>
              <a:t>惊厥史</a:t>
            </a:r>
            <a:endParaRPr lang="en-US" altLang="zh-CN" b="1" dirty="0" smtClean="0">
              <a:solidFill>
                <a:srgbClr val="FF0066"/>
              </a:solidFill>
            </a:endParaRPr>
          </a:p>
          <a:p>
            <a:r>
              <a:rPr lang="zh-CN" altLang="en-US" dirty="0" smtClean="0">
                <a:solidFill>
                  <a:srgbClr val="002060"/>
                </a:solidFill>
              </a:rPr>
              <a:t>宝宝曾发生过</a:t>
            </a:r>
            <a:r>
              <a:rPr lang="zh-CN" altLang="en-US" b="1" dirty="0" smtClean="0">
                <a:solidFill>
                  <a:srgbClr val="FF0066"/>
                </a:solidFill>
              </a:rPr>
              <a:t>高热惊厥</a:t>
            </a:r>
            <a:endParaRPr lang="en-US" altLang="zh-CN" b="1" dirty="0" smtClean="0">
              <a:solidFill>
                <a:srgbClr val="FF0066"/>
              </a:solidFill>
            </a:endParaRPr>
          </a:p>
          <a:p>
            <a:r>
              <a:rPr lang="zh-CN" altLang="en-US" dirty="0" smtClean="0">
                <a:solidFill>
                  <a:srgbClr val="002060"/>
                </a:solidFill>
              </a:rPr>
              <a:t>宝宝有可</a:t>
            </a:r>
            <a:r>
              <a:rPr lang="zh-CN" altLang="en-US" b="1" dirty="0" smtClean="0">
                <a:solidFill>
                  <a:srgbClr val="FF0066"/>
                </a:solidFill>
              </a:rPr>
              <a:t>诱发惊厥</a:t>
            </a:r>
            <a:r>
              <a:rPr lang="zh-CN" altLang="en-US" dirty="0" smtClean="0">
                <a:solidFill>
                  <a:srgbClr val="002060"/>
                </a:solidFill>
              </a:rPr>
              <a:t>的神经系统疾病史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zh-CN" altLang="en-US" dirty="0" smtClean="0">
                <a:solidFill>
                  <a:srgbClr val="002060"/>
                </a:solidFill>
              </a:rPr>
              <a:t>物理降温无效的持续</a:t>
            </a:r>
            <a:r>
              <a:rPr lang="zh-CN" altLang="en-US" b="1" dirty="0" smtClean="0">
                <a:solidFill>
                  <a:srgbClr val="FF0066"/>
                </a:solidFill>
              </a:rPr>
              <a:t>高热</a:t>
            </a:r>
            <a:endParaRPr lang="en-US" altLang="zh-CN" b="1" dirty="0" smtClean="0">
              <a:solidFill>
                <a:srgbClr val="FF0066"/>
              </a:solidFill>
            </a:endParaRPr>
          </a:p>
          <a:p>
            <a:r>
              <a:rPr lang="zh-CN" altLang="en-US" dirty="0" smtClean="0">
                <a:solidFill>
                  <a:srgbClr val="002060"/>
                </a:solidFill>
              </a:rPr>
              <a:t>发热给宝宝带来极度</a:t>
            </a:r>
            <a:r>
              <a:rPr lang="zh-CN" altLang="en-US" b="1" dirty="0" smtClean="0">
                <a:solidFill>
                  <a:srgbClr val="FF0066"/>
                </a:solidFill>
              </a:rPr>
              <a:t>不适</a:t>
            </a:r>
            <a:endParaRPr lang="en-US" altLang="zh-CN" b="1" dirty="0" smtClean="0">
              <a:solidFill>
                <a:srgbClr val="FF0066"/>
              </a:solidFill>
            </a:endParaRPr>
          </a:p>
          <a:p>
            <a:r>
              <a:rPr lang="zh-CN" altLang="en-US" dirty="0" smtClean="0">
                <a:solidFill>
                  <a:srgbClr val="002060"/>
                </a:solidFill>
              </a:rPr>
              <a:t>父母</a:t>
            </a:r>
            <a:r>
              <a:rPr lang="zh-CN" altLang="en-US" b="1" dirty="0" smtClean="0">
                <a:solidFill>
                  <a:srgbClr val="FF0066"/>
                </a:solidFill>
              </a:rPr>
              <a:t>直觉</a:t>
            </a:r>
            <a:r>
              <a:rPr lang="zh-CN" altLang="en-US" dirty="0" smtClean="0">
                <a:solidFill>
                  <a:srgbClr val="002060"/>
                </a:solidFill>
              </a:rPr>
              <a:t>或无法承受宝宝发热现状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"/>
    </mc:Choice>
    <mc:Fallback xmlns="">
      <p:transition spd="slow" advTm="13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退热药服用技巧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/>
          <a:lstStyle/>
          <a:p>
            <a:r>
              <a:rPr lang="zh-CN" altLang="en-US" dirty="0" smtClean="0"/>
              <a:t>按说明剂量的半量甚至</a:t>
            </a:r>
            <a:r>
              <a:rPr lang="en-US" altLang="zh-CN" dirty="0" smtClean="0"/>
              <a:t>1/3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1/4</a:t>
            </a:r>
            <a:r>
              <a:rPr lang="zh-CN" altLang="en-US" dirty="0" smtClean="0"/>
              <a:t>服用</a:t>
            </a:r>
            <a:endParaRPr lang="en-US" altLang="zh-CN" dirty="0" smtClean="0"/>
          </a:p>
          <a:p>
            <a:r>
              <a:rPr lang="zh-CN" altLang="en-US" dirty="0" smtClean="0"/>
              <a:t>根据体温下降情况酌情追加</a:t>
            </a:r>
            <a:endParaRPr lang="en-US" altLang="zh-CN" dirty="0" smtClean="0"/>
          </a:p>
          <a:p>
            <a:r>
              <a:rPr lang="zh-CN" altLang="en-US" dirty="0" smtClean="0"/>
              <a:t>最好不把体温降到</a:t>
            </a:r>
            <a:r>
              <a:rPr lang="en-US" altLang="zh-CN" dirty="0" smtClean="0"/>
              <a:t>38</a:t>
            </a:r>
            <a:r>
              <a:rPr lang="zh-CN" altLang="en-US" dirty="0" smtClean="0"/>
              <a:t>℃以下</a:t>
            </a:r>
            <a:endParaRPr lang="en-US" altLang="zh-CN" dirty="0" smtClean="0"/>
          </a:p>
          <a:p>
            <a:r>
              <a:rPr lang="zh-CN" altLang="en-US" dirty="0" smtClean="0"/>
              <a:t>适宜儿童的退热西药对乙醯氨基酚和布洛芬</a:t>
            </a:r>
            <a:endParaRPr lang="en-US" altLang="zh-CN" dirty="0" smtClean="0"/>
          </a:p>
          <a:p>
            <a:r>
              <a:rPr lang="zh-CN" altLang="en-US" dirty="0" smtClean="0"/>
              <a:t>可选适宜儿童的退热中药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152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2"/>
    </mc:Choice>
    <mc:Fallback xmlns="">
      <p:transition spd="slow" advTm="1025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关于退热，值得注意的问题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259632" y="1412776"/>
            <a:ext cx="6768752" cy="496855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退热药</a:t>
            </a:r>
            <a:r>
              <a:rPr lang="zh-CN" altLang="en-US" dirty="0" smtClean="0">
                <a:solidFill>
                  <a:srgbClr val="FF0066"/>
                </a:solidFill>
              </a:rPr>
              <a:t>不是</a:t>
            </a:r>
            <a:r>
              <a:rPr lang="zh-CN" altLang="en-US" dirty="0">
                <a:solidFill>
                  <a:srgbClr val="FF0066"/>
                </a:solidFill>
              </a:rPr>
              <a:t>治病</a:t>
            </a:r>
            <a:r>
              <a:rPr lang="zh-CN" altLang="en-US" dirty="0"/>
              <a:t>的药</a:t>
            </a:r>
            <a:endParaRPr lang="en-US" altLang="zh-CN" dirty="0"/>
          </a:p>
          <a:p>
            <a:r>
              <a:rPr lang="zh-CN" altLang="en-US" dirty="0" smtClean="0"/>
              <a:t>退热让病毒复制</a:t>
            </a:r>
            <a:r>
              <a:rPr lang="zh-CN" altLang="en-US" dirty="0" smtClean="0">
                <a:solidFill>
                  <a:srgbClr val="FF0066"/>
                </a:solidFill>
              </a:rPr>
              <a:t>不受阻碍</a:t>
            </a:r>
            <a:endParaRPr lang="en-US" altLang="zh-CN" dirty="0" smtClean="0">
              <a:solidFill>
                <a:srgbClr val="FF0066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退热药非但不能缩短反而会</a:t>
            </a:r>
            <a:r>
              <a:rPr lang="zh-CN" altLang="en-US" dirty="0" smtClean="0">
                <a:solidFill>
                  <a:srgbClr val="FF0066"/>
                </a:solidFill>
              </a:rPr>
              <a:t>延长病程</a:t>
            </a:r>
            <a:endParaRPr lang="en-US" altLang="zh-CN" dirty="0" smtClean="0">
              <a:solidFill>
                <a:srgbClr val="FF0066"/>
              </a:solidFill>
            </a:endParaRPr>
          </a:p>
          <a:p>
            <a:r>
              <a:rPr lang="zh-CN" altLang="en-US" dirty="0" smtClean="0"/>
              <a:t>降温后的“精神好”</a:t>
            </a:r>
            <a:r>
              <a:rPr lang="zh-CN" altLang="en-US" dirty="0" smtClean="0">
                <a:solidFill>
                  <a:srgbClr val="FF0066"/>
                </a:solidFill>
              </a:rPr>
              <a:t>不利于康复</a:t>
            </a:r>
            <a:endParaRPr lang="en-US" altLang="zh-CN" dirty="0" smtClean="0">
              <a:solidFill>
                <a:srgbClr val="FF0066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/>
              <a:t>过多服用</a:t>
            </a:r>
            <a:r>
              <a:rPr lang="zh-CN" altLang="en-US" dirty="0" smtClean="0"/>
              <a:t>退热药发生</a:t>
            </a:r>
            <a:r>
              <a:rPr lang="zh-CN" altLang="en-US" dirty="0">
                <a:solidFill>
                  <a:srgbClr val="FF0066"/>
                </a:solidFill>
              </a:rPr>
              <a:t>水</a:t>
            </a:r>
            <a:r>
              <a:rPr lang="zh-CN" altLang="en-US" dirty="0" smtClean="0">
                <a:solidFill>
                  <a:srgbClr val="FF0066"/>
                </a:solidFill>
              </a:rPr>
              <a:t>电解质紊乱</a:t>
            </a:r>
            <a:endParaRPr lang="en-US" altLang="zh-CN" dirty="0"/>
          </a:p>
          <a:p>
            <a:r>
              <a:rPr lang="zh-CN" altLang="en-US" dirty="0"/>
              <a:t>液量不足时退热药很</a:t>
            </a:r>
            <a:r>
              <a:rPr lang="zh-CN" altLang="en-US" dirty="0">
                <a:solidFill>
                  <a:srgbClr val="FF0066"/>
                </a:solidFill>
              </a:rPr>
              <a:t>难发挥</a:t>
            </a:r>
            <a:r>
              <a:rPr lang="zh-CN" altLang="en-US" dirty="0" smtClean="0"/>
              <a:t>疗效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服用</a:t>
            </a:r>
            <a:r>
              <a:rPr lang="zh-CN" altLang="en-US" dirty="0"/>
              <a:t>退热药后体温下降</a:t>
            </a:r>
            <a:r>
              <a:rPr lang="zh-CN" altLang="en-US" dirty="0">
                <a:solidFill>
                  <a:srgbClr val="FF0066"/>
                </a:solidFill>
              </a:rPr>
              <a:t>不预示病愈</a:t>
            </a:r>
            <a:endParaRPr lang="en-US" altLang="zh-CN" dirty="0">
              <a:solidFill>
                <a:srgbClr val="FF0066"/>
              </a:solidFill>
            </a:endParaRPr>
          </a:p>
          <a:p>
            <a:r>
              <a:rPr lang="zh-CN" altLang="en-US" dirty="0"/>
              <a:t>退热药力过后体温再次上升</a:t>
            </a:r>
            <a:r>
              <a:rPr lang="zh-CN" altLang="en-US" dirty="0">
                <a:solidFill>
                  <a:srgbClr val="FF0066"/>
                </a:solidFill>
              </a:rPr>
              <a:t>不预示</a:t>
            </a:r>
            <a:r>
              <a:rPr lang="zh-CN" altLang="en-US" dirty="0" smtClean="0">
                <a:solidFill>
                  <a:srgbClr val="FF0066"/>
                </a:solidFill>
              </a:rPr>
              <a:t>病重</a:t>
            </a:r>
            <a:endParaRPr lang="en-US" altLang="zh-CN" dirty="0" smtClean="0">
              <a:solidFill>
                <a:srgbClr val="FF0066"/>
              </a:solidFill>
            </a:endParaRPr>
          </a:p>
          <a:p>
            <a:endParaRPr lang="en-US" altLang="zh-CN" dirty="0"/>
          </a:p>
          <a:p>
            <a:r>
              <a:rPr lang="zh-CN" altLang="en-US" dirty="0" smtClean="0"/>
              <a:t>大多感冒药含有退热药，易产生</a:t>
            </a:r>
            <a:r>
              <a:rPr lang="zh-CN" altLang="en-US" dirty="0" smtClean="0">
                <a:solidFill>
                  <a:srgbClr val="FF0066"/>
                </a:solidFill>
              </a:rPr>
              <a:t>叠加</a:t>
            </a:r>
            <a:r>
              <a:rPr lang="zh-CN" altLang="en-US" dirty="0" smtClean="0"/>
              <a:t>作用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21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55"/>
    </mc:Choice>
    <mc:Fallback xmlns="">
      <p:transition spd="slow" advTm="3615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3" y="476672"/>
            <a:ext cx="4546848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</a:rPr>
              <a:t>咳嗽</a:t>
            </a:r>
            <a:endParaRPr lang="zh-CN" altLang="en-US" sz="6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MacBook\Desktop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2768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5220072" y="5042030"/>
            <a:ext cx="1404156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06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7"/>
    </mc:Choice>
    <mc:Fallback xmlns="">
      <p:transition spd="slow" advTm="1122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讲稿\幻灯\IMG_24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r="1" b="18307"/>
          <a:stretch/>
        </p:blipFill>
        <p:spPr bwMode="auto">
          <a:xfrm>
            <a:off x="-406400" y="548680"/>
            <a:ext cx="9550400" cy="56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3"/>
    </mc:Choice>
    <mc:Fallback xmlns="">
      <p:transition spd="slow" advTm="855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讲稿\幻灯\IMG_24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1" b="18149"/>
          <a:stretch/>
        </p:blipFill>
        <p:spPr bwMode="auto">
          <a:xfrm>
            <a:off x="1074169" y="1052736"/>
            <a:ext cx="6552728" cy="32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074169" y="5110887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如不消除这些碎片</a:t>
            </a:r>
            <a:r>
              <a:rPr lang="zh-CN" altLang="en-US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睡觉时就会被呛着</a:t>
            </a:r>
            <a:endParaRPr lang="zh-CN" altLang="en-US" sz="24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4169" y="4536467"/>
            <a:ext cx="8064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咽喉部的许多细胞与</a:t>
            </a:r>
            <a:r>
              <a:rPr lang="zh-CN" altLang="en-US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病毒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同归于尽细胞碎片</a:t>
            </a:r>
            <a:r>
              <a:rPr lang="zh-CN" altLang="en-US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堆积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在咽喉</a:t>
            </a:r>
            <a:r>
              <a:rPr lang="zh-CN" altLang="en-US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31955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0"/>
    </mc:Choice>
    <mc:Fallback xmlns="">
      <p:transition spd="slow" advTm="242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讲稿\幻灯\IMG_24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讲稿\幻灯\IMG_24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67185" r="25397" b="23916"/>
          <a:stretch/>
        </p:blipFill>
        <p:spPr bwMode="auto">
          <a:xfrm>
            <a:off x="4932040" y="6162439"/>
            <a:ext cx="4211960" cy="67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8"/>
    </mc:Choice>
    <mc:Fallback xmlns="">
      <p:transition spd="slow" advTm="657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讲稿\幻灯\IMG_24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28171" r="1173" b="28073"/>
          <a:stretch/>
        </p:blipFill>
        <p:spPr bwMode="auto">
          <a:xfrm>
            <a:off x="0" y="1695849"/>
            <a:ext cx="9144000" cy="35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75979" y="1749353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rPr>
              <a:t>巨噬细胞没有吞噬的碎片被纤毛运走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943200" y="4452505"/>
            <a:ext cx="72008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咳嗽是为了清除呼吸道内垃圾和异物</a:t>
            </a:r>
            <a:endParaRPr lang="zh-CN" alt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3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8"/>
    </mc:Choice>
    <mc:Fallback xmlns="">
      <p:transition spd="slow" advTm="394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561" y="347217"/>
            <a:ext cx="8229600" cy="94518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好的止咳措施是什么？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MacBook\Desktop\u=3743263634,2851293870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3" y="132646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\Desktop\u=2280239593,4115318197&amp;fm=21&amp;gp=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2"/>
          <a:stretch/>
        </p:blipFill>
        <p:spPr bwMode="auto">
          <a:xfrm>
            <a:off x="2647151" y="1430840"/>
            <a:ext cx="208757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1"/>
          <a:stretch/>
        </p:blipFill>
        <p:spPr bwMode="auto">
          <a:xfrm>
            <a:off x="251520" y="4197094"/>
            <a:ext cx="2272479" cy="21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29790" r="12777" b="1395"/>
          <a:stretch/>
        </p:blipFill>
        <p:spPr bwMode="auto">
          <a:xfrm>
            <a:off x="2718250" y="4180761"/>
            <a:ext cx="2168884" cy="2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MacBook\Desktop\u=948835265,3820147363&amp;fm=21&amp;gp=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9" t="-15445" r="-9895" b="15445"/>
          <a:stretch/>
        </p:blipFill>
        <p:spPr bwMode="auto">
          <a:xfrm>
            <a:off x="4968450" y="1002402"/>
            <a:ext cx="2088342" cy="25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 b="6439"/>
          <a:stretch/>
        </p:blipFill>
        <p:spPr bwMode="auto">
          <a:xfrm>
            <a:off x="5076054" y="4197094"/>
            <a:ext cx="2057383" cy="21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3"/>
          <a:stretch/>
        </p:blipFill>
        <p:spPr bwMode="auto">
          <a:xfrm>
            <a:off x="7269141" y="4180762"/>
            <a:ext cx="1555864" cy="218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1002317" y="3617880"/>
            <a:ext cx="1404156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047073" y="6369035"/>
            <a:ext cx="816798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宝宝茜茜</a:t>
            </a:r>
            <a:endParaRPr lang="zh-CN" altLang="en-US" sz="1600" dirty="0"/>
          </a:p>
        </p:txBody>
      </p:sp>
      <p:pic>
        <p:nvPicPr>
          <p:cNvPr id="2057" name="Picture 9" descr="D:\书稿\图说育儿\图说育儿终稿\第4 护理（图片）\5咽喉护理\图1 给宝宝拍背排痰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10828" r="15020" b="25617"/>
          <a:stretch/>
        </p:blipFill>
        <p:spPr bwMode="auto">
          <a:xfrm>
            <a:off x="6958832" y="2508026"/>
            <a:ext cx="1908039" cy="11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书稿\图说育儿\图说育儿终稿\第4 护理（图片）\5咽喉护理\图1 给宝宝拍背排痰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66" y="1430840"/>
            <a:ext cx="1946906" cy="11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6"/>
    </mc:Choice>
    <mc:Fallback xmlns="">
      <p:transition spd="slow" advTm="4003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4362167" cy="1282154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rgbClr val="002060"/>
                </a:solidFill>
              </a:rPr>
              <a:t>倦怠</a:t>
            </a:r>
          </a:p>
        </p:txBody>
      </p:sp>
      <p:pic>
        <p:nvPicPr>
          <p:cNvPr id="2050" name="Picture 2" descr="C:\Users\MacBook\Desktop\u=793441382,1185046866&amp;fm=21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r="27745"/>
          <a:stretch/>
        </p:blipFill>
        <p:spPr bwMode="auto">
          <a:xfrm rot="1683948">
            <a:off x="1513004" y="2362321"/>
            <a:ext cx="1861105" cy="21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 rot="19990232">
            <a:off x="5831426" y="4317911"/>
            <a:ext cx="1173204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  <p:pic>
        <p:nvPicPr>
          <p:cNvPr id="3074" name="Picture 2" descr="C:\Users\MacBook\Desktop\u=3074517551,501887128&amp;fm=21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9"/>
          <a:stretch/>
        </p:blipFill>
        <p:spPr bwMode="auto">
          <a:xfrm rot="20107226">
            <a:off x="3902719" y="3309776"/>
            <a:ext cx="1586119" cy="20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"/>
    </mc:Choice>
    <mc:Fallback xmlns="">
      <p:transition spd="slow" advTm="321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770984" cy="1210146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002060"/>
                </a:solidFill>
              </a:rPr>
              <a:t>宝宝</a:t>
            </a:r>
            <a:r>
              <a:rPr lang="zh-CN" altLang="en-US" sz="4000" b="1" dirty="0" smtClean="0">
                <a:solidFill>
                  <a:srgbClr val="002060"/>
                </a:solidFill>
              </a:rPr>
              <a:t>为啥容易“感冒”？</a:t>
            </a:r>
            <a:endParaRPr lang="zh-CN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76872"/>
            <a:ext cx="8003232" cy="31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b="1" dirty="0" smtClean="0">
                <a:solidFill>
                  <a:srgbClr val="FF3399"/>
                </a:solidFill>
              </a:rPr>
              <a:t>免疫</a:t>
            </a:r>
            <a:r>
              <a:rPr lang="zh-CN" altLang="en-US" dirty="0" smtClean="0">
                <a:solidFill>
                  <a:srgbClr val="FF3399"/>
                </a:solidFill>
              </a:rPr>
              <a:t>系统</a:t>
            </a:r>
            <a:r>
              <a:rPr lang="zh-CN" altLang="en-US" dirty="0" smtClean="0"/>
              <a:t>尚未发育成熟</a:t>
            </a:r>
            <a:endParaRPr lang="en-US" altLang="zh-CN" dirty="0" smtClean="0"/>
          </a:p>
          <a:p>
            <a:r>
              <a:rPr lang="zh-CN" altLang="en-US" dirty="0"/>
              <a:t>每分</a:t>
            </a:r>
            <a:r>
              <a:rPr lang="zh-CN" altLang="en-US" dirty="0" smtClean="0"/>
              <a:t>每秒都与</a:t>
            </a:r>
            <a:r>
              <a:rPr lang="zh-CN" altLang="en-US" dirty="0" smtClean="0">
                <a:solidFill>
                  <a:srgbClr val="FF3399"/>
                </a:solidFill>
              </a:rPr>
              <a:t>微生物接触</a:t>
            </a:r>
            <a:endParaRPr lang="en-US" altLang="zh-CN" dirty="0" smtClean="0">
              <a:solidFill>
                <a:srgbClr val="FF3399"/>
              </a:solidFill>
            </a:endParaRPr>
          </a:p>
          <a:p>
            <a:r>
              <a:rPr lang="zh-CN" altLang="en-US" dirty="0" smtClean="0"/>
              <a:t>“感冒”就是对致病微生物产生</a:t>
            </a:r>
            <a:r>
              <a:rPr lang="zh-CN" altLang="en-US" dirty="0" smtClean="0">
                <a:solidFill>
                  <a:srgbClr val="FF3399"/>
                </a:solidFill>
              </a:rPr>
              <a:t>免疫过程</a:t>
            </a:r>
            <a:endParaRPr lang="en-US" altLang="zh-CN" dirty="0" smtClean="0">
              <a:solidFill>
                <a:srgbClr val="FF3399"/>
              </a:solidFill>
            </a:endParaRPr>
          </a:p>
          <a:p>
            <a:r>
              <a:rPr lang="zh-CN" altLang="en-US" dirty="0" smtClean="0"/>
              <a:t>这是</a:t>
            </a:r>
            <a:r>
              <a:rPr lang="zh-CN" altLang="en-US" dirty="0" smtClean="0">
                <a:solidFill>
                  <a:srgbClr val="FF3399"/>
                </a:solidFill>
              </a:rPr>
              <a:t>生命规律</a:t>
            </a:r>
            <a:r>
              <a:rPr lang="zh-CN" altLang="en-US" dirty="0" smtClean="0"/>
              <a:t>，是宝宝成长必经之痛</a:t>
            </a:r>
            <a:endParaRPr lang="en-US" altLang="zh-CN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088695" y="3746483"/>
            <a:ext cx="1080120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  <p:pic>
        <p:nvPicPr>
          <p:cNvPr id="5" name="Picture 2" descr="C:\Users\MacBook\Desktop\u=1691244770,563669386&amp;fm=21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89"/>
          <a:stretch/>
        </p:blipFill>
        <p:spPr bwMode="auto">
          <a:xfrm>
            <a:off x="5687416" y="1492542"/>
            <a:ext cx="2196951" cy="24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"/>
    </mc:Choice>
    <mc:Fallback xmlns="">
      <p:transition spd="slow" advTm="6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讲稿\幻灯\IMG_25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4922" r="4127" b="25974"/>
          <a:stretch/>
        </p:blipFill>
        <p:spPr bwMode="auto">
          <a:xfrm>
            <a:off x="-27832" y="7258"/>
            <a:ext cx="919966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3"/>
          <p:cNvSpPr txBox="1">
            <a:spLocks/>
          </p:cNvSpPr>
          <p:nvPr/>
        </p:nvSpPr>
        <p:spPr>
          <a:xfrm>
            <a:off x="2339752" y="4368064"/>
            <a:ext cx="6264696" cy="8640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宝宝需要积蓄力量打败病毒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971600" y="3436257"/>
            <a:ext cx="7632848" cy="864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白细胞激素号召增援部队加入战场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4572000" y="5328598"/>
            <a:ext cx="4032448" cy="720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没精力玩耍跑跳了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07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1"/>
    </mc:Choice>
    <mc:Fallback xmlns="">
      <p:transition spd="slow" advTm="684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让宝宝恢复体力最好的方法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MacBook\Desktop\u=508704016,135320983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56" y="3140968"/>
            <a:ext cx="2812789" cy="18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cBook\Desktop\u=1904983615,3473923726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87" y="3140968"/>
            <a:ext cx="2897510" cy="18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3"/>
          <p:cNvSpPr txBox="1">
            <a:spLocks/>
          </p:cNvSpPr>
          <p:nvPr/>
        </p:nvSpPr>
        <p:spPr>
          <a:xfrm>
            <a:off x="3275856" y="4869160"/>
            <a:ext cx="2003264" cy="5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00" dirty="0" smtClean="0">
                <a:latin typeface="华文琥珀" pitchFamily="2" charset="-122"/>
                <a:ea typeface="华文琥珀" pitchFamily="2" charset="-122"/>
              </a:rPr>
              <a:t/>
            </a:r>
            <a:br>
              <a:rPr lang="zh-CN" altLang="en-US" sz="3100" dirty="0" smtClean="0">
                <a:latin typeface="华文琥珀" pitchFamily="2" charset="-122"/>
                <a:ea typeface="华文琥珀" pitchFamily="2" charset="-122"/>
              </a:rPr>
            </a:br>
            <a:r>
              <a:rPr lang="zh-CN" altLang="en-US" sz="4900" dirty="0" smtClean="0">
                <a:latin typeface="微软雅黑" pitchFamily="34" charset="-122"/>
                <a:ea typeface="微软雅黑" pitchFamily="34" charset="-122"/>
              </a:rPr>
              <a:t>休息</a:t>
            </a:r>
            <a:endParaRPr lang="zh-CN" altLang="en-US" sz="49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6372200" y="4709954"/>
            <a:ext cx="1800200" cy="62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00" dirty="0" smtClean="0">
                <a:latin typeface="华文琥珀" pitchFamily="2" charset="-122"/>
                <a:ea typeface="华文琥珀" pitchFamily="2" charset="-122"/>
              </a:rPr>
              <a:t/>
            </a:r>
            <a:br>
              <a:rPr lang="zh-CN" altLang="en-US" sz="3100" dirty="0" smtClean="0">
                <a:latin typeface="华文琥珀" pitchFamily="2" charset="-122"/>
                <a:ea typeface="华文琥珀" pitchFamily="2" charset="-122"/>
              </a:rPr>
            </a:br>
            <a:r>
              <a:rPr lang="zh-CN" altLang="en-US" sz="3100" dirty="0" smtClean="0">
                <a:latin typeface="微软雅黑" pitchFamily="34" charset="-122"/>
                <a:ea typeface="微软雅黑" pitchFamily="34" charset="-122"/>
              </a:rPr>
              <a:t>睡眠</a:t>
            </a:r>
            <a:endParaRPr lang="zh-CN" altLang="en-US" sz="49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9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9"/>
    </mc:Choice>
    <mc:Fallback xmlns="">
      <p:transition spd="slow" advTm="493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3397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3100" dirty="0">
                <a:latin typeface="华文琥珀" pitchFamily="2" charset="-122"/>
                <a:ea typeface="华文琥珀" pitchFamily="2" charset="-122"/>
              </a:rPr>
              <a:t/>
            </a:r>
            <a:br>
              <a:rPr lang="zh-CN" altLang="en-US" sz="3100" dirty="0">
                <a:latin typeface="华文琥珀" pitchFamily="2" charset="-122"/>
                <a:ea typeface="华文琥珀" pitchFamily="2" charset="-122"/>
              </a:rPr>
            </a:br>
            <a:r>
              <a:rPr lang="zh-CN" altLang="en-US" b="1" dirty="0" smtClean="0"/>
              <a:t>喉咙红肿痛</a:t>
            </a:r>
            <a:endParaRPr lang="zh-CN" altLang="en-US" b="1" dirty="0"/>
          </a:p>
        </p:txBody>
      </p:sp>
      <p:pic>
        <p:nvPicPr>
          <p:cNvPr id="6" name="Picture 2" descr="D:\讲稿\幻灯\IMG_24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6"/>
          <a:stretch/>
        </p:blipFill>
        <p:spPr bwMode="auto">
          <a:xfrm>
            <a:off x="1" y="1693641"/>
            <a:ext cx="9144000" cy="51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092600" y="1700641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</a:rPr>
              <a:t>  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为了</a:t>
            </a:r>
            <a:r>
              <a:rPr lang="zh-CN" altLang="en-US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消灭来敌，与入侵者同归于尽</a:t>
            </a:r>
            <a:r>
              <a: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免疫系统</a:t>
            </a:r>
            <a:r>
              <a:rPr lang="zh-CN" altLang="en-US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消灭了上千个喉部细胞</a:t>
            </a:r>
            <a:r>
              <a: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                         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喉咙</a:t>
            </a:r>
            <a:r>
              <a:rPr lang="zh-CN" altLang="en-US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变得红肿疼痛</a:t>
            </a:r>
          </a:p>
        </p:txBody>
      </p:sp>
    </p:spTree>
    <p:extLst>
      <p:ext uri="{BB962C8B-B14F-4D97-AF65-F5344CB8AC3E}">
        <p14:creationId xmlns:p14="http://schemas.microsoft.com/office/powerpoint/2010/main" val="24054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7"/>
    </mc:Choice>
    <mc:Fallback xmlns="">
      <p:transition spd="slow" advTm="2418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缓解喉咙疼痛措施</a:t>
            </a:r>
            <a:endParaRPr lang="zh-CN" altLang="en-US" dirty="0"/>
          </a:p>
        </p:txBody>
      </p:sp>
      <p:pic>
        <p:nvPicPr>
          <p:cNvPr id="5122" name="Picture 2" descr="C:\Users\MacBook\Desktop\u=3982488760,2543591538&amp;fm=21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r="4792"/>
          <a:stretch/>
        </p:blipFill>
        <p:spPr bwMode="auto">
          <a:xfrm rot="20295671">
            <a:off x="754146" y="1881832"/>
            <a:ext cx="2544525" cy="16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cBook\Desktop\u=4240661062,1940902714&amp;fm=21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436">
            <a:off x="4744810" y="4535466"/>
            <a:ext cx="281682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cBook\Desktop\u=175303924,762501545&amp;fm=21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0253">
            <a:off x="1539804" y="3426163"/>
            <a:ext cx="2664296" cy="29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书稿\图说育儿\图说育儿终稿\第4 护理（图片）\5咽喉护理\图2 雾化吸入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3097">
            <a:off x="5228521" y="1570797"/>
            <a:ext cx="2520280" cy="29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5"/>
    </mc:Choice>
    <mc:Fallback xmlns="">
      <p:transition spd="slow" advTm="1295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6700" b="1" dirty="0" smtClean="0">
                <a:solidFill>
                  <a:srgbClr val="002060"/>
                </a:solidFill>
              </a:rPr>
              <a:t>感冒歌</a:t>
            </a:r>
            <a:r>
              <a:rPr lang="en-US" altLang="zh-CN" sz="6700" b="1" dirty="0" smtClean="0">
                <a:solidFill>
                  <a:srgbClr val="002060"/>
                </a:solidFill>
              </a:rPr>
              <a:t>……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52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"/>
    </mc:Choice>
    <mc:Fallback xmlns="">
      <p:transition spd="slow" advTm="54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132856"/>
            <a:ext cx="7632848" cy="326896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喷嚏流涕打先锋，不让敌人进家</a:t>
            </a: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中。</a:t>
            </a:r>
            <a:endParaRPr lang="en-US" altLang="zh-CN" b="1" dirty="0">
              <a:solidFill>
                <a:srgbClr val="7030A0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发热针对的是超生，降低</a:t>
            </a: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病菌乱</a:t>
            </a: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生成。</a:t>
            </a:r>
            <a:endParaRPr lang="en-US" altLang="zh-CN" b="1" dirty="0">
              <a:solidFill>
                <a:srgbClr val="7030A0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咳嗽做的是环卫工，清扫垃圾</a:t>
            </a: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急匆匆。</a:t>
            </a:r>
            <a:endParaRPr lang="en-US" altLang="zh-CN" b="1" dirty="0">
              <a:solidFill>
                <a:srgbClr val="7030A0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喉咙红肿莫嗔怪，那是自我牺牲丢了</a:t>
            </a: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命。</a:t>
            </a:r>
            <a:endParaRPr lang="en-US" altLang="zh-CN" b="1" dirty="0">
              <a:solidFill>
                <a:srgbClr val="7030A0"/>
              </a:solidFill>
              <a:latin typeface="+mn-ea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淋巴肿大非己病，战场废墟收囊</a:t>
            </a: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中。</a:t>
            </a:r>
            <a:endParaRPr lang="en-US" altLang="zh-CN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672408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感冒歌（</a:t>
            </a:r>
            <a:r>
              <a:rPr lang="en-US" altLang="zh-CN" b="1" dirty="0" smtClean="0">
                <a:solidFill>
                  <a:srgbClr val="002060"/>
                </a:solidFill>
              </a:rPr>
              <a:t>1</a:t>
            </a:r>
            <a:r>
              <a:rPr lang="zh-CN" altLang="en-US" b="1" dirty="0" smtClean="0">
                <a:solidFill>
                  <a:srgbClr val="002060"/>
                </a:solidFill>
              </a:rPr>
              <a:t>）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D:\讲稿\幻灯\IMG_24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6"/>
          <a:stretch/>
        </p:blipFill>
        <p:spPr bwMode="auto">
          <a:xfrm>
            <a:off x="362666" y="3937822"/>
            <a:ext cx="724015" cy="4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cBook\Desktop\u=2429463752,3405512845&amp;fm=21&amp;gp=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7" y="2132856"/>
            <a:ext cx="699172" cy="4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cBook\Desktop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7" y="3259232"/>
            <a:ext cx="699172" cy="5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cBook\Desktop\u=3743263634,2851293870&amp;fm=21&amp;gp=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6"/>
          <a:stretch/>
        </p:blipFill>
        <p:spPr bwMode="auto">
          <a:xfrm>
            <a:off x="317414" y="2661607"/>
            <a:ext cx="823417" cy="54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7" y="4415286"/>
            <a:ext cx="744424" cy="60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6"/>
    </mc:Choice>
    <mc:Fallback xmlns="">
      <p:transition spd="slow" advTm="30916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7784" y="2276872"/>
            <a:ext cx="4114800" cy="3629000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7030A0"/>
                </a:solidFill>
              </a:rPr>
              <a:t>又是哭来又是闹</a:t>
            </a:r>
            <a:endParaRPr lang="en-US" altLang="zh-CN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7030A0"/>
                </a:solidFill>
              </a:rPr>
              <a:t>不愿吃喝不愿尿</a:t>
            </a:r>
            <a:endParaRPr lang="en-US" altLang="zh-CN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7030A0"/>
                </a:solidFill>
              </a:rPr>
              <a:t>爸妈切莫心火烧</a:t>
            </a:r>
            <a:endParaRPr lang="en-US" altLang="zh-CN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7030A0"/>
                </a:solidFill>
              </a:rPr>
              <a:t>耐心呵护细</a:t>
            </a:r>
            <a:r>
              <a:rPr lang="zh-CN" altLang="en-US" b="1" dirty="0" smtClean="0">
                <a:solidFill>
                  <a:srgbClr val="7030A0"/>
                </a:solidFill>
              </a:rPr>
              <a:t>照料</a:t>
            </a:r>
          </a:p>
          <a:p>
            <a:pPr>
              <a:buFont typeface="Wingdings" pitchFamily="2" charset="2"/>
              <a:buChar char="n"/>
            </a:pPr>
            <a:r>
              <a:rPr lang="zh-CN" altLang="en-US" b="1" dirty="0" smtClean="0">
                <a:solidFill>
                  <a:srgbClr val="7030A0"/>
                </a:solidFill>
              </a:rPr>
              <a:t>一周过后就愈了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感冒歌（</a:t>
            </a:r>
            <a:r>
              <a:rPr lang="en-US" altLang="zh-CN" b="1" dirty="0" smtClean="0">
                <a:solidFill>
                  <a:srgbClr val="002060"/>
                </a:solidFill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</a:rPr>
              <a:t>）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MacBook\Desktop\u=1800819381,4086287714&amp;fm=1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84054"/>
            <a:ext cx="2143021" cy="15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\Desktop\u=2122184943,1195672799&amp;fm=21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"/>
          <a:stretch/>
        </p:blipFill>
        <p:spPr bwMode="auto">
          <a:xfrm flipH="1">
            <a:off x="395536" y="4461908"/>
            <a:ext cx="1872208" cy="19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"/>
    </mc:Choice>
    <mc:Fallback xmlns="">
      <p:transition spd="slow" advTm="178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39552" y="288019"/>
            <a:ext cx="2664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002060"/>
                </a:solidFill>
              </a:rPr>
              <a:t>感冒歌（</a:t>
            </a:r>
            <a:r>
              <a:rPr lang="en-US" altLang="zh-CN" b="1" dirty="0" smtClean="0">
                <a:solidFill>
                  <a:srgbClr val="002060"/>
                </a:solidFill>
              </a:rPr>
              <a:t>3</a:t>
            </a:r>
            <a:r>
              <a:rPr lang="zh-CN" altLang="en-US" b="1" dirty="0" smtClean="0">
                <a:solidFill>
                  <a:srgbClr val="002060"/>
                </a:solidFill>
              </a:rPr>
              <a:t>）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1259632" y="1746987"/>
            <a:ext cx="4536504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u"/>
            </a:pPr>
            <a:r>
              <a:rPr lang="zh-CN" altLang="en-US" sz="3900" b="1" dirty="0" smtClean="0">
                <a:solidFill>
                  <a:srgbClr val="7030A0"/>
                </a:solidFill>
              </a:rPr>
              <a:t>感冒是个自限病</a:t>
            </a:r>
            <a:endParaRPr lang="en-US" altLang="zh-CN" sz="3900" b="1" dirty="0" smtClean="0">
              <a:solidFill>
                <a:srgbClr val="7030A0"/>
              </a:solidFill>
            </a:endParaRPr>
          </a:p>
          <a:p>
            <a:pPr marL="571500" indent="-571500" algn="l">
              <a:buFont typeface="Wingdings" pitchFamily="2" charset="2"/>
              <a:buChar char="u"/>
            </a:pPr>
            <a:r>
              <a:rPr lang="zh-CN" altLang="en-US" sz="3900" b="1" dirty="0" smtClean="0">
                <a:solidFill>
                  <a:srgbClr val="7030A0"/>
                </a:solidFill>
              </a:rPr>
              <a:t>吃黄药铺也不灵</a:t>
            </a:r>
            <a:endParaRPr lang="en-US" altLang="zh-CN" sz="3900" b="1" dirty="0" smtClean="0">
              <a:solidFill>
                <a:srgbClr val="7030A0"/>
              </a:solidFill>
            </a:endParaRPr>
          </a:p>
          <a:p>
            <a:pPr marL="571500" indent="-571500" algn="l">
              <a:buFont typeface="Wingdings" pitchFamily="2" charset="2"/>
              <a:buChar char="u"/>
            </a:pPr>
            <a:r>
              <a:rPr lang="zh-CN" altLang="en-US" sz="3900" b="1" dirty="0" smtClean="0">
                <a:solidFill>
                  <a:srgbClr val="7030A0"/>
                </a:solidFill>
              </a:rPr>
              <a:t>免疫系统显身手</a:t>
            </a:r>
            <a:endParaRPr lang="en-US" altLang="zh-CN" sz="3900" b="1" dirty="0" smtClean="0">
              <a:solidFill>
                <a:srgbClr val="7030A0"/>
              </a:solidFill>
            </a:endParaRPr>
          </a:p>
          <a:p>
            <a:pPr marL="571500" indent="-571500" algn="l">
              <a:buFont typeface="Wingdings" pitchFamily="2" charset="2"/>
              <a:buChar char="u"/>
            </a:pPr>
            <a:r>
              <a:rPr lang="zh-CN" altLang="en-US" sz="3900" b="1" dirty="0" smtClean="0">
                <a:solidFill>
                  <a:srgbClr val="7030A0"/>
                </a:solidFill>
              </a:rPr>
              <a:t>一炮打响就能行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21" y="2923770"/>
            <a:ext cx="1534865" cy="153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2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"/>
    </mc:Choice>
    <mc:Fallback xmlns="">
      <p:transition spd="slow" advTm="5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36695"/>
            <a:ext cx="3456384" cy="38527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物理降温是</a:t>
            </a: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首选</a:t>
            </a:r>
            <a:endParaRPr lang="en-US" altLang="zh-CN" b="1" dirty="0" smtClean="0">
              <a:solidFill>
                <a:srgbClr val="7030A0"/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7030A0"/>
                </a:solidFill>
                <a:latin typeface="+mn-ea"/>
              </a:rPr>
              <a:t>退热</a:t>
            </a: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药物往下减</a:t>
            </a:r>
            <a:endParaRPr lang="en-US" altLang="zh-CN" b="1" dirty="0" smtClean="0">
              <a:solidFill>
                <a:srgbClr val="7030A0"/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endParaRPr lang="en-US" altLang="zh-CN" b="1" dirty="0" smtClean="0">
              <a:solidFill>
                <a:srgbClr val="7030A0"/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咳嗽饮水拍拍背</a:t>
            </a:r>
            <a:endParaRPr lang="en-US" altLang="zh-CN" b="1" dirty="0" smtClean="0">
              <a:solidFill>
                <a:srgbClr val="7030A0"/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7030A0"/>
                </a:solidFill>
                <a:latin typeface="+mn-ea"/>
              </a:rPr>
              <a:t>雾化盐水润润肺</a:t>
            </a:r>
            <a:endParaRPr lang="en-US" altLang="zh-CN" b="1" dirty="0" smtClean="0">
              <a:solidFill>
                <a:srgbClr val="7030A0"/>
              </a:solidFill>
              <a:latin typeface="+mn-ea"/>
            </a:endParaRPr>
          </a:p>
          <a:p>
            <a:endParaRPr lang="en-US" altLang="zh-CN" b="1" dirty="0" smtClean="0">
              <a:solidFill>
                <a:srgbClr val="7030A0"/>
              </a:solidFill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感冒歌（</a:t>
            </a:r>
            <a:r>
              <a:rPr lang="en-US" altLang="zh-CN" b="1" dirty="0" smtClean="0">
                <a:solidFill>
                  <a:srgbClr val="002060"/>
                </a:solidFill>
              </a:rPr>
              <a:t>4</a:t>
            </a:r>
            <a:r>
              <a:rPr lang="zh-CN" altLang="en-US" b="1" dirty="0" smtClean="0">
                <a:solidFill>
                  <a:srgbClr val="002060"/>
                </a:solidFill>
              </a:rPr>
              <a:t>）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78" y="3156355"/>
            <a:ext cx="1202093" cy="90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932040" y="2132856"/>
            <a:ext cx="3744416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鼻涕清理为好受</a:t>
            </a:r>
            <a:endParaRPr lang="en-US" altLang="zh-CN" sz="3200" b="1" dirty="0">
              <a:solidFill>
                <a:srgbClr val="7030A0"/>
              </a:solidFill>
              <a:latin typeface="+mn-ea"/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盐水洗鼻防</a:t>
            </a:r>
            <a:r>
              <a:rPr lang="zh-CN" altLang="en-US" sz="3200" b="1" dirty="0" smtClean="0">
                <a:solidFill>
                  <a:srgbClr val="7030A0"/>
                </a:solidFill>
                <a:latin typeface="+mn-ea"/>
              </a:rPr>
              <a:t>滴漏</a:t>
            </a:r>
            <a:endParaRPr lang="en-US" altLang="zh-CN" sz="3200" b="1" dirty="0" smtClean="0">
              <a:solidFill>
                <a:srgbClr val="7030A0"/>
              </a:solidFill>
              <a:latin typeface="+mn-ea"/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endParaRPr lang="en-US" altLang="zh-CN" sz="3200" b="1" dirty="0">
              <a:solidFill>
                <a:srgbClr val="7030A0"/>
              </a:solidFill>
              <a:latin typeface="+mn-ea"/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感冒药物不给力</a:t>
            </a:r>
            <a:endParaRPr lang="en-US" altLang="zh-CN" sz="3200" b="1" dirty="0">
              <a:solidFill>
                <a:srgbClr val="7030A0"/>
              </a:solidFill>
              <a:latin typeface="+mn-ea"/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休息喝水好空气</a:t>
            </a:r>
            <a:endParaRPr lang="en-US" altLang="zh-CN" sz="3200" b="1" dirty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44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8"/>
    </mc:Choice>
    <mc:Fallback xmlns="">
      <p:transition spd="slow" advTm="5578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Book\Desktop\u=1525872400,2274918858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9" y="1"/>
            <a:ext cx="9191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47174" y="3811012"/>
            <a:ext cx="66184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感谢</a:t>
            </a:r>
            <a:endParaRPr lang="en-US" altLang="zh-CN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CN" alt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您的到来</a:t>
            </a:r>
            <a:endParaRPr lang="zh-CN" alt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3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"/>
    </mc:Choice>
    <mc:Fallback xmlns="">
      <p:transition spd="slow" advTm="226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3478" y="26064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“感冒”频率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MacBook\Desktop\u=3685737208,3742209558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3" y="2546296"/>
            <a:ext cx="1563490" cy="15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cBook\Desktop\u=379585809,325549867&amp;fm=21&amp;gp=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t="8578" r="17526" b="9360"/>
          <a:stretch/>
        </p:blipFill>
        <p:spPr bwMode="auto">
          <a:xfrm>
            <a:off x="731714" y="1516441"/>
            <a:ext cx="1040242" cy="11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cBook\Desktop\u=658890128,3741598160&amp;fm=21&amp;gp=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1"/>
          <a:stretch/>
        </p:blipFill>
        <p:spPr bwMode="auto">
          <a:xfrm>
            <a:off x="892511" y="4161801"/>
            <a:ext cx="879445" cy="10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acBook\Desktop\u=455711454,2025631324&amp;fm=21&amp;gp=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3" y="5415782"/>
            <a:ext cx="854163" cy="11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380311" y="3752841"/>
            <a:ext cx="1008609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3200" dirty="0" smtClean="0">
                <a:solidFill>
                  <a:srgbClr val="FF3399"/>
                </a:solidFill>
                <a:sym typeface="Wingdings"/>
              </a:rPr>
              <a:t> </a:t>
            </a:r>
            <a:r>
              <a:rPr lang="zh-CN" altLang="en-US" sz="3200" dirty="0">
                <a:solidFill>
                  <a:srgbClr val="FF3399"/>
                </a:solidFill>
                <a:sym typeface="Wingdings"/>
              </a:rPr>
              <a:t></a:t>
            </a:r>
            <a:endParaRPr lang="en-US" altLang="zh-CN" sz="3200" dirty="0">
              <a:solidFill>
                <a:srgbClr val="FF3399"/>
              </a:solidFill>
              <a:sym typeface="Wingding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28762" y="1945814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403986" y="318133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575004" y="318133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53614" y="1945814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010752" y="1949221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803758" y="318133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957694" y="318133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046432" y="318133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811010" y="1949221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151323" y="318133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565740" y="4532266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794493" y="4532266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010752" y="4532266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142059" y="4532266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356761" y="4532266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886736" y="583169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046432" y="584722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366025" y="5850689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589294" y="5847222"/>
            <a:ext cx="356023" cy="30954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大括号 2"/>
          <p:cNvSpPr/>
          <p:nvPr/>
        </p:nvSpPr>
        <p:spPr>
          <a:xfrm>
            <a:off x="6588224" y="1949221"/>
            <a:ext cx="443480" cy="4192017"/>
          </a:xfrm>
          <a:prstGeom prst="rightBrace">
            <a:avLst/>
          </a:prstGeom>
          <a:ln>
            <a:solidFill>
              <a:srgbClr val="FF339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"/>
    </mc:Choice>
    <mc:Fallback xmlns="">
      <p:transition spd="slow" advTm="1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Book\Desktop\u=4039741660,2183116517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2068633">
            <a:off x="1230399" y="443015"/>
            <a:ext cx="2244370" cy="769597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感冒</a:t>
            </a:r>
            <a:r>
              <a:rPr lang="zh-CN" altLang="en-US" b="1" dirty="0" smtClean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频率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1900577">
            <a:off x="4225056" y="514822"/>
            <a:ext cx="2224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40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感冒</a:t>
            </a:r>
            <a:r>
              <a:rPr lang="zh-CN" altLang="en-US" sz="4000" b="1" dirty="0" smtClean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程度</a:t>
            </a:r>
            <a:endParaRPr lang="zh-CN" altLang="en-US" sz="40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 rot="1668229">
            <a:off x="5031437" y="2687774"/>
            <a:ext cx="2385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整体</a:t>
            </a:r>
            <a:r>
              <a:rPr lang="zh-CN" altLang="en-US" sz="4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免疫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 rot="1581751">
            <a:off x="5422781" y="4553556"/>
            <a:ext cx="23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3399"/>
                </a:solidFill>
                <a:latin typeface="微软雅黑" pitchFamily="34" charset="-122"/>
                <a:ea typeface="微软雅黑" pitchFamily="34" charset="-122"/>
              </a:rPr>
              <a:t>局部</a:t>
            </a:r>
            <a:r>
              <a:rPr lang="zh-CN" altLang="en-US" sz="40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免疫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163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002060"/>
                </a:solidFill>
              </a:rPr>
              <a:t>“感冒”要不要看                  </a:t>
            </a:r>
            <a:r>
              <a:rPr lang="zh-CN" altLang="en-US" b="1" dirty="0" smtClean="0"/>
              <a:t>？</a:t>
            </a:r>
            <a:endParaRPr lang="zh-CN" altLang="en-US" b="1" dirty="0"/>
          </a:p>
        </p:txBody>
      </p:sp>
      <p:pic>
        <p:nvPicPr>
          <p:cNvPr id="4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7" y="1484784"/>
            <a:ext cx="1872208" cy="29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"/>
    </mc:Choice>
    <mc:Fallback xmlns="">
      <p:transition spd="slow" advTm="4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带</a:t>
            </a:r>
            <a:r>
              <a:rPr lang="zh-CN" altLang="en-US" b="1" dirty="0">
                <a:solidFill>
                  <a:srgbClr val="002060"/>
                </a:solidFill>
              </a:rPr>
              <a:t>宝宝</a:t>
            </a:r>
            <a:r>
              <a:rPr lang="zh-CN" altLang="en-US" b="1" dirty="0" smtClean="0">
                <a:solidFill>
                  <a:srgbClr val="002060"/>
                </a:solidFill>
              </a:rPr>
              <a:t>看医生的目的是什么？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979712" y="4005064"/>
            <a:ext cx="6624736" cy="24482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10000" dirty="0" smtClean="0"/>
              <a:t>什么病？</a:t>
            </a:r>
            <a:r>
              <a:rPr lang="zh-CN" altLang="en-US" sz="10000" dirty="0" smtClean="0">
                <a:solidFill>
                  <a:srgbClr val="FF3399"/>
                </a:solidFill>
              </a:rPr>
              <a:t>   </a:t>
            </a:r>
            <a:r>
              <a:rPr lang="zh-CN" altLang="en-US" sz="10000" dirty="0" smtClean="0"/>
              <a:t>医生   </a:t>
            </a:r>
            <a:r>
              <a:rPr lang="zh-CN" altLang="en-US" sz="10000" b="1" dirty="0" smtClean="0">
                <a:solidFill>
                  <a:srgbClr val="FF3399"/>
                </a:solidFill>
              </a:rPr>
              <a:t>诊断</a:t>
            </a:r>
            <a:endParaRPr lang="en-US" altLang="zh-CN" sz="10000" b="1" dirty="0" smtClean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zh-CN" altLang="en-US" sz="10000" dirty="0" smtClean="0"/>
              <a:t>怎么治？</a:t>
            </a:r>
            <a:r>
              <a:rPr lang="zh-CN" altLang="en-US" sz="10000" dirty="0" smtClean="0">
                <a:solidFill>
                  <a:srgbClr val="FF3399"/>
                </a:solidFill>
              </a:rPr>
              <a:t>   </a:t>
            </a:r>
            <a:r>
              <a:rPr lang="zh-CN" altLang="en-US" sz="10000" dirty="0" smtClean="0"/>
              <a:t>医生   </a:t>
            </a:r>
            <a:r>
              <a:rPr lang="zh-CN" altLang="en-US" sz="10000" b="1" dirty="0" smtClean="0">
                <a:solidFill>
                  <a:srgbClr val="FF3399"/>
                </a:solidFill>
              </a:rPr>
              <a:t>医嘱</a:t>
            </a:r>
            <a:endParaRPr lang="en-US" altLang="zh-CN" sz="10000" b="1" dirty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zh-CN" altLang="en-US" sz="10000" dirty="0" smtClean="0"/>
              <a:t>如何做？</a:t>
            </a:r>
            <a:r>
              <a:rPr lang="en-US" altLang="zh-CN" sz="10000" dirty="0" smtClean="0">
                <a:solidFill>
                  <a:srgbClr val="FF3399"/>
                </a:solidFill>
              </a:rPr>
              <a:t>   </a:t>
            </a:r>
            <a:r>
              <a:rPr lang="zh-CN" altLang="en-US" sz="10000" dirty="0" smtClean="0"/>
              <a:t>父母   </a:t>
            </a:r>
            <a:r>
              <a:rPr lang="zh-CN" altLang="en-US" sz="9600" b="1" dirty="0" smtClean="0">
                <a:solidFill>
                  <a:srgbClr val="FF3399"/>
                </a:solidFill>
              </a:rPr>
              <a:t>护理</a:t>
            </a:r>
            <a:endParaRPr lang="zh-CN" altLang="en-US" b="1" dirty="0"/>
          </a:p>
        </p:txBody>
      </p:sp>
      <p:pic>
        <p:nvPicPr>
          <p:cNvPr id="32770" name="Picture 2" descr="C:\Users\MacBook\Desktop\u=3471142465,493367779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600400" cy="23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056" y="415856"/>
            <a:ext cx="8858423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002060"/>
                </a:solidFill>
              </a:rPr>
              <a:t>“感冒” 需要                                     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3422419"/>
            <a:ext cx="7403602" cy="2592288"/>
          </a:xfrm>
        </p:spPr>
        <p:txBody>
          <a:bodyPr/>
          <a:lstStyle/>
          <a:p>
            <a:r>
              <a:rPr lang="zh-CN" altLang="en-US" dirty="0"/>
              <a:t>病毒是一</a:t>
            </a:r>
            <a:r>
              <a:rPr lang="zh-CN" altLang="en-US" dirty="0" smtClean="0"/>
              <a:t>种                           </a:t>
            </a:r>
            <a:r>
              <a:rPr lang="zh-CN" altLang="en-US" b="1" dirty="0" smtClean="0">
                <a:solidFill>
                  <a:srgbClr val="FF3399"/>
                </a:solidFill>
              </a:rPr>
              <a:t>天然</a:t>
            </a:r>
            <a:r>
              <a:rPr lang="zh-CN" altLang="en-US" b="1" dirty="0">
                <a:solidFill>
                  <a:srgbClr val="FF3399"/>
                </a:solidFill>
              </a:rPr>
              <a:t>疫苗</a:t>
            </a:r>
            <a:endParaRPr lang="en-US" altLang="zh-CN" b="1" dirty="0">
              <a:solidFill>
                <a:srgbClr val="FF3399"/>
              </a:solidFill>
            </a:endParaRPr>
          </a:p>
          <a:p>
            <a:r>
              <a:rPr lang="zh-CN" altLang="en-US" dirty="0" smtClean="0"/>
              <a:t>药物不是                               </a:t>
            </a:r>
            <a:r>
              <a:rPr lang="zh-CN" altLang="en-US" b="1" dirty="0" smtClean="0">
                <a:solidFill>
                  <a:srgbClr val="FF3399"/>
                </a:solidFill>
              </a:rPr>
              <a:t>自然现象</a:t>
            </a:r>
            <a:endParaRPr lang="en-US" altLang="zh-CN" b="1" dirty="0" smtClean="0">
              <a:solidFill>
                <a:srgbClr val="FF3399"/>
              </a:solidFill>
            </a:endParaRPr>
          </a:p>
          <a:p>
            <a:r>
              <a:rPr lang="zh-CN" altLang="en-US" dirty="0" smtClean="0"/>
              <a:t>机体对药物反应                  </a:t>
            </a:r>
            <a:r>
              <a:rPr lang="zh-CN" altLang="en-US" b="1" dirty="0" smtClean="0">
                <a:solidFill>
                  <a:srgbClr val="FF3399"/>
                </a:solidFill>
              </a:rPr>
              <a:t>无法预测</a:t>
            </a:r>
            <a:endParaRPr lang="en-US" altLang="zh-CN" b="1" dirty="0" smtClean="0">
              <a:solidFill>
                <a:srgbClr val="FF3399"/>
              </a:solidFill>
            </a:endParaRPr>
          </a:p>
          <a:p>
            <a:r>
              <a:rPr lang="zh-CN" altLang="en-US" dirty="0" smtClean="0"/>
              <a:t>药物更多的是                       </a:t>
            </a:r>
            <a:r>
              <a:rPr lang="zh-CN" altLang="en-US" b="1" dirty="0" smtClean="0">
                <a:solidFill>
                  <a:srgbClr val="FF3399"/>
                </a:solidFill>
              </a:rPr>
              <a:t>妨碍康复</a:t>
            </a:r>
            <a:endParaRPr lang="zh-CN" altLang="en-US" b="1" dirty="0">
              <a:solidFill>
                <a:srgbClr val="FF3399"/>
              </a:solidFill>
            </a:endParaRPr>
          </a:p>
        </p:txBody>
      </p:sp>
      <p:pic>
        <p:nvPicPr>
          <p:cNvPr id="33794" name="Picture 2" descr="C:\Users\MacBook\Desktop\u=1200990767,372150927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38" y="1411383"/>
            <a:ext cx="1159738" cy="11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MacBook\Desktop\t01382ecb93ce1301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/>
          <a:stretch/>
        </p:blipFill>
        <p:spPr bwMode="auto">
          <a:xfrm>
            <a:off x="5270804" y="1411383"/>
            <a:ext cx="1436162" cy="11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MacBook\Desktop\u=1173675357,52307029&amp;fm=21&amp;gp=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/>
          <a:stretch/>
        </p:blipFill>
        <p:spPr bwMode="auto">
          <a:xfrm>
            <a:off x="6876256" y="1440760"/>
            <a:ext cx="1320774" cy="11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7169068" y="2570565"/>
            <a:ext cx="1404156" cy="259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图片来源百度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8393474" y="1598235"/>
            <a:ext cx="643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prstClr val="black"/>
                </a:solidFill>
                <a:cs typeface="+mj-cs"/>
              </a:rPr>
              <a:t>？</a:t>
            </a:r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4236826" y="3574391"/>
            <a:ext cx="57986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254091" y="4149080"/>
            <a:ext cx="57986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4254091" y="4718563"/>
            <a:ext cx="57986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4251340" y="5301208"/>
            <a:ext cx="57986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7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"/>
    </mc:Choice>
    <mc:Fallback xmlns="">
      <p:transition spd="slow" advTm="13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400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抗“感冒”药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1700808"/>
            <a:ext cx="4474840" cy="452596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FF3399"/>
                </a:solidFill>
              </a:rPr>
              <a:t>缓解</a:t>
            </a:r>
            <a:r>
              <a:rPr lang="zh-CN" altLang="en-US" sz="2800" dirty="0" smtClean="0"/>
              <a:t>“感冒”症状</a:t>
            </a:r>
            <a:endParaRPr lang="en-US" altLang="zh-CN" sz="2800" dirty="0" smtClean="0"/>
          </a:p>
          <a:p>
            <a:r>
              <a:rPr lang="zh-CN" altLang="en-US" sz="2800" dirty="0" smtClean="0"/>
              <a:t>解除</a:t>
            </a:r>
            <a:r>
              <a:rPr lang="zh-CN" altLang="en-US" sz="2800" dirty="0" smtClean="0">
                <a:solidFill>
                  <a:srgbClr val="FF3399"/>
                </a:solidFill>
              </a:rPr>
              <a:t>武装</a:t>
            </a:r>
            <a:r>
              <a:rPr lang="zh-CN" altLang="en-US" sz="2800" dirty="0" smtClean="0"/>
              <a:t>，束手就擒</a:t>
            </a:r>
            <a:endParaRPr lang="en-US" altLang="zh-CN" sz="2800" dirty="0" smtClean="0"/>
          </a:p>
          <a:p>
            <a:r>
              <a:rPr lang="zh-CN" altLang="en-US" sz="2800" dirty="0" smtClean="0"/>
              <a:t>增加</a:t>
            </a:r>
            <a:r>
              <a:rPr lang="zh-CN" altLang="en-US" sz="2800" dirty="0" smtClean="0">
                <a:solidFill>
                  <a:srgbClr val="FF3399"/>
                </a:solidFill>
              </a:rPr>
              <a:t>并发症</a:t>
            </a:r>
            <a:r>
              <a:rPr lang="zh-CN" altLang="en-US" sz="2800" dirty="0" smtClean="0"/>
              <a:t>可能性</a:t>
            </a:r>
            <a:endParaRPr lang="en-US" altLang="zh-CN" sz="2800" dirty="0"/>
          </a:p>
          <a:p>
            <a:r>
              <a:rPr lang="zh-CN" altLang="en-US" sz="2800" dirty="0" smtClean="0">
                <a:solidFill>
                  <a:srgbClr val="FF3399"/>
                </a:solidFill>
              </a:rPr>
              <a:t>副反应</a:t>
            </a:r>
            <a:r>
              <a:rPr lang="zh-CN" altLang="en-US" sz="2800" dirty="0" smtClean="0"/>
              <a:t>不可小觑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岁以下</a:t>
            </a:r>
            <a:r>
              <a:rPr lang="zh-CN" altLang="en-US" dirty="0" smtClean="0">
                <a:solidFill>
                  <a:srgbClr val="FF3399"/>
                </a:solidFill>
              </a:rPr>
              <a:t>禁忌</a:t>
            </a:r>
            <a:endParaRPr lang="en-US" altLang="zh-CN" dirty="0" smtClean="0">
              <a:solidFill>
                <a:srgbClr val="FF3399"/>
              </a:solidFill>
            </a:endParaRPr>
          </a:p>
          <a:p>
            <a:r>
              <a:rPr lang="en-US" altLang="zh-CN" dirty="0"/>
              <a:t>6</a:t>
            </a:r>
            <a:r>
              <a:rPr lang="zh-CN" altLang="en-US" dirty="0" smtClean="0"/>
              <a:t>岁以</a:t>
            </a:r>
            <a:r>
              <a:rPr lang="zh-CN" altLang="en-US" dirty="0"/>
              <a:t>下</a:t>
            </a:r>
            <a:r>
              <a:rPr lang="zh-CN" altLang="en-US" dirty="0" smtClean="0">
                <a:solidFill>
                  <a:srgbClr val="FF3399"/>
                </a:solidFill>
              </a:rPr>
              <a:t>不宜</a:t>
            </a:r>
            <a:endParaRPr lang="en-US" altLang="zh-CN" dirty="0" smtClean="0">
              <a:solidFill>
                <a:srgbClr val="FF3399"/>
              </a:solidFill>
            </a:endParaRPr>
          </a:p>
        </p:txBody>
      </p:sp>
      <p:pic>
        <p:nvPicPr>
          <p:cNvPr id="1027" name="Picture 3" descr="C:\Users\MacBook\Desktop\u=793080138,3963648214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32655"/>
            <a:ext cx="1727279" cy="17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cBook\Desktop\u=2970257175,3640891709&amp;fm=21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b="13528"/>
          <a:stretch/>
        </p:blipFill>
        <p:spPr bwMode="auto">
          <a:xfrm rot="19985015">
            <a:off x="6769122" y="2293018"/>
            <a:ext cx="1902626" cy="18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cBook\Desktop\u=2817409802,3503988984&amp;fm=21&amp;gp=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35"/>
          <a:stretch/>
        </p:blipFill>
        <p:spPr bwMode="auto">
          <a:xfrm rot="1902327">
            <a:off x="5328162" y="4427395"/>
            <a:ext cx="1852970" cy="179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"/>
    </mc:Choice>
    <mc:Fallback xmlns="">
      <p:transition spd="slow" advTm="16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707</Words>
  <Application>Microsoft Office PowerPoint</Application>
  <PresentationFormat>全屏显示(4:3)</PresentationFormat>
  <Paragraphs>152</Paragraphs>
  <Slides>39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让爸妈              育儿问题</vt:lpstr>
      <vt:lpstr>   “感冒”   急性上呼吸道病毒感染    </vt:lpstr>
      <vt:lpstr>宝宝为啥容易“感冒”？</vt:lpstr>
      <vt:lpstr>“感冒”频率</vt:lpstr>
      <vt:lpstr>感冒频率</vt:lpstr>
      <vt:lpstr>“感冒”要不要看                  ？</vt:lpstr>
      <vt:lpstr>带宝宝看医生的目的是什么？</vt:lpstr>
      <vt:lpstr>“感冒” 需要                                     </vt:lpstr>
      <vt:lpstr>抗“感冒”药</vt:lpstr>
      <vt:lpstr>流涕鼻塞</vt:lpstr>
      <vt:lpstr>PowerPoint 演示文稿</vt:lpstr>
      <vt:lpstr>PowerPoint 演示文稿</vt:lpstr>
      <vt:lpstr>流涕鼻塞最好的处理方法</vt:lpstr>
      <vt:lpstr>喷嚏</vt:lpstr>
      <vt:lpstr>PowerPoint 演示文稿</vt:lpstr>
      <vt:lpstr>发热</vt:lpstr>
      <vt:lpstr>PowerPoint 演示文稿</vt:lpstr>
      <vt:lpstr>PowerPoint 演示文稿</vt:lpstr>
      <vt:lpstr>最好的退热措施是什么？</vt:lpstr>
      <vt:lpstr>什么情况下服用退热药？</vt:lpstr>
      <vt:lpstr>退热药服用技巧</vt:lpstr>
      <vt:lpstr>关于退热，值得注意的问题</vt:lpstr>
      <vt:lpstr>咳嗽</vt:lpstr>
      <vt:lpstr>PowerPoint 演示文稿</vt:lpstr>
      <vt:lpstr>PowerPoint 演示文稿</vt:lpstr>
      <vt:lpstr>PowerPoint 演示文稿</vt:lpstr>
      <vt:lpstr>PowerPoint 演示文稿</vt:lpstr>
      <vt:lpstr>好的止咳措施是什么？</vt:lpstr>
      <vt:lpstr>倦怠</vt:lpstr>
      <vt:lpstr>PowerPoint 演示文稿</vt:lpstr>
      <vt:lpstr>让宝宝恢复体力最好的方法</vt:lpstr>
      <vt:lpstr> 喉咙红肿痛</vt:lpstr>
      <vt:lpstr>缓解喉咙疼痛措施</vt:lpstr>
      <vt:lpstr>感冒歌…… </vt:lpstr>
      <vt:lpstr>感冒歌（1）</vt:lpstr>
      <vt:lpstr>感冒歌（2）</vt:lpstr>
      <vt:lpstr>PowerPoint 演示文稿</vt:lpstr>
      <vt:lpstr>感冒歌（4）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MacBook</cp:lastModifiedBy>
  <cp:revision>103</cp:revision>
  <dcterms:created xsi:type="dcterms:W3CDTF">2015-03-12T03:36:05Z</dcterms:created>
  <dcterms:modified xsi:type="dcterms:W3CDTF">2015-05-08T06:29:58Z</dcterms:modified>
</cp:coreProperties>
</file>