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3"/>
  </p:handoutMasterIdLst>
  <p:sldIdLst>
    <p:sldId id="256" r:id="rId3"/>
    <p:sldId id="263" r:id="rId5"/>
    <p:sldId id="264" r:id="rId6"/>
    <p:sldId id="265" r:id="rId7"/>
    <p:sldId id="266" r:id="rId8"/>
    <p:sldId id="267" r:id="rId9"/>
    <p:sldId id="309" r:id="rId10"/>
    <p:sldId id="314" r:id="rId11"/>
    <p:sldId id="310" r:id="rId12"/>
    <p:sldId id="315" r:id="rId13"/>
    <p:sldId id="311" r:id="rId14"/>
    <p:sldId id="316" r:id="rId15"/>
    <p:sldId id="312" r:id="rId16"/>
    <p:sldId id="317" r:id="rId17"/>
    <p:sldId id="318" r:id="rId18"/>
    <p:sldId id="268" r:id="rId19"/>
    <p:sldId id="298" r:id="rId20"/>
    <p:sldId id="374" r:id="rId21"/>
    <p:sldId id="299" r:id="rId22"/>
    <p:sldId id="301" r:id="rId23"/>
    <p:sldId id="269" r:id="rId24"/>
    <p:sldId id="271"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78" r:id="rId38"/>
    <p:sldId id="376" r:id="rId39"/>
    <p:sldId id="335" r:id="rId40"/>
    <p:sldId id="379" r:id="rId41"/>
    <p:sldId id="381" r:id="rId42"/>
    <p:sldId id="380" r:id="rId43"/>
    <p:sldId id="382" r:id="rId44"/>
    <p:sldId id="383" r:id="rId45"/>
    <p:sldId id="384" r:id="rId46"/>
    <p:sldId id="336" r:id="rId47"/>
    <p:sldId id="385" r:id="rId48"/>
    <p:sldId id="375" r:id="rId49"/>
    <p:sldId id="386" r:id="rId50"/>
    <p:sldId id="387" r:id="rId51"/>
    <p:sldId id="388" r:id="rId52"/>
    <p:sldId id="389" r:id="rId53"/>
    <p:sldId id="390" r:id="rId54"/>
    <p:sldId id="305" r:id="rId55"/>
    <p:sldId id="306" r:id="rId56"/>
    <p:sldId id="321" r:id="rId57"/>
    <p:sldId id="320" r:id="rId58"/>
    <p:sldId id="319" r:id="rId59"/>
    <p:sldId id="322" r:id="rId60"/>
    <p:sldId id="307" r:id="rId61"/>
    <p:sldId id="308" r:id="rId62"/>
  </p:sldIdLst>
  <p:sldSz cx="9144000" cy="6858000" type="screen4x3"/>
  <p:notesSz cx="6858000" cy="9144000"/>
  <p:custDataLst>
    <p:tags r:id="rId6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p:restoredTop sz="94600"/>
  </p:normalViewPr>
  <p:slideViewPr>
    <p:cSldViewPr>
      <p:cViewPr varScale="1">
        <p:scale>
          <a:sx n="70" d="100"/>
          <a:sy n="70" d="100"/>
        </p:scale>
        <p:origin x="-116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gs" Target="tags/tag2.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endParaRPr lang="zh-CN" alt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endParaRPr lang="en-US" altLang="zh-CN"/>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endParaRPr lang="en-US" altLang="zh-CN"/>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6C191AFA-57CC-4FC8-9AEB-057539D48B02}"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endParaRPr lang="en-US" altLang="zh-CN"/>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endParaRPr lang="en-US" altLang="zh-CN"/>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FD23DB8F-5C49-48C5-BDBF-B0037B469A4C}"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4B7DF3F-A1D9-402A-BC0A-BFBB48F0BDF1}" type="slidenum">
              <a:rPr lang="zh-CN" altLang="en-US"/>
            </a:fld>
            <a:endParaRPr lang="en-US" altLang="zh-CN"/>
          </a:p>
        </p:txBody>
      </p:sp>
      <p:sp>
        <p:nvSpPr>
          <p:cNvPr id="7170" name="Rectangle 2"/>
          <p:cNvSpPr>
            <a:spLocks noGrp="1" noRot="1" noChangeAspect="1" noChangeArrowheads="1" noTextEdit="1"/>
          </p:cNvSpPr>
          <p:nvPr>
            <p:ph type="sldImg"/>
          </p:nvPr>
        </p:nvSpPr>
        <p:spPr/>
      </p:sp>
      <p:sp>
        <p:nvSpPr>
          <p:cNvPr id="7171"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zh-CN" altLang="en-US"/>
              <a:t>单击此处编辑母版标题样式</a:t>
            </a:r>
            <a:endParaRPr lang="zh-CN" alt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zh-CN" altLang="en-US"/>
              <a:t>单击此处编辑母版副标题样式</a:t>
            </a:r>
            <a:endParaRPr lang="zh-CN" altLang="en-US"/>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79D27424-84E8-4E28-BF39-167004E5B229}" type="slidenum">
              <a:rPr lang="zh-CN"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DC717F1-21D7-4515-8E6C-CC80C5805A0B}"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4475" y="685800"/>
            <a:ext cx="1771650" cy="5440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79525" y="685800"/>
            <a:ext cx="5162550" cy="54403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380EA74-7E93-461E-8CA4-0AD882A54C5A}"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B071B41-1656-4BAE-A4F3-87D151A98CAB}"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1BEE2B-E2DA-4017-9F88-B2ADB238B168}"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FD3686F-65AC-486E-8EAA-98D9ABC12E17}"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0CFC04AC-89EB-4DA7-A39D-37BBEBCD6CDC}"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F411F38-B6EE-4396-B553-DAA4CED52D82}"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EB075D8-6F14-4152-AA79-F99B33EC6DC8}"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19AF436-AE5B-49A1-B87D-06E0236D604B}"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543E121-AE06-4D7D-A023-3A7DDD97D124}"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ln>
          <a:effectLst/>
        </p:spPr>
        <p:txBody>
          <a:bodyPr vert="horz" wrap="square" lIns="91440" tIns="45720" rIns="91440" bIns="45720" numCol="1" anchor="t" anchorCtr="0" compatLnSpc="1"/>
          <a:lstStyle>
            <a:lvl1pPr>
              <a:defRPr sz="1200">
                <a:latin typeface="Century Gothic" panose="020B0502020202020204" pitchFamily="34" charset="0"/>
              </a:defRPr>
            </a:lvl1pPr>
          </a:lstStyle>
          <a:p>
            <a:endParaRPr lang="en-US" altLang="zh-CN"/>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ln>
          <a:effectLst/>
        </p:spPr>
        <p:txBody>
          <a:bodyPr vert="horz" wrap="square" lIns="91440" tIns="45720" rIns="91440" bIns="45720" numCol="1" anchor="t" anchorCtr="0" compatLnSpc="1"/>
          <a:lstStyle>
            <a:lvl1pPr algn="ctr">
              <a:defRPr sz="1200">
                <a:latin typeface="Century Gothic" panose="020B0502020202020204" pitchFamily="34" charset="0"/>
              </a:defRPr>
            </a:lvl1pPr>
          </a:lstStyle>
          <a:p>
            <a:endParaRPr lang="en-US" altLang="zh-CN"/>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ln>
          <a:effectLst/>
        </p:spPr>
        <p:txBody>
          <a:bodyPr vert="horz" wrap="square" lIns="91440" tIns="45720" rIns="91440" bIns="45720" numCol="1" anchor="t" anchorCtr="0" compatLnSpc="1"/>
          <a:lstStyle>
            <a:lvl1pPr algn="r">
              <a:defRPr sz="1200">
                <a:latin typeface="Century Gothic" panose="020B0502020202020204" pitchFamily="34" charset="0"/>
              </a:defRPr>
            </a:lvl1pPr>
          </a:lstStyle>
          <a:p>
            <a:fld id="{32008025-5DA7-4F5E-94B1-8B63A3D74A76}"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2pPr>
      <a:lvl3pPr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3pPr>
      <a:lvl4pPr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4pPr>
      <a:lvl5pPr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5pPr>
      <a:lvl6pPr marL="457200"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6pPr>
      <a:lvl7pPr marL="914400"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7pPr>
      <a:lvl8pPr marL="1371600"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8pPr>
      <a:lvl9pPr marL="1828800" algn="l" rtl="0" fontAlgn="base">
        <a:spcBef>
          <a:spcPct val="0"/>
        </a:spcBef>
        <a:spcAft>
          <a:spcPct val="0"/>
        </a:spcAft>
        <a:defRPr sz="3600">
          <a:solidFill>
            <a:schemeClr val="tx2"/>
          </a:solidFill>
          <a:latin typeface="宋体" panose="02010600030101010101" pitchFamily="2" charset="-122"/>
          <a:ea typeface="宋体" panose="02010600030101010101" pitchFamily="2" charset="-122"/>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1085" y="3202940"/>
            <a:ext cx="7021195" cy="939800"/>
          </a:xfrm>
        </p:spPr>
        <p:txBody>
          <a:bodyPr/>
          <a:lstStyle/>
          <a:p>
            <a:r>
              <a:rPr lang="zh-CN" altLang="en-US" sz="4800" dirty="0" smtClean="0">
                <a:solidFill>
                  <a:srgbClr val="FF0000"/>
                </a:solidFill>
                <a:latin typeface="迷你繁启体" panose="03000509000000000000" pitchFamily="65" charset="-122"/>
                <a:ea typeface="迷你繁启体" panose="03000509000000000000" pitchFamily="65" charset="-122"/>
              </a:rPr>
              <a:t>诗词鉴赏</a:t>
            </a:r>
            <a:br>
              <a:rPr lang="zh-CN" altLang="en-US" sz="4800" dirty="0" smtClean="0">
                <a:solidFill>
                  <a:srgbClr val="FF0000"/>
                </a:solidFill>
                <a:latin typeface="迷你繁启体" panose="03000509000000000000" pitchFamily="65" charset="-122"/>
                <a:ea typeface="迷你繁启体" panose="03000509000000000000" pitchFamily="65" charset="-122"/>
              </a:rPr>
            </a:br>
            <a:r>
              <a:rPr lang="en-US" altLang="zh-CN" sz="4800" dirty="0" smtClean="0">
                <a:solidFill>
                  <a:srgbClr val="FF0000"/>
                </a:solidFill>
                <a:latin typeface="迷你繁启体" panose="03000509000000000000" pitchFamily="65" charset="-122"/>
                <a:ea typeface="迷你繁启体" panose="03000509000000000000" pitchFamily="65" charset="-122"/>
              </a:rPr>
              <a:t>——</a:t>
            </a:r>
            <a:r>
              <a:rPr lang="zh-CN" altLang="en-US" sz="4800"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sz="4800" b="1" dirty="0">
              <a:latin typeface="迷你繁启体" panose="03000509000000000000" pitchFamily="65" charset="-122"/>
              <a:ea typeface="迷你繁启体" panose="03000509000000000000" pitchFamily="65" charset="-122"/>
            </a:endParaRPr>
          </a:p>
        </p:txBody>
      </p:sp>
      <p:sp>
        <p:nvSpPr>
          <p:cNvPr id="2051" name="Rectangle 3"/>
          <p:cNvSpPr>
            <a:spLocks noGrp="1" noChangeArrowheads="1"/>
          </p:cNvSpPr>
          <p:nvPr>
            <p:ph type="subTitle" idx="1"/>
          </p:nvPr>
        </p:nvSpPr>
        <p:spPr>
          <a:xfrm>
            <a:off x="1019175" y="4389755"/>
            <a:ext cx="5256213" cy="1143000"/>
          </a:xfrm>
        </p:spPr>
        <p:txBody>
          <a:bodyPr/>
          <a:lstStyle/>
          <a:p>
            <a:pPr>
              <a:lnSpc>
                <a:spcPct val="80000"/>
              </a:lnSpc>
            </a:pPr>
            <a:endParaRPr lang="zh-CN" altLang="en-US" sz="1800" dirty="0"/>
          </a:p>
          <a:p>
            <a:pPr>
              <a:lnSpc>
                <a:spcPct val="80000"/>
              </a:lnSpc>
            </a:pPr>
            <a:r>
              <a:rPr lang="zh-CN" altLang="en-US" sz="3600" dirty="0" smtClean="0">
                <a:solidFill>
                  <a:srgbClr val="FF0000"/>
                </a:solidFill>
                <a:latin typeface="迷你繁启体" panose="03000509000000000000" pitchFamily="65" charset="-122"/>
                <a:ea typeface="迷你繁启体" panose="03000509000000000000" pitchFamily="65" charset="-122"/>
              </a:rPr>
              <a:t>讲授</a:t>
            </a:r>
            <a:r>
              <a:rPr lang="zh-CN" altLang="en-US" sz="3600" dirty="0">
                <a:solidFill>
                  <a:srgbClr val="FF0000"/>
                </a:solidFill>
                <a:latin typeface="迷你繁启体" panose="03000509000000000000" pitchFamily="65" charset="-122"/>
                <a:ea typeface="迷你繁启体" panose="03000509000000000000" pitchFamily="65" charset="-122"/>
              </a:rPr>
              <a:t>：田南池</a:t>
            </a:r>
            <a:endParaRPr lang="zh-CN" altLang="en-US" sz="3600" dirty="0">
              <a:solidFill>
                <a:srgbClr val="FF0000"/>
              </a:solidFill>
              <a:latin typeface="迷你繁启体" panose="03000509000000000000" pitchFamily="65" charset="-122"/>
              <a:ea typeface="迷你繁启体" panose="03000509000000000000" pitchFamily="65" charset="-122"/>
            </a:endParaRPr>
          </a:p>
          <a:p>
            <a:pPr>
              <a:lnSpc>
                <a:spcPct val="80000"/>
              </a:lnSpc>
            </a:pPr>
            <a:endParaRPr lang="en-US" altLang="zh-CN" sz="1800" dirty="0"/>
          </a:p>
          <a:p>
            <a:pPr>
              <a:lnSpc>
                <a:spcPct val="80000"/>
              </a:lnSpc>
            </a:pPr>
            <a:endParaRPr lang="en-US" altLang="zh-CN" sz="1800" dirty="0"/>
          </a:p>
        </p:txBody>
      </p:sp>
      <p:pic>
        <p:nvPicPr>
          <p:cNvPr id="2" name="图片 1" descr="2019深度游官方logo"/>
          <p:cNvPicPr>
            <a:picLocks noChangeAspect="1"/>
          </p:cNvPicPr>
          <p:nvPr/>
        </p:nvPicPr>
        <p:blipFill>
          <a:blip r:embed="rId1"/>
          <a:stretch>
            <a:fillRect/>
          </a:stretch>
        </p:blipFill>
        <p:spPr>
          <a:xfrm>
            <a:off x="1385570" y="671195"/>
            <a:ext cx="6336665" cy="2460625"/>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sn.cn/kgx/kgsb/201605/W020160503570109847070.png"/>
          <p:cNvPicPr>
            <a:picLocks noChangeAspect="1" noChangeArrowheads="1"/>
          </p:cNvPicPr>
          <p:nvPr/>
        </p:nvPicPr>
        <p:blipFill>
          <a:blip r:embed="rId1"/>
          <a:srcRect/>
          <a:stretch>
            <a:fillRect/>
          </a:stretch>
        </p:blipFill>
        <p:spPr bwMode="auto">
          <a:xfrm>
            <a:off x="376555" y="347980"/>
            <a:ext cx="8390890" cy="6354445"/>
          </a:xfrm>
          <a:prstGeom prst="rect">
            <a:avLst/>
          </a:prstGeom>
          <a:noFill/>
        </p:spPr>
      </p:pic>
      <p:pic>
        <p:nvPicPr>
          <p:cNvPr id="4" name="图片 3" descr="2019深度游官方logo"/>
          <p:cNvPicPr>
            <a:picLocks noChangeAspect="1"/>
          </p:cNvPicPr>
          <p:nvPr/>
        </p:nvPicPr>
        <p:blipFill>
          <a:blip r:embed="rId2"/>
          <a:stretch>
            <a:fillRect/>
          </a:stretch>
        </p:blipFill>
        <p:spPr>
          <a:xfrm>
            <a:off x="-90805" y="-54610"/>
            <a:ext cx="3544570" cy="13766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盛唐  </a:t>
            </a:r>
            <a:r>
              <a:rPr lang="en-US" altLang="zh-CN" dirty="0" smtClean="0">
                <a:solidFill>
                  <a:schemeClr val="tx1"/>
                </a:solidFill>
                <a:latin typeface="迷你繁启体" panose="03000509000000000000" pitchFamily="65" charset="-122"/>
                <a:ea typeface="迷你繁启体" panose="03000509000000000000" pitchFamily="65" charset="-122"/>
              </a:rPr>
              <a:t>《</a:t>
            </a:r>
            <a:r>
              <a:rPr lang="zh-CN" altLang="en-US" dirty="0" smtClean="0">
                <a:solidFill>
                  <a:schemeClr val="tx1"/>
                </a:solidFill>
                <a:latin typeface="迷你繁启体" panose="03000509000000000000" pitchFamily="65" charset="-122"/>
                <a:ea typeface="迷你繁启体" panose="03000509000000000000" pitchFamily="65" charset="-122"/>
              </a:rPr>
              <a:t>登鹳雀楼</a:t>
            </a:r>
            <a:r>
              <a:rPr lang="en-US" altLang="zh-CN" dirty="0" smtClean="0">
                <a:solidFill>
                  <a:schemeClr val="tx1"/>
                </a:solidFill>
                <a:latin typeface="迷你繁启体" panose="03000509000000000000" pitchFamily="65" charset="-122"/>
                <a:ea typeface="迷你繁启体" panose="03000509000000000000" pitchFamily="65" charset="-122"/>
              </a:rPr>
              <a:t>》</a:t>
            </a:r>
            <a:r>
              <a:rPr lang="zh-CN" altLang="en-US" dirty="0" smtClean="0">
                <a:solidFill>
                  <a:schemeClr val="tx1"/>
                </a:solidFill>
                <a:latin typeface="迷你繁启体" panose="03000509000000000000" pitchFamily="65" charset="-122"/>
                <a:ea typeface="迷你繁启体" panose="03000509000000000000" pitchFamily="65" charset="-122"/>
              </a:rPr>
              <a:t>王之涣</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3600" dirty="0" smtClean="0">
                <a:latin typeface="迷你繁启体" panose="03000509000000000000" pitchFamily="65" charset="-122"/>
                <a:ea typeface="迷你繁启体" panose="03000509000000000000" pitchFamily="65" charset="-122"/>
              </a:rPr>
              <a:t>白日依山尽</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黄河入海流</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欲穷千里目</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更上一层楼</a:t>
            </a:r>
            <a:endParaRPr lang="zh-CN" altLang="en-US" sz="36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25400" y="5064125"/>
            <a:ext cx="3544570" cy="1376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p0.so.qhimgs1.com/t01161f899a03451170.jpg"/>
          <p:cNvPicPr>
            <a:picLocks noChangeAspect="1" noChangeArrowheads="1"/>
          </p:cNvPicPr>
          <p:nvPr/>
        </p:nvPicPr>
        <p:blipFill>
          <a:blip r:embed="rId1"/>
          <a:srcRect/>
          <a:stretch>
            <a:fillRect/>
          </a:stretch>
        </p:blipFill>
        <p:spPr bwMode="auto">
          <a:xfrm>
            <a:off x="326390" y="430530"/>
            <a:ext cx="8503920" cy="6024880"/>
          </a:xfrm>
          <a:prstGeom prst="rect">
            <a:avLst/>
          </a:prstGeom>
          <a:noFill/>
        </p:spPr>
      </p:pic>
      <p:pic>
        <p:nvPicPr>
          <p:cNvPr id="4" name="图片 3" descr="2019深度游官方logo"/>
          <p:cNvPicPr>
            <a:picLocks noChangeAspect="1"/>
          </p:cNvPicPr>
          <p:nvPr/>
        </p:nvPicPr>
        <p:blipFill>
          <a:blip r:embed="rId2"/>
          <a:stretch>
            <a:fillRect/>
          </a:stretch>
        </p:blipFill>
        <p:spPr>
          <a:xfrm>
            <a:off x="-101600" y="5160010"/>
            <a:ext cx="3544570" cy="13766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中唐 </a:t>
            </a:r>
            <a:r>
              <a:rPr lang="en-US" altLang="zh-CN" dirty="0" smtClean="0">
                <a:solidFill>
                  <a:schemeClr val="tx1"/>
                </a:solidFill>
                <a:latin typeface="迷你繁启体" panose="03000509000000000000" pitchFamily="65" charset="-122"/>
                <a:ea typeface="迷你繁启体" panose="03000509000000000000" pitchFamily="65" charset="-122"/>
              </a:rPr>
              <a:t>《</a:t>
            </a:r>
            <a:r>
              <a:rPr lang="zh-CN" altLang="en-US" dirty="0" smtClean="0">
                <a:solidFill>
                  <a:schemeClr val="tx1"/>
                </a:solidFill>
                <a:latin typeface="迷你繁启体" panose="03000509000000000000" pitchFamily="65" charset="-122"/>
                <a:ea typeface="迷你繁启体" panose="03000509000000000000" pitchFamily="65" charset="-122"/>
              </a:rPr>
              <a:t>上汝州城楼</a:t>
            </a:r>
            <a:r>
              <a:rPr lang="en-US" altLang="zh-CN" dirty="0" smtClean="0">
                <a:solidFill>
                  <a:schemeClr val="tx1"/>
                </a:solidFill>
                <a:latin typeface="迷你繁启体" panose="03000509000000000000" pitchFamily="65" charset="-122"/>
                <a:ea typeface="迷你繁启体" panose="03000509000000000000" pitchFamily="65" charset="-122"/>
              </a:rPr>
              <a:t>》 </a:t>
            </a:r>
            <a:r>
              <a:rPr lang="zh-CN" altLang="en-US" dirty="0" smtClean="0">
                <a:solidFill>
                  <a:schemeClr val="tx1"/>
                </a:solidFill>
                <a:latin typeface="迷你繁启体" panose="03000509000000000000" pitchFamily="65" charset="-122"/>
                <a:ea typeface="迷你繁启体" panose="03000509000000000000" pitchFamily="65" charset="-122"/>
              </a:rPr>
              <a:t>李益</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黄昏鼓角似边州</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三十年前上此楼</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今日山川对垂泪</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伤心不独为悲秋</a:t>
            </a:r>
            <a:endParaRPr lang="zh-CN" altLang="en-US" sz="40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7785" y="4958080"/>
            <a:ext cx="3544570" cy="13766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epaper.xiancn.com/xawb/res/1/21/2014-08/10/10/res17_attpic_brief.jpg"/>
          <p:cNvPicPr>
            <a:picLocks noChangeAspect="1" noChangeArrowheads="1"/>
          </p:cNvPicPr>
          <p:nvPr/>
        </p:nvPicPr>
        <p:blipFill>
          <a:blip r:embed="rId1"/>
          <a:srcRect/>
          <a:stretch>
            <a:fillRect/>
          </a:stretch>
        </p:blipFill>
        <p:spPr bwMode="auto">
          <a:xfrm>
            <a:off x="427990" y="422910"/>
            <a:ext cx="8343265" cy="6060440"/>
          </a:xfrm>
          <a:prstGeom prst="rect">
            <a:avLst/>
          </a:prstGeom>
          <a:noFill/>
        </p:spPr>
      </p:pic>
      <p:pic>
        <p:nvPicPr>
          <p:cNvPr id="4" name="图片 3" descr="2019深度游官方logo"/>
          <p:cNvPicPr>
            <a:picLocks noChangeAspect="1"/>
          </p:cNvPicPr>
          <p:nvPr/>
        </p:nvPicPr>
        <p:blipFill>
          <a:blip r:embed="rId2"/>
          <a:stretch>
            <a:fillRect/>
          </a:stretch>
        </p:blipFill>
        <p:spPr>
          <a:xfrm>
            <a:off x="4445" y="104775"/>
            <a:ext cx="3544570" cy="13766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a2.att.hudong.com/27/41/01300000167299124533418030236.jpg"/>
          <p:cNvPicPr>
            <a:picLocks noChangeAspect="1" noChangeArrowheads="1"/>
          </p:cNvPicPr>
          <p:nvPr/>
        </p:nvPicPr>
        <p:blipFill>
          <a:blip r:embed="rId1"/>
          <a:srcRect/>
          <a:stretch>
            <a:fillRect/>
          </a:stretch>
        </p:blipFill>
        <p:spPr bwMode="auto">
          <a:xfrm>
            <a:off x="438150" y="438785"/>
            <a:ext cx="8280400" cy="6143625"/>
          </a:xfrm>
          <a:prstGeom prst="rect">
            <a:avLst/>
          </a:prstGeom>
          <a:noFill/>
        </p:spPr>
      </p:pic>
      <p:pic>
        <p:nvPicPr>
          <p:cNvPr id="4" name="图片 3" descr="2019深度游官方logo"/>
          <p:cNvPicPr>
            <a:picLocks noChangeAspect="1"/>
          </p:cNvPicPr>
          <p:nvPr/>
        </p:nvPicPr>
        <p:blipFill>
          <a:blip r:embed="rId2"/>
          <a:stretch>
            <a:fillRect/>
          </a:stretch>
        </p:blipFill>
        <p:spPr>
          <a:xfrm>
            <a:off x="5708015" y="146685"/>
            <a:ext cx="3544570" cy="13766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简启体" panose="03000509000000000000" pitchFamily="65" charset="-122"/>
                <a:ea typeface="迷你简启体" panose="03000509000000000000" pitchFamily="65" charset="-122"/>
              </a:rPr>
              <a:t>然后，我们全体能背几首</a:t>
            </a:r>
            <a:r>
              <a:rPr lang="en-US" altLang="zh-CN" sz="3200" dirty="0" smtClean="0">
                <a:latin typeface="迷你简启体" panose="03000509000000000000" pitchFamily="65" charset="-122"/>
                <a:ea typeface="迷你简启体" panose="03000509000000000000" pitchFamily="65" charset="-122"/>
              </a:rPr>
              <a:t>《</a:t>
            </a:r>
            <a:r>
              <a:rPr lang="zh-CN" altLang="en-US" sz="3200" dirty="0" smtClean="0">
                <a:latin typeface="迷你简启体" panose="03000509000000000000" pitchFamily="65" charset="-122"/>
                <a:ea typeface="迷你简启体" panose="03000509000000000000" pitchFamily="65" charset="-122"/>
              </a:rPr>
              <a:t>诗经</a:t>
            </a:r>
            <a:r>
              <a:rPr lang="en-US" altLang="zh-CN" sz="3200" dirty="0" smtClean="0">
                <a:latin typeface="迷你简启体" panose="03000509000000000000" pitchFamily="65" charset="-122"/>
                <a:ea typeface="迷你简启体" panose="03000509000000000000" pitchFamily="65" charset="-122"/>
              </a:rPr>
              <a:t>》</a:t>
            </a:r>
            <a:r>
              <a:rPr lang="zh-CN" altLang="en-US" sz="3200" dirty="0" smtClean="0">
                <a:latin typeface="迷你简启体" panose="03000509000000000000" pitchFamily="65" charset="-122"/>
                <a:ea typeface="迷你简启体" panose="03000509000000000000" pitchFamily="65" charset="-122"/>
              </a:rPr>
              <a:t>？几首</a:t>
            </a:r>
            <a:r>
              <a:rPr lang="en-US" altLang="zh-CN" sz="3200" dirty="0" smtClean="0">
                <a:latin typeface="迷你简启体" panose="03000509000000000000" pitchFamily="65" charset="-122"/>
                <a:ea typeface="迷你简启体" panose="03000509000000000000" pitchFamily="65" charset="-122"/>
              </a:rPr>
              <a:t>《</a:t>
            </a:r>
            <a:r>
              <a:rPr lang="zh-CN" altLang="en-US" sz="3200" dirty="0" smtClean="0">
                <a:latin typeface="迷你简启体" panose="03000509000000000000" pitchFamily="65" charset="-122"/>
                <a:ea typeface="迷你简启体" panose="03000509000000000000" pitchFamily="65" charset="-122"/>
              </a:rPr>
              <a:t>楚辞</a:t>
            </a:r>
            <a:r>
              <a:rPr lang="en-US" altLang="zh-CN" sz="3200" dirty="0" smtClean="0">
                <a:latin typeface="迷你简启体" panose="03000509000000000000" pitchFamily="65" charset="-122"/>
                <a:ea typeface="迷你简启体" panose="03000509000000000000" pitchFamily="65" charset="-122"/>
              </a:rPr>
              <a:t>》</a:t>
            </a:r>
            <a:r>
              <a:rPr lang="zh-CN" altLang="en-US" sz="3200" dirty="0" smtClean="0">
                <a:latin typeface="迷你简启体" panose="03000509000000000000" pitchFamily="65" charset="-122"/>
                <a:ea typeface="迷你简启体" panose="03000509000000000000" pitchFamily="65" charset="-122"/>
              </a:rPr>
              <a:t>？</a:t>
            </a:r>
            <a:endParaRPr lang="zh-CN" altLang="en-US" sz="3200" dirty="0" smtClean="0">
              <a:latin typeface="迷你简启体" panose="03000509000000000000" pitchFamily="65" charset="-122"/>
              <a:ea typeface="迷你简启体" panose="03000509000000000000" pitchFamily="65" charset="-122"/>
            </a:endParaRPr>
          </a:p>
          <a:p>
            <a:r>
              <a:rPr lang="zh-CN" altLang="en-US" sz="3200" dirty="0" smtClean="0">
                <a:latin typeface="迷你简启体" panose="03000509000000000000" pitchFamily="65" charset="-122"/>
                <a:ea typeface="迷你简启体" panose="03000509000000000000" pitchFamily="65" charset="-122"/>
              </a:rPr>
              <a:t>好了，现在我们只好承认这个事实</a:t>
            </a:r>
            <a:endParaRPr lang="zh-CN" altLang="en-US" sz="3200" dirty="0" smtClean="0">
              <a:latin typeface="迷你简启体" panose="03000509000000000000" pitchFamily="65" charset="-122"/>
              <a:ea typeface="迷你简启体" panose="03000509000000000000" pitchFamily="65" charset="-122"/>
            </a:endParaRPr>
          </a:p>
          <a:p>
            <a:r>
              <a:rPr lang="zh-CN" altLang="en-US" sz="3200" dirty="0" smtClean="0">
                <a:latin typeface="迷你简启体" panose="03000509000000000000" pitchFamily="65" charset="-122"/>
                <a:ea typeface="迷你简启体" panose="03000509000000000000" pitchFamily="65" charset="-122"/>
              </a:rPr>
              <a:t>中国</a:t>
            </a:r>
            <a:r>
              <a:rPr lang="zh-CN" altLang="en-US" sz="3200" dirty="0" smtClean="0">
                <a:solidFill>
                  <a:srgbClr val="FF0000"/>
                </a:solidFill>
                <a:latin typeface="迷你简启体" panose="03000509000000000000" pitchFamily="65" charset="-122"/>
                <a:ea typeface="迷你简启体" panose="03000509000000000000" pitchFamily="65" charset="-122"/>
              </a:rPr>
              <a:t>曾经</a:t>
            </a:r>
            <a:r>
              <a:rPr lang="zh-CN" altLang="en-US" sz="3200" dirty="0" smtClean="0">
                <a:latin typeface="迷你简启体" panose="03000509000000000000" pitchFamily="65" charset="-122"/>
                <a:ea typeface="迷你简启体" panose="03000509000000000000" pitchFamily="65" charset="-122"/>
              </a:rPr>
              <a:t>是一个诗的国度！</a:t>
            </a:r>
            <a:endParaRPr lang="zh-CN" altLang="en-US" sz="3200" dirty="0" smtClean="0">
              <a:latin typeface="迷你简启体" panose="03000509000000000000" pitchFamily="65" charset="-122"/>
              <a:ea typeface="迷你简启体" panose="03000509000000000000" pitchFamily="65" charset="-122"/>
            </a:endParaRPr>
          </a:p>
          <a:p>
            <a:r>
              <a:rPr lang="zh-CN" altLang="en-US" sz="3200" dirty="0" smtClean="0">
                <a:latin typeface="迷你简启体" panose="03000509000000000000" pitchFamily="65" charset="-122"/>
                <a:ea typeface="迷你简启体" panose="03000509000000000000" pitchFamily="65" charset="-122"/>
              </a:rPr>
              <a:t>你们痛不痛心这个事实？</a:t>
            </a:r>
            <a:endParaRPr lang="zh-CN" altLang="en-US" sz="3200" dirty="0" smtClean="0">
              <a:latin typeface="迷你简启体" panose="03000509000000000000" pitchFamily="65" charset="-122"/>
              <a:ea typeface="迷你简启体" panose="03000509000000000000" pitchFamily="65" charset="-122"/>
            </a:endParaRPr>
          </a:p>
          <a:p>
            <a:endParaRPr lang="zh-CN" altLang="en-US" dirty="0"/>
          </a:p>
        </p:txBody>
      </p:sp>
      <p:pic>
        <p:nvPicPr>
          <p:cNvPr id="4" name="图片 3" descr="2019深度游官方logo"/>
          <p:cNvPicPr>
            <a:picLocks noChangeAspect="1"/>
          </p:cNvPicPr>
          <p:nvPr/>
        </p:nvPicPr>
        <p:blipFill>
          <a:blip r:embed="rId1"/>
          <a:stretch>
            <a:fillRect/>
          </a:stretch>
        </p:blipFill>
        <p:spPr>
          <a:xfrm>
            <a:off x="4445" y="4989830"/>
            <a:ext cx="3544570" cy="13766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我们为什么要读一首诗</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6" name="内容占位符 5"/>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在当今现实生活这么多压力下，文学能扮演什么角色？</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我们上一次读诗或者背诗，是什么时候？</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不是有一句网络流行语“</a:t>
            </a:r>
            <a:r>
              <a:rPr lang="zh-CN" altLang="en-US" sz="4000" dirty="0" smtClean="0">
                <a:solidFill>
                  <a:srgbClr val="FF0000"/>
                </a:solidFill>
                <a:latin typeface="迷你繁启体" panose="03000509000000000000" pitchFamily="65" charset="-122"/>
                <a:ea typeface="迷你繁启体" panose="03000509000000000000" pitchFamily="65" charset="-122"/>
              </a:rPr>
              <a:t>诗和远方</a:t>
            </a:r>
            <a:r>
              <a:rPr lang="zh-CN" altLang="en-US" sz="4000" dirty="0" smtClean="0">
                <a:latin typeface="迷你繁启体" panose="03000509000000000000" pitchFamily="65" charset="-122"/>
                <a:ea typeface="迷你繁启体" panose="03000509000000000000" pitchFamily="65" charset="-122"/>
              </a:rPr>
              <a:t>”？</a:t>
            </a:r>
            <a:endParaRPr lang="zh-CN" altLang="en-US" sz="40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708015" y="157480"/>
            <a:ext cx="3544570" cy="1376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solidFill>
                  <a:srgbClr val="FF0000"/>
                </a:solidFill>
                <a:latin typeface="迷你繁启体" panose="03000509000000000000" pitchFamily="65" charset="-122"/>
                <a:ea typeface="迷你繁启体" panose="03000509000000000000" pitchFamily="65" charset="-122"/>
              </a:rPr>
              <a:t>腹有诗书气自华</a:t>
            </a:r>
            <a:endParaRPr lang="zh-CN" altLang="zh-CN">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a:latin typeface="迷你繁启体" panose="03000509000000000000" pitchFamily="65" charset="-122"/>
                <a:ea typeface="迷你繁启体" panose="03000509000000000000" pitchFamily="65" charset="-122"/>
              </a:rPr>
              <a:t>最近有一个非常火爆的电视节目，中国诗歌大会，冠军是陈更</a:t>
            </a:r>
            <a:endParaRPr lang="zh-CN" altLang="en-US" sz="4000">
              <a:latin typeface="迷你繁启体" panose="03000509000000000000" pitchFamily="65" charset="-122"/>
              <a:ea typeface="迷你繁启体" panose="03000509000000000000" pitchFamily="65" charset="-122"/>
            </a:endParaRPr>
          </a:p>
          <a:p>
            <a:r>
              <a:rPr lang="zh-CN" altLang="en-US" sz="4000">
                <a:latin typeface="迷你繁启体" panose="03000509000000000000" pitchFamily="65" charset="-122"/>
                <a:ea typeface="迷你繁启体" panose="03000509000000000000" pitchFamily="65" charset="-122"/>
              </a:rPr>
              <a:t>不过，我以为读诗是一件很安静的事，不是赶庙会。</a:t>
            </a:r>
            <a:endParaRPr lang="zh-CN" altLang="en-US" sz="400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591175" y="223520"/>
            <a:ext cx="3544570" cy="13766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标题 3"/>
          <p:cNvSpPr>
            <a:spLocks noGrp="1"/>
          </p:cNvSpPr>
          <p:nvPr>
            <p:ph type="title" orient="vert"/>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5" name="竖排文字占位符 4"/>
          <p:cNvSpPr>
            <a:spLocks noGrp="1"/>
          </p:cNvSpPr>
          <p:nvPr>
            <p:ph type="body" orient="vert" idx="1"/>
          </p:nvPr>
        </p:nvSpPr>
        <p:spPr>
          <a:xfrm>
            <a:off x="1214414" y="642918"/>
            <a:ext cx="5162550" cy="5440363"/>
          </a:xfrm>
        </p:spPr>
        <p:txBody>
          <a:bodyPr/>
          <a:lstStyle/>
          <a:p>
            <a:r>
              <a:rPr lang="zh-CN" altLang="en-US" sz="3600" dirty="0" smtClean="0">
                <a:latin typeface="迷你繁启体" panose="03000509000000000000" pitchFamily="65" charset="-122"/>
                <a:ea typeface="迷你繁启体" panose="03000509000000000000" pitchFamily="65" charset="-122"/>
              </a:rPr>
              <a:t>文学不是现实。</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是文学把你从现实中带出来</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文学本来就不是真实的</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是照进单调贫乏的现实生活的一束阳光</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注入向往，因此一首好诗可以流传上千年。</a:t>
            </a:r>
            <a:endParaRPr lang="zh-CN" altLang="en-US" sz="3600" dirty="0">
              <a:latin typeface="迷你繁启体" panose="03000509000000000000" pitchFamily="65" charset="-122"/>
              <a:ea typeface="迷你繁启体" panose="03000509000000000000" pitchFamily="65" charset="-122"/>
            </a:endParaRPr>
          </a:p>
        </p:txBody>
      </p:sp>
      <p:pic>
        <p:nvPicPr>
          <p:cNvPr id="2" name="图片 1" descr="2019深度游官方logo"/>
          <p:cNvPicPr>
            <a:picLocks noChangeAspect="1"/>
          </p:cNvPicPr>
          <p:nvPr/>
        </p:nvPicPr>
        <p:blipFill>
          <a:blip r:embed="rId1"/>
          <a:stretch>
            <a:fillRect/>
          </a:stretch>
        </p:blipFill>
        <p:spPr>
          <a:xfrm>
            <a:off x="-26670" y="5297805"/>
            <a:ext cx="3544570" cy="13766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          腹有诗书气自华</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中国（</a:t>
            </a:r>
            <a:r>
              <a:rPr lang="zh-CN" altLang="en-US" sz="4000" dirty="0" smtClean="0">
                <a:solidFill>
                  <a:srgbClr val="FF0000"/>
                </a:solidFill>
                <a:latin typeface="迷你繁启体" panose="03000509000000000000" pitchFamily="65" charset="-122"/>
                <a:ea typeface="迷你繁启体" panose="03000509000000000000" pitchFamily="65" charset="-122"/>
              </a:rPr>
              <a:t>曾经</a:t>
            </a:r>
            <a:r>
              <a:rPr lang="zh-CN" altLang="en-US" sz="4000" dirty="0" smtClean="0">
                <a:latin typeface="迷你繁启体" panose="03000509000000000000" pitchFamily="65" charset="-122"/>
                <a:ea typeface="迷你繁启体" panose="03000509000000000000" pitchFamily="65" charset="-122"/>
              </a:rPr>
              <a:t>）是一个诗的国度</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简启体" panose="03000509000000000000" pitchFamily="65" charset="-122"/>
                <a:ea typeface="迷你简启体" panose="03000509000000000000" pitchFamily="65" charset="-122"/>
              </a:rPr>
              <a:t>从</a:t>
            </a:r>
            <a:r>
              <a:rPr lang="en-US" altLang="zh-CN" sz="4000" dirty="0" smtClean="0">
                <a:latin typeface="迷你简启体" panose="03000509000000000000" pitchFamily="65" charset="-122"/>
                <a:ea typeface="迷你简启体" panose="03000509000000000000" pitchFamily="65" charset="-122"/>
              </a:rPr>
              <a:t>《</a:t>
            </a:r>
            <a:r>
              <a:rPr lang="zh-CN" altLang="en-US" sz="4000" dirty="0" smtClean="0">
                <a:latin typeface="迷你简启体" panose="03000509000000000000" pitchFamily="65" charset="-122"/>
                <a:ea typeface="迷你简启体" panose="03000509000000000000" pitchFamily="65" charset="-122"/>
              </a:rPr>
              <a:t>诗经</a:t>
            </a:r>
            <a:r>
              <a:rPr lang="en-US" altLang="zh-CN" sz="4000" dirty="0" smtClean="0">
                <a:latin typeface="迷你简启体" panose="03000509000000000000" pitchFamily="65" charset="-122"/>
                <a:ea typeface="迷你简启体" panose="03000509000000000000" pitchFamily="65" charset="-122"/>
              </a:rPr>
              <a:t>》</a:t>
            </a:r>
            <a:r>
              <a:rPr lang="zh-CN" altLang="en-US" sz="4000" dirty="0" smtClean="0">
                <a:latin typeface="迷你简启体" panose="03000509000000000000" pitchFamily="65" charset="-122"/>
                <a:ea typeface="迷你简启体" panose="03000509000000000000" pitchFamily="65" charset="-122"/>
              </a:rPr>
              <a:t>、</a:t>
            </a:r>
            <a:r>
              <a:rPr lang="en-US" altLang="zh-CN" sz="4000" dirty="0" smtClean="0">
                <a:latin typeface="迷你简启体" panose="03000509000000000000" pitchFamily="65" charset="-122"/>
                <a:ea typeface="迷你简启体" panose="03000509000000000000" pitchFamily="65" charset="-122"/>
              </a:rPr>
              <a:t>《</a:t>
            </a:r>
            <a:r>
              <a:rPr lang="zh-CN" altLang="en-US" sz="4000" dirty="0" smtClean="0">
                <a:latin typeface="迷你简启体" panose="03000509000000000000" pitchFamily="65" charset="-122"/>
                <a:ea typeface="迷你简启体" panose="03000509000000000000" pitchFamily="65" charset="-122"/>
              </a:rPr>
              <a:t>楚辞</a:t>
            </a:r>
            <a:r>
              <a:rPr lang="en-US" altLang="zh-CN" sz="4000" dirty="0" smtClean="0">
                <a:latin typeface="迷你简启体" panose="03000509000000000000" pitchFamily="65" charset="-122"/>
                <a:ea typeface="迷你简启体" panose="03000509000000000000" pitchFamily="65" charset="-122"/>
              </a:rPr>
              <a:t>》</a:t>
            </a:r>
            <a:r>
              <a:rPr lang="zh-CN" altLang="en-US" sz="4000" dirty="0" smtClean="0">
                <a:latin typeface="迷你简启体" panose="03000509000000000000" pitchFamily="65" charset="-122"/>
                <a:ea typeface="迷你简启体" panose="03000509000000000000" pitchFamily="65" charset="-122"/>
              </a:rPr>
              <a:t>开始，</a:t>
            </a:r>
            <a:endParaRPr lang="en-US" altLang="zh-CN" sz="4000" dirty="0" smtClean="0">
              <a:latin typeface="迷你简启体" panose="03000509000000000000" pitchFamily="65" charset="-122"/>
              <a:ea typeface="迷你简启体" panose="03000509000000000000" pitchFamily="65" charset="-122"/>
            </a:endParaRPr>
          </a:p>
          <a:p>
            <a:r>
              <a:rPr lang="zh-CN" altLang="en-US" sz="4000" dirty="0" smtClean="0">
                <a:latin typeface="迷你简启体" panose="03000509000000000000" pitchFamily="65" charset="-122"/>
                <a:ea typeface="迷你简启体" panose="03000509000000000000" pitchFamily="65" charset="-122"/>
              </a:rPr>
              <a:t>诗人群星灿烂；</a:t>
            </a:r>
            <a:endParaRPr lang="zh-CN" altLang="en-US" sz="4000" dirty="0" smtClean="0">
              <a:latin typeface="迷你简启体" panose="03000509000000000000" pitchFamily="65" charset="-122"/>
              <a:ea typeface="迷你简启体" panose="03000509000000000000" pitchFamily="65" charset="-122"/>
            </a:endParaRPr>
          </a:p>
          <a:p>
            <a:r>
              <a:rPr lang="zh-CN" altLang="en-US" sz="4000" dirty="0" smtClean="0">
                <a:latin typeface="迷你简启体" panose="03000509000000000000" pitchFamily="65" charset="-122"/>
                <a:ea typeface="迷你简启体" panose="03000509000000000000" pitchFamily="65" charset="-122"/>
              </a:rPr>
              <a:t>名篇数不胜数。</a:t>
            </a:r>
            <a:endParaRPr lang="zh-CN" altLang="en-US" sz="4000" dirty="0" smtClean="0">
              <a:latin typeface="迷你简启体" panose="03000509000000000000" pitchFamily="65" charset="-122"/>
              <a:ea typeface="迷你简启体" panose="03000509000000000000" pitchFamily="65" charset="-122"/>
            </a:endParaRPr>
          </a:p>
          <a:p>
            <a:endParaRPr lang="zh-CN" altLang="en-US" sz="40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17145" y="136525"/>
            <a:ext cx="3544570" cy="13766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竖排文字占位符 2"/>
          <p:cNvSpPr>
            <a:spLocks noGrp="1"/>
          </p:cNvSpPr>
          <p:nvPr>
            <p:ph type="body" orient="vert" idx="1"/>
          </p:nvPr>
        </p:nvSpPr>
        <p:spPr>
          <a:xfrm>
            <a:off x="1071538" y="685800"/>
            <a:ext cx="5429287" cy="5440363"/>
          </a:xfrm>
        </p:spPr>
        <p:txBody>
          <a:bodyPr/>
          <a:lstStyle/>
          <a:p>
            <a:r>
              <a:rPr lang="zh-CN" altLang="en-US" sz="3600" dirty="0" smtClean="0">
                <a:latin typeface="迷你繁启体" panose="03000509000000000000" pitchFamily="65" charset="-122"/>
                <a:ea typeface="迷你繁启体" panose="03000509000000000000" pitchFamily="65" charset="-122"/>
              </a:rPr>
              <a:t>读诗的时候，我们可以感受到诗中的喜悦、哀伤、孤独、希望。</a:t>
            </a:r>
            <a:endParaRPr lang="en-US" altLang="zh-CN" sz="3600" dirty="0" smtClean="0">
              <a:latin typeface="迷你繁启体" panose="03000509000000000000" pitchFamily="65" charset="-122"/>
              <a:ea typeface="迷你繁启体" panose="03000509000000000000" pitchFamily="65" charset="-122"/>
            </a:endParaRPr>
          </a:p>
          <a:p>
            <a:r>
              <a:rPr lang="zh-CN" altLang="en-US" sz="3600" dirty="0" smtClean="0">
                <a:solidFill>
                  <a:srgbClr val="FF0000"/>
                </a:solidFill>
                <a:latin typeface="迷你繁启体" panose="03000509000000000000" pitchFamily="65" charset="-122"/>
                <a:ea typeface="迷你繁启体" panose="03000509000000000000" pitchFamily="65" charset="-122"/>
              </a:rPr>
              <a:t>诗可以兴、可以观、可以群、可以怨。</a:t>
            </a:r>
            <a:endParaRPr lang="en-US" altLang="zh-CN" sz="3600" dirty="0" smtClean="0">
              <a:solidFill>
                <a:srgbClr val="FF0000"/>
              </a:solidFill>
              <a:latin typeface="迷你繁启体" panose="03000509000000000000" pitchFamily="65" charset="-122"/>
              <a:ea typeface="迷你繁启体" panose="03000509000000000000" pitchFamily="65" charset="-122"/>
            </a:endParaRPr>
          </a:p>
          <a:p>
            <a:r>
              <a:rPr lang="zh-CN" altLang="en-US" sz="3600" dirty="0" smtClean="0">
                <a:latin typeface="迷你繁启体" panose="03000509000000000000" pitchFamily="65" charset="-122"/>
                <a:ea typeface="迷你繁启体" panose="03000509000000000000" pitchFamily="65" charset="-122"/>
              </a:rPr>
              <a:t>这就是文学的力量，也是文学的人类文明中扮演的不可或缺的角色</a:t>
            </a:r>
            <a:endParaRPr lang="en-US" altLang="zh-CN" sz="3600" dirty="0" smtClean="0">
              <a:latin typeface="迷你繁启体" panose="03000509000000000000" pitchFamily="65" charset="-122"/>
              <a:ea typeface="迷你繁启体" panose="03000509000000000000" pitchFamily="65" charset="-122"/>
            </a:endParaRPr>
          </a:p>
          <a:p>
            <a:pPr>
              <a:buNone/>
            </a:pPr>
            <a:endParaRPr lang="en-US" altLang="zh-CN" sz="3600" dirty="0" smtClean="0">
              <a:solidFill>
                <a:srgbClr val="FF0000"/>
              </a:solidFill>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7785" y="5233670"/>
            <a:ext cx="3544570" cy="13766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4000" dirty="0" smtClean="0">
                <a:latin typeface="迷你简启体" panose="03000509000000000000" pitchFamily="65" charset="-122"/>
                <a:ea typeface="迷你简启体" panose="03000509000000000000" pitchFamily="65" charset="-122"/>
              </a:rPr>
              <a:t>现在就让我们这些现代人来分析、欣赏一下大家所想起来的伟大文明古国的伟大诗人所留下的伟大诗篇吧。</a:t>
            </a:r>
            <a:endParaRPr lang="zh-CN" altLang="en-US" sz="4000" dirty="0">
              <a:latin typeface="迷你简启体" panose="03000509000000000000" pitchFamily="65" charset="-122"/>
              <a:ea typeface="迷你简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686425" y="223520"/>
            <a:ext cx="3544570" cy="13766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dirty="0" smtClean="0">
                <a:latin typeface="迷你简启体" panose="03000509000000000000" pitchFamily="65" charset="-122"/>
                <a:ea typeface="迷你简启体" panose="03000509000000000000" pitchFamily="65" charset="-122"/>
              </a:rPr>
              <a:t>孟子说，读其文，诵其诗，不知其人，可乎？</a:t>
            </a:r>
            <a:endParaRPr lang="en-US" altLang="zh-CN" dirty="0" smtClean="0">
              <a:latin typeface="迷你简启体" panose="03000509000000000000" pitchFamily="65" charset="-122"/>
              <a:ea typeface="迷你简启体" panose="03000509000000000000" pitchFamily="65" charset="-122"/>
            </a:endParaRPr>
          </a:p>
          <a:p>
            <a:r>
              <a:rPr lang="zh-CN" altLang="en-US" dirty="0" smtClean="0">
                <a:latin typeface="迷你简启体" panose="03000509000000000000" pitchFamily="65" charset="-122"/>
                <a:ea typeface="迷你简启体" panose="03000509000000000000" pitchFamily="65" charset="-122"/>
              </a:rPr>
              <a:t>我们将采用孟老夫子“知人论世”的方法，对大家熟悉的古诗从历史背景、诗人生平、以及诗歌的体裁、内容、风格等角度，进行全方位的分析、欣赏。</a:t>
            </a:r>
            <a:endParaRPr lang="zh-CN" altLang="en-US" dirty="0">
              <a:latin typeface="迷你简启体" panose="03000509000000000000" pitchFamily="65" charset="-122"/>
              <a:ea typeface="迷你简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548630" y="223520"/>
            <a:ext cx="3544570" cy="13766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如果 承认唐诗是中国古诗的高峰，我们会背的诗基本都是唐诗；</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那么盛唐诗歌就是这座高峰的顶点，其实我们会背的诗大多是盛唐的诗，我们记得的诗人也多是盛唐的诗人。</a:t>
            </a:r>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38100" y="5319395"/>
            <a:ext cx="3544570" cy="13766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不过，在安史之乱（</a:t>
            </a:r>
            <a:r>
              <a:rPr lang="en-US" altLang="zh-CN" sz="3200" dirty="0" smtClean="0">
                <a:latin typeface="迷你繁启体" panose="03000509000000000000" pitchFamily="65" charset="-122"/>
                <a:ea typeface="迷你繁启体" panose="03000509000000000000" pitchFamily="65" charset="-122"/>
              </a:rPr>
              <a:t>755</a:t>
            </a:r>
            <a:r>
              <a:rPr lang="zh-CN" altLang="en-US" sz="3200" dirty="0" smtClean="0">
                <a:latin typeface="迷你繁启体" panose="03000509000000000000" pitchFamily="65" charset="-122"/>
                <a:ea typeface="迷你繁启体" panose="03000509000000000000" pitchFamily="65" charset="-122"/>
              </a:rPr>
              <a:t>年）前后，诗坛的面貌是不一样的。</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乱前，诗坛上笼罩着强烈的浪漫主义气息，</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或爱好自然，希企隐逸；</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或向往边塞，追求功名。</a:t>
            </a:r>
            <a:endParaRPr lang="en-US" altLang="zh-CN" sz="3200" dirty="0" smtClean="0">
              <a:latin typeface="迷你繁启体" panose="03000509000000000000" pitchFamily="65" charset="-122"/>
              <a:ea typeface="迷你繁启体" panose="03000509000000000000" pitchFamily="65" charset="-122"/>
            </a:endParaRPr>
          </a:p>
          <a:p>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185420" y="5053965"/>
            <a:ext cx="3544570" cy="13766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前者的形象是隐士，代表人物是孟浩然、王维、常建；即</a:t>
            </a:r>
            <a:r>
              <a:rPr lang="zh-CN" altLang="en-US" sz="3200" dirty="0" smtClean="0">
                <a:solidFill>
                  <a:srgbClr val="FF0000"/>
                </a:solidFill>
                <a:latin typeface="迷你繁启体" panose="03000509000000000000" pitchFamily="65" charset="-122"/>
                <a:ea typeface="迷你繁启体" panose="03000509000000000000" pitchFamily="65" charset="-122"/>
              </a:rPr>
              <a:t>山水诗</a:t>
            </a:r>
            <a:r>
              <a:rPr lang="zh-CN" altLang="en-US" sz="3200" dirty="0" smtClean="0">
                <a:latin typeface="迷你繁启体" panose="03000509000000000000" pitchFamily="65" charset="-122"/>
                <a:ea typeface="迷你繁启体" panose="03000509000000000000" pitchFamily="65" charset="-122"/>
              </a:rPr>
              <a:t>；</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后者的形象是侠客，代表人物是高适、岑参、李颀、王昌龄；即</a:t>
            </a:r>
            <a:r>
              <a:rPr lang="zh-CN" altLang="en-US" sz="3200" dirty="0" smtClean="0">
                <a:solidFill>
                  <a:srgbClr val="FF0000"/>
                </a:solidFill>
                <a:latin typeface="迷你繁启体" panose="03000509000000000000" pitchFamily="65" charset="-122"/>
                <a:ea typeface="迷你繁启体" panose="03000509000000000000" pitchFamily="65" charset="-122"/>
              </a:rPr>
              <a:t>边塞诗</a:t>
            </a:r>
            <a:r>
              <a:rPr lang="zh-CN" altLang="en-US" sz="3200" dirty="0" smtClean="0">
                <a:latin typeface="迷你繁启体" panose="03000509000000000000" pitchFamily="65" charset="-122"/>
                <a:ea typeface="迷你繁启体" panose="03000509000000000000" pitchFamily="65" charset="-122"/>
              </a:rPr>
              <a:t>。</a:t>
            </a:r>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15240" y="5064125"/>
            <a:ext cx="3544570" cy="13766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这在实际上是反映了不同的生活道路所造成的出世与入世，失意与得意的感情，不同的生活处境，使诗人或者成为高蹈的退守者；或者成为热情的进取者，或者两者兼而有之。</a:t>
            </a:r>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57785" y="5000625"/>
            <a:ext cx="3544570" cy="13766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a:t>
            </a:r>
            <a:r>
              <a:rPr lang="zh-CN" altLang="en-US" sz="3200" dirty="0" smtClean="0">
                <a:solidFill>
                  <a:srgbClr val="FF0000"/>
                </a:solidFill>
                <a:latin typeface="迷你繁启体" panose="03000509000000000000" pitchFamily="65" charset="-122"/>
                <a:ea typeface="迷你繁启体" panose="03000509000000000000" pitchFamily="65" charset="-122"/>
              </a:rPr>
              <a:t>盛唐气象</a:t>
            </a:r>
            <a:r>
              <a:rPr lang="zh-CN" altLang="en-US" sz="3200" dirty="0" smtClean="0">
                <a:latin typeface="迷你繁启体" panose="03000509000000000000" pitchFamily="65" charset="-122"/>
                <a:ea typeface="迷你繁启体" panose="03000509000000000000" pitchFamily="65" charset="-122"/>
              </a:rPr>
              <a:t>”往往就是指这种极富浪漫色彩的精神风貌。</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其最高成就便是一代诗仙</a:t>
            </a:r>
            <a:r>
              <a:rPr lang="zh-CN" altLang="en-US" sz="3200" dirty="0" smtClean="0">
                <a:solidFill>
                  <a:srgbClr val="FF0000"/>
                </a:solidFill>
                <a:latin typeface="迷你繁启体" panose="03000509000000000000" pitchFamily="65" charset="-122"/>
                <a:ea typeface="迷你繁启体" panose="03000509000000000000" pitchFamily="65" charset="-122"/>
              </a:rPr>
              <a:t>李太白</a:t>
            </a:r>
            <a:r>
              <a:rPr lang="zh-CN" altLang="en-US" sz="3200" dirty="0" smtClean="0">
                <a:latin typeface="迷你繁启体" panose="03000509000000000000" pitchFamily="65" charset="-122"/>
                <a:ea typeface="迷你繁启体" panose="03000509000000000000" pitchFamily="65" charset="-122"/>
              </a:rPr>
              <a:t>。</a:t>
            </a:r>
            <a:endParaRPr lang="zh-CN" altLang="en-US" sz="3200" dirty="0"/>
          </a:p>
        </p:txBody>
      </p:sp>
      <p:pic>
        <p:nvPicPr>
          <p:cNvPr id="4" name="图片 3" descr="2019深度游官方logo"/>
          <p:cNvPicPr>
            <a:picLocks noChangeAspect="1"/>
          </p:cNvPicPr>
          <p:nvPr/>
        </p:nvPicPr>
        <p:blipFill>
          <a:blip r:embed="rId1"/>
          <a:stretch>
            <a:fillRect/>
          </a:stretch>
        </p:blipFill>
        <p:spPr>
          <a:xfrm>
            <a:off x="78740" y="4989830"/>
            <a:ext cx="3544570" cy="13766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安史乱后，国力由盛而衰，诗人开始正视严酷的现实，为国家的兴亡，国民的衰乐而歌唱，现实主义诗风成为诗坛的主旋律。杰出的代表便是诗圣</a:t>
            </a:r>
            <a:r>
              <a:rPr lang="zh-CN" altLang="en-US" sz="3200" dirty="0" smtClean="0">
                <a:solidFill>
                  <a:srgbClr val="FF0000"/>
                </a:solidFill>
                <a:latin typeface="迷你繁启体" panose="03000509000000000000" pitchFamily="65" charset="-122"/>
                <a:ea typeface="迷你繁启体" panose="03000509000000000000" pitchFamily="65" charset="-122"/>
              </a:rPr>
              <a:t>杜甫</a:t>
            </a:r>
            <a:r>
              <a:rPr lang="zh-CN" altLang="en-US" sz="3200" dirty="0" smtClean="0">
                <a:latin typeface="迷你繁启体" panose="03000509000000000000" pitchFamily="65" charset="-122"/>
                <a:ea typeface="迷你繁启体" panose="03000509000000000000" pitchFamily="65" charset="-122"/>
              </a:rPr>
              <a:t>。</a:t>
            </a:r>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217170" y="4883785"/>
            <a:ext cx="3544570" cy="13766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李白与杜甫把中国诗歌的浪漫主义和现实主义推到双峰并峙，难以企及的顶峰，这，就是</a:t>
            </a:r>
            <a:r>
              <a:rPr lang="zh-CN" altLang="en-US" sz="3200" dirty="0" smtClean="0">
                <a:solidFill>
                  <a:srgbClr val="FF0000"/>
                </a:solidFill>
                <a:latin typeface="迷你繁启体" panose="03000509000000000000" pitchFamily="65" charset="-122"/>
                <a:ea typeface="迷你繁启体" panose="03000509000000000000" pitchFamily="65" charset="-122"/>
              </a:rPr>
              <a:t>盛唐</a:t>
            </a:r>
            <a:r>
              <a:rPr lang="zh-CN" altLang="en-US" sz="3200" dirty="0" smtClean="0">
                <a:latin typeface="迷你繁启体" panose="03000509000000000000" pitchFamily="65" charset="-122"/>
                <a:ea typeface="迷你繁启体" panose="03000509000000000000" pitchFamily="65" charset="-122"/>
              </a:rPr>
              <a:t>。</a:t>
            </a:r>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25400" y="5106670"/>
            <a:ext cx="3544570" cy="1376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           </a:t>
            </a:r>
            <a:r>
              <a:rPr lang="zh-CN" altLang="en-US" sz="4000"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sz="4000" dirty="0"/>
          </a:p>
        </p:txBody>
      </p:sp>
      <p:sp>
        <p:nvSpPr>
          <p:cNvPr id="3" name="内容占位符 2"/>
          <p:cNvSpPr>
            <a:spLocks noGrp="1"/>
          </p:cNvSpPr>
          <p:nvPr>
            <p:ph idx="1"/>
          </p:nvPr>
        </p:nvSpPr>
        <p:spPr/>
        <p:txBody>
          <a:bodyPr/>
          <a:lstStyle/>
          <a:p>
            <a:r>
              <a:rPr lang="zh-CN" altLang="en-US" sz="3600" dirty="0" smtClean="0">
                <a:latin typeface="迷你简启体" panose="03000509000000000000" pitchFamily="65" charset="-122"/>
                <a:ea typeface="迷你简启体" panose="03000509000000000000" pitchFamily="65" charset="-122"/>
              </a:rPr>
              <a:t>可是，这一切已成过眼烟云了。</a:t>
            </a:r>
            <a:endParaRPr lang="zh-CN" altLang="en-US" sz="3600" dirty="0" smtClean="0">
              <a:latin typeface="迷你简启体" panose="03000509000000000000" pitchFamily="65" charset="-122"/>
              <a:ea typeface="迷你简启体" panose="03000509000000000000" pitchFamily="65" charset="-122"/>
            </a:endParaRPr>
          </a:p>
          <a:p>
            <a:r>
              <a:rPr lang="zh-CN" altLang="en-US" sz="3600" dirty="0" smtClean="0">
                <a:latin typeface="迷你简启体" panose="03000509000000000000" pitchFamily="65" charset="-122"/>
                <a:ea typeface="迷你简启体" panose="03000509000000000000" pitchFamily="65" charset="-122"/>
              </a:rPr>
              <a:t>如果你们不信，我就从纵横两个维度，四个问题来证明：</a:t>
            </a:r>
            <a:endParaRPr lang="zh-CN" altLang="en-US" sz="3600" dirty="0" smtClean="0">
              <a:latin typeface="迷你简启体" panose="03000509000000000000" pitchFamily="65" charset="-122"/>
              <a:ea typeface="迷你简启体" panose="03000509000000000000" pitchFamily="65" charset="-122"/>
            </a:endParaRPr>
          </a:p>
          <a:p>
            <a:endParaRPr lang="zh-CN" altLang="en-US" dirty="0"/>
          </a:p>
        </p:txBody>
      </p:sp>
      <p:pic>
        <p:nvPicPr>
          <p:cNvPr id="4" name="图片 3" descr="2019深度游官方logo"/>
          <p:cNvPicPr>
            <a:picLocks noChangeAspect="1"/>
          </p:cNvPicPr>
          <p:nvPr/>
        </p:nvPicPr>
        <p:blipFill>
          <a:blip r:embed="rId1"/>
          <a:stretch>
            <a:fillRect/>
          </a:stretch>
        </p:blipFill>
        <p:spPr>
          <a:xfrm>
            <a:off x="-6350" y="136525"/>
            <a:ext cx="3544570" cy="13766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52" y="714356"/>
            <a:ext cx="7086600" cy="731838"/>
          </a:xfrm>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饮中八仙歌</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endParaRPr lang="zh-CN" altLang="en-US" dirty="0"/>
          </a:p>
        </p:txBody>
      </p:sp>
      <p:pic>
        <p:nvPicPr>
          <p:cNvPr id="4" name="图片 3" descr="饮中八仙歌.jpg"/>
          <p:cNvPicPr>
            <a:picLocks noChangeAspect="1"/>
          </p:cNvPicPr>
          <p:nvPr/>
        </p:nvPicPr>
        <p:blipFill>
          <a:blip r:embed="rId1"/>
          <a:stretch>
            <a:fillRect/>
          </a:stretch>
        </p:blipFill>
        <p:spPr>
          <a:xfrm>
            <a:off x="345440" y="396240"/>
            <a:ext cx="8452485" cy="6066155"/>
          </a:xfrm>
          <a:prstGeom prst="rect">
            <a:avLst/>
          </a:prstGeom>
        </p:spPr>
      </p:pic>
      <p:pic>
        <p:nvPicPr>
          <p:cNvPr id="5" name="图片 4" descr="2019深度游官方logo"/>
          <p:cNvPicPr>
            <a:picLocks noChangeAspect="1"/>
          </p:cNvPicPr>
          <p:nvPr/>
        </p:nvPicPr>
        <p:blipFill>
          <a:blip r:embed="rId2"/>
          <a:stretch>
            <a:fillRect/>
          </a:stretch>
        </p:blipFill>
        <p:spPr>
          <a:xfrm>
            <a:off x="5664835" y="5403850"/>
            <a:ext cx="3544570" cy="13766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82295" y="560705"/>
            <a:ext cx="6204585" cy="6083300"/>
          </a:xfrm>
        </p:spPr>
        <p:txBody>
          <a:bodyPr/>
          <a:lstStyle/>
          <a:p>
            <a:pPr>
              <a:buNone/>
            </a:pPr>
            <a:r>
              <a:rPr lang="en-US" altLang="zh-CN" sz="2400" dirty="0" smtClean="0">
                <a:latin typeface="迷你繁启体" panose="03000509000000000000" pitchFamily="65" charset="-122"/>
                <a:ea typeface="迷你繁启体" panose="03000509000000000000" pitchFamily="65" charset="-122"/>
              </a:rPr>
              <a:t>  </a:t>
            </a:r>
            <a:r>
              <a:rPr lang="zh-CN" altLang="en-US" sz="2400" dirty="0" smtClean="0">
                <a:latin typeface="迷你繁启体" panose="03000509000000000000" pitchFamily="65" charset="-122"/>
                <a:ea typeface="迷你繁启体" panose="03000509000000000000" pitchFamily="65" charset="-122"/>
              </a:rPr>
              <a:t>知章骑马似乘船，眼花落井水底眠。</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汝阳三斗始朝天，道逢麹车口流涎，</a:t>
            </a:r>
            <a:endParaRPr lang="zh-CN" altLang="en-US"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恨不移封向酒泉。</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左相日兴费万钱，饮如长鲸吸百川，</a:t>
            </a:r>
            <a:endParaRPr lang="zh-CN" altLang="en-US"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衔杯乐圣称世贤。</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宗之潇洒美少年，举觞白眼望青天，</a:t>
            </a:r>
            <a:endParaRPr lang="zh-CN" altLang="en-US"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皎如玉树临风前。</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苏晋长斋绣佛前，醉中往往爱逃禅。</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李白一斗诗百篇，长安市上酒家眠。</a:t>
            </a:r>
            <a:endParaRPr lang="zh-CN" altLang="en-US"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天子呼来不上船，自称臣是酒中仙。</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张旭三杯草圣传，脱帽露顶王公前，</a:t>
            </a:r>
            <a:endParaRPr lang="zh-CN" altLang="en-US"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挥毫落纸如云烟。</a:t>
            </a:r>
            <a:endParaRPr lang="en-US" altLang="zh-CN" sz="2400" dirty="0" smtClean="0">
              <a:latin typeface="迷你繁启体" panose="03000509000000000000" pitchFamily="65" charset="-122"/>
              <a:ea typeface="迷你繁启体" panose="03000509000000000000" pitchFamily="65" charset="-122"/>
            </a:endParaRPr>
          </a:p>
          <a:p>
            <a:r>
              <a:rPr lang="zh-CN" altLang="en-US" sz="2400" dirty="0" smtClean="0">
                <a:latin typeface="迷你繁启体" panose="03000509000000000000" pitchFamily="65" charset="-122"/>
                <a:ea typeface="迷你繁启体" panose="03000509000000000000" pitchFamily="65" charset="-122"/>
              </a:rPr>
              <a:t>焦遂五斗方卓然，高谈雄辨惊四筵。</a:t>
            </a:r>
            <a:endParaRPr lang="zh-CN" altLang="en-US" sz="24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675630" y="273685"/>
            <a:ext cx="3544570" cy="13766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57225" y="762000"/>
            <a:ext cx="6486525" cy="5810250"/>
          </a:xfrm>
        </p:spPr>
        <p:txBody>
          <a:bodyPr/>
          <a:lstStyle/>
          <a:p>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饮中八仙歌</a:t>
            </a:r>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的作者是</a:t>
            </a:r>
            <a:r>
              <a:rPr lang="zh-CN" altLang="en-US" u="sng" dirty="0" smtClean="0">
                <a:latin typeface="迷你繁启体" panose="03000509000000000000" pitchFamily="65" charset="-122"/>
                <a:ea typeface="迷你繁启体" panose="03000509000000000000" pitchFamily="65" charset="-122"/>
              </a:rPr>
              <a:t>杜甫</a:t>
            </a:r>
            <a:r>
              <a:rPr lang="zh-CN" altLang="en-US" dirty="0" smtClean="0">
                <a:latin typeface="迷你繁启体" panose="03000509000000000000" pitchFamily="65" charset="-122"/>
                <a:ea typeface="迷你繁启体" panose="03000509000000000000" pitchFamily="65" charset="-122"/>
              </a:rPr>
              <a:t>，</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被选入</a:t>
            </a:r>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全唐诗</a:t>
            </a:r>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的第</a:t>
            </a:r>
            <a:r>
              <a:rPr lang="en-US" altLang="zh-CN" dirty="0" smtClean="0">
                <a:latin typeface="迷你繁启体" panose="03000509000000000000" pitchFamily="65" charset="-122"/>
                <a:ea typeface="迷你繁启体" panose="03000509000000000000" pitchFamily="65" charset="-122"/>
              </a:rPr>
              <a:t>216</a:t>
            </a:r>
            <a:r>
              <a:rPr lang="zh-CN" altLang="en-US" dirty="0" smtClean="0">
                <a:latin typeface="迷你繁启体" panose="03000509000000000000" pitchFamily="65" charset="-122"/>
                <a:ea typeface="迷你繁启体" panose="03000509000000000000" pitchFamily="65" charset="-122"/>
              </a:rPr>
              <a:t>卷第</a:t>
            </a:r>
            <a:r>
              <a:rPr lang="en-US" altLang="zh-CN" dirty="0" smtClean="0">
                <a:latin typeface="迷你繁启体" panose="03000509000000000000" pitchFamily="65" charset="-122"/>
                <a:ea typeface="迷你繁启体" panose="03000509000000000000" pitchFamily="65" charset="-122"/>
              </a:rPr>
              <a:t>25</a:t>
            </a:r>
            <a:r>
              <a:rPr lang="zh-CN" altLang="en-US" dirty="0" smtClean="0">
                <a:latin typeface="迷你繁启体" panose="03000509000000000000" pitchFamily="65" charset="-122"/>
                <a:ea typeface="迷你繁启体" panose="03000509000000000000" pitchFamily="65" charset="-122"/>
              </a:rPr>
              <a:t>首。这是一首别具一格，富有特色的</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“肖像诗”。</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八个酒仙是同时代的人，又都在长</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安生活过，在嗜酒、豪放、旷达这</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些方面彼此相似。诗人以洗炼的语</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言，人物速写的笔法，将他们写进</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一首诗里，构成一幅栩栩如生的群</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latin typeface="迷你繁启体" panose="03000509000000000000" pitchFamily="65" charset="-122"/>
                <a:ea typeface="迷你繁启体" panose="03000509000000000000" pitchFamily="65" charset="-122"/>
              </a:rPr>
              <a:t>像图，盛唐社会风情图。</a:t>
            </a:r>
            <a:endParaRPr lang="zh-CN" altLang="en-US"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718175" y="253365"/>
            <a:ext cx="3544570" cy="137668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52" y="714356"/>
            <a:ext cx="7086600" cy="731838"/>
          </a:xfrm>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孟浩然</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王维</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常建</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latin typeface="迷你繁启体" panose="03000509000000000000" pitchFamily="65" charset="-122"/>
                <a:ea typeface="迷你繁启体" panose="03000509000000000000" pitchFamily="65" charset="-122"/>
              </a:rPr>
              <a:t>我们记得哪些山水诗？</a:t>
            </a:r>
            <a:endParaRPr lang="zh-CN" altLang="en-US" sz="32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dirty="0" smtClean="0"/>
              <a:t>孟浩然</a:t>
            </a:r>
            <a:r>
              <a:rPr lang="en-US" altLang="zh-CN" dirty="0" smtClean="0"/>
              <a:t>《</a:t>
            </a:r>
            <a:r>
              <a:rPr lang="zh-CN" altLang="en-US" dirty="0" smtClean="0"/>
              <a:t>归故园作</a:t>
            </a:r>
            <a:r>
              <a:rPr lang="en-US" altLang="zh-CN" dirty="0" smtClean="0"/>
              <a:t>》</a:t>
            </a:r>
            <a:endParaRPr lang="en-US" altLang="zh-CN" dirty="0" smtClean="0"/>
          </a:p>
          <a:p>
            <a:r>
              <a:rPr lang="zh-CN" altLang="en-US" dirty="0" smtClean="0"/>
              <a:t>北阙休上书，南山归敝庐。</a:t>
            </a:r>
            <a:br>
              <a:rPr lang="zh-CN" altLang="en-US" dirty="0" smtClean="0"/>
            </a:br>
            <a:r>
              <a:rPr lang="zh-CN" altLang="en-US" dirty="0" smtClean="0"/>
              <a:t>不才明主弃，多病故人疏。</a:t>
            </a:r>
            <a:br>
              <a:rPr lang="zh-CN" altLang="en-US" dirty="0" smtClean="0"/>
            </a:br>
            <a:r>
              <a:rPr lang="zh-CN" altLang="en-US" dirty="0" smtClean="0"/>
              <a:t>白发催年老，青阳逼岁除。</a:t>
            </a:r>
            <a:br>
              <a:rPr lang="zh-CN" altLang="en-US" dirty="0" smtClean="0"/>
            </a:br>
            <a:r>
              <a:rPr lang="zh-CN" altLang="en-US" dirty="0" smtClean="0"/>
              <a:t>永怀愁不寐，松月夜窗虚。</a:t>
            </a:r>
            <a:endParaRPr lang="en-US" altLang="zh-CN" dirty="0" smtClean="0"/>
          </a:p>
        </p:txBody>
      </p:sp>
      <p:pic>
        <p:nvPicPr>
          <p:cNvPr id="5" name="图片 4" descr="2019深度游官方logo"/>
          <p:cNvPicPr>
            <a:picLocks noChangeAspect="1"/>
          </p:cNvPicPr>
          <p:nvPr/>
        </p:nvPicPr>
        <p:blipFill>
          <a:blip r:embed="rId1"/>
          <a:stretch>
            <a:fillRect/>
          </a:stretch>
        </p:blipFill>
        <p:spPr>
          <a:xfrm>
            <a:off x="5568950" y="297815"/>
            <a:ext cx="3544570" cy="13766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宿建德江</a:t>
            </a:r>
            <a:r>
              <a:rPr lang="en-US" altLang="zh-CN" dirty="0" smtClean="0"/>
              <a:t>》</a:t>
            </a:r>
            <a:r>
              <a:rPr lang="zh-CN" altLang="en-US" dirty="0" smtClean="0"/>
              <a:t>孟浩然</a:t>
            </a:r>
            <a:endParaRPr lang="en-US" altLang="zh-CN" dirty="0" smtClean="0"/>
          </a:p>
          <a:p>
            <a:r>
              <a:rPr lang="zh-CN" altLang="en-US" dirty="0" smtClean="0"/>
              <a:t>移舟泊烟渚，日暮客愁新。</a:t>
            </a:r>
            <a:br>
              <a:rPr lang="zh-CN" altLang="en-US" dirty="0" smtClean="0"/>
            </a:br>
            <a:r>
              <a:rPr lang="zh-CN" altLang="en-US" dirty="0" smtClean="0"/>
              <a:t>野旷天低树，江清月近人</a:t>
            </a:r>
            <a:endParaRPr lang="zh-CN" altLang="en-US" dirty="0"/>
          </a:p>
        </p:txBody>
      </p:sp>
      <p:pic>
        <p:nvPicPr>
          <p:cNvPr id="5" name="图片 4" descr="2019深度游官方logo"/>
          <p:cNvPicPr>
            <a:picLocks noChangeAspect="1"/>
          </p:cNvPicPr>
          <p:nvPr/>
        </p:nvPicPr>
        <p:blipFill>
          <a:blip r:embed="rId1"/>
          <a:stretch>
            <a:fillRect/>
          </a:stretch>
        </p:blipFill>
        <p:spPr>
          <a:xfrm>
            <a:off x="5547995" y="363220"/>
            <a:ext cx="3544570" cy="13766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望洞庭上张丞相</a:t>
            </a:r>
            <a:r>
              <a:rPr lang="en-US" altLang="zh-CN" dirty="0" smtClean="0"/>
              <a:t>》</a:t>
            </a:r>
            <a:r>
              <a:rPr lang="zh-CN" altLang="en-US" dirty="0" smtClean="0"/>
              <a:t>孟浩然</a:t>
            </a:r>
            <a:endParaRPr lang="en-US" altLang="zh-CN" dirty="0" smtClean="0"/>
          </a:p>
          <a:p>
            <a:endParaRPr lang="en-US" altLang="zh-CN" dirty="0" smtClean="0"/>
          </a:p>
          <a:p>
            <a:pPr>
              <a:buNone/>
            </a:pPr>
            <a:r>
              <a:rPr lang="zh-CN" altLang="en-US" dirty="0" smtClean="0"/>
              <a:t>  八月</a:t>
            </a:r>
            <a:r>
              <a:rPr lang="zh-CN" altLang="en-US" dirty="0" smtClean="0"/>
              <a:t>湖水平，涵虚混太清。</a:t>
            </a:r>
            <a:br>
              <a:rPr lang="zh-CN" altLang="en-US" dirty="0" smtClean="0"/>
            </a:br>
            <a:r>
              <a:rPr lang="zh-CN" altLang="en-US" dirty="0" smtClean="0"/>
              <a:t>气蒸云梦泽，波撼岳阳城。</a:t>
            </a:r>
            <a:br>
              <a:rPr lang="zh-CN" altLang="en-US" dirty="0" smtClean="0"/>
            </a:br>
            <a:r>
              <a:rPr lang="zh-CN" altLang="en-US" dirty="0" smtClean="0"/>
              <a:t>欲济无舟楫，端居耻圣明。</a:t>
            </a:r>
            <a:br>
              <a:rPr lang="zh-CN" altLang="en-US" dirty="0" smtClean="0"/>
            </a:br>
            <a:r>
              <a:rPr lang="zh-CN" altLang="en-US" dirty="0" smtClean="0"/>
              <a:t>坐观垂钓者，徒有羡鱼情</a:t>
            </a:r>
            <a:endParaRPr lang="zh-CN" altLang="en-US" dirty="0"/>
          </a:p>
        </p:txBody>
      </p:sp>
      <p:pic>
        <p:nvPicPr>
          <p:cNvPr id="5" name="图片 4" descr="2019深度游官方logo"/>
          <p:cNvPicPr>
            <a:picLocks noChangeAspect="1"/>
          </p:cNvPicPr>
          <p:nvPr/>
        </p:nvPicPr>
        <p:blipFill>
          <a:blip r:embed="rId1"/>
          <a:stretch>
            <a:fillRect/>
          </a:stretch>
        </p:blipFill>
        <p:spPr>
          <a:xfrm>
            <a:off x="5569585" y="223520"/>
            <a:ext cx="3544570" cy="13766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繁启体" panose="03000509000000000000" pitchFamily="65" charset="-122"/>
                <a:ea typeface="迷你繁启体" panose="03000509000000000000" pitchFamily="65" charset="-122"/>
              </a:rPr>
              <a:t>王</a:t>
            </a:r>
            <a:r>
              <a:rPr lang="zh-CN" altLang="en-US" sz="3200" dirty="0" smtClean="0">
                <a:latin typeface="迷你繁启体" panose="03000509000000000000" pitchFamily="65" charset="-122"/>
                <a:ea typeface="迷你繁启体" panose="03000509000000000000" pitchFamily="65" charset="-122"/>
              </a:rPr>
              <a:t>维</a:t>
            </a:r>
            <a:r>
              <a:rPr lang="en-US" altLang="zh-CN" sz="3200" dirty="0" smtClean="0">
                <a:latin typeface="迷你繁启体" panose="03000509000000000000" pitchFamily="65" charset="-122"/>
                <a:ea typeface="迷你繁启体" panose="03000509000000000000" pitchFamily="65" charset="-122"/>
              </a:rPr>
              <a:t>《</a:t>
            </a:r>
            <a:r>
              <a:rPr lang="zh-CN" altLang="en-US" sz="3200" dirty="0" smtClean="0">
                <a:latin typeface="迷你繁启体" panose="03000509000000000000" pitchFamily="65" charset="-122"/>
                <a:ea typeface="迷你繁启体" panose="03000509000000000000" pitchFamily="65" charset="-122"/>
              </a:rPr>
              <a:t>终南别业</a:t>
            </a:r>
            <a:r>
              <a:rPr lang="en-US" altLang="zh-CN" sz="3200" dirty="0" smtClean="0">
                <a:latin typeface="迷你繁启体" panose="03000509000000000000" pitchFamily="65" charset="-122"/>
                <a:ea typeface="迷你繁启体" panose="03000509000000000000" pitchFamily="65" charset="-122"/>
              </a:rPr>
              <a:t>》</a:t>
            </a:r>
            <a:endParaRPr lang="en-US" altLang="zh-CN" sz="3200" dirty="0" smtClean="0">
              <a:latin typeface="迷你繁启体" panose="03000509000000000000" pitchFamily="65" charset="-122"/>
              <a:ea typeface="迷你繁启体" panose="03000509000000000000" pitchFamily="65" charset="-122"/>
            </a:endParaRPr>
          </a:p>
          <a:p>
            <a:r>
              <a:rPr lang="zh-CN" altLang="en-US" sz="3200" dirty="0" smtClean="0"/>
              <a:t>中岁颇好道，晚家南山陲。</a:t>
            </a:r>
            <a:br>
              <a:rPr lang="zh-CN" altLang="en-US" sz="3200" dirty="0" smtClean="0"/>
            </a:br>
            <a:r>
              <a:rPr lang="zh-CN" altLang="en-US" sz="3200" dirty="0" smtClean="0"/>
              <a:t>兴来每独往，胜事空自知。</a:t>
            </a:r>
            <a:br>
              <a:rPr lang="zh-CN" altLang="en-US" sz="3200" dirty="0" smtClean="0"/>
            </a:br>
            <a:r>
              <a:rPr lang="zh-CN" altLang="en-US" sz="3200" dirty="0" smtClean="0"/>
              <a:t>行到水穷处，坐看云起时。</a:t>
            </a:r>
            <a:br>
              <a:rPr lang="zh-CN" altLang="en-US" sz="3200" dirty="0" smtClean="0"/>
            </a:br>
            <a:r>
              <a:rPr lang="zh-CN" altLang="en-US" sz="3200" dirty="0" smtClean="0"/>
              <a:t>偶然值林叟，谈笑无还期</a:t>
            </a:r>
            <a:r>
              <a:rPr lang="zh-CN" altLang="en-US" sz="3200" dirty="0" smtClean="0"/>
              <a:t>。</a:t>
            </a:r>
            <a:endParaRPr lang="en-US" altLang="zh-CN" sz="3200" dirty="0" smtClean="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363220"/>
            <a:ext cx="3544570" cy="13766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迷你繁启体" panose="03000509000000000000" pitchFamily="65" charset="-122"/>
                <a:ea typeface="迷你繁启体" panose="03000509000000000000" pitchFamily="65" charset="-122"/>
              </a:rPr>
              <a:t>山居</a:t>
            </a:r>
            <a:r>
              <a:rPr lang="zh-CN" altLang="en-US" dirty="0" smtClean="0">
                <a:latin typeface="迷你繁启体" panose="03000509000000000000" pitchFamily="65" charset="-122"/>
                <a:ea typeface="迷你繁启体" panose="03000509000000000000" pitchFamily="65" charset="-122"/>
              </a:rPr>
              <a:t>秋</a:t>
            </a:r>
            <a:r>
              <a:rPr lang="zh-CN" altLang="en-US" dirty="0" smtClean="0">
                <a:latin typeface="迷你繁启体" panose="03000509000000000000" pitchFamily="65" charset="-122"/>
                <a:ea typeface="迷你繁启体" panose="03000509000000000000" pitchFamily="65" charset="-122"/>
              </a:rPr>
              <a:t>暝</a:t>
            </a:r>
            <a:endParaRPr lang="en-US" altLang="zh-CN" dirty="0" smtClean="0">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endParaRPr lang="en-US" altLang="zh-CN" dirty="0" smtClean="0">
              <a:latin typeface="迷你繁启体" panose="03000509000000000000" pitchFamily="65" charset="-122"/>
              <a:ea typeface="迷你繁启体" panose="03000509000000000000" pitchFamily="65" charset="-122"/>
            </a:endParaRPr>
          </a:p>
          <a:p>
            <a:endParaRPr lang="zh-CN" altLang="en-US" dirty="0"/>
          </a:p>
        </p:txBody>
      </p:sp>
      <p:pic>
        <p:nvPicPr>
          <p:cNvPr id="5" name="图片 4" descr="山居秋暝.jpg"/>
          <p:cNvPicPr>
            <a:picLocks noChangeAspect="1"/>
          </p:cNvPicPr>
          <p:nvPr/>
        </p:nvPicPr>
        <p:blipFill>
          <a:blip r:embed="rId1"/>
          <a:stretch>
            <a:fillRect/>
          </a:stretch>
        </p:blipFill>
        <p:spPr>
          <a:xfrm>
            <a:off x="1173458" y="1519516"/>
            <a:ext cx="4904277" cy="4827648"/>
          </a:xfrm>
          <a:prstGeom prst="rect">
            <a:avLst/>
          </a:prstGeom>
        </p:spPr>
      </p:pic>
      <p:pic>
        <p:nvPicPr>
          <p:cNvPr id="4" name="图片 3" descr="2019深度游官方logo"/>
          <p:cNvPicPr>
            <a:picLocks noChangeAspect="1"/>
          </p:cNvPicPr>
          <p:nvPr/>
        </p:nvPicPr>
        <p:blipFill>
          <a:blip r:embed="rId2"/>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山居秋暝</a:t>
            </a:r>
            <a:r>
              <a:rPr lang="en-US" altLang="zh-CN" dirty="0" smtClean="0"/>
              <a:t>》</a:t>
            </a:r>
            <a:r>
              <a:rPr lang="zh-CN" altLang="en-US" dirty="0" smtClean="0"/>
              <a:t>王维</a:t>
            </a:r>
            <a:endParaRPr lang="en-US" altLang="zh-CN" dirty="0" smtClean="0"/>
          </a:p>
          <a:p>
            <a:r>
              <a:rPr lang="zh-CN" altLang="en-US" dirty="0" smtClean="0"/>
              <a:t>空山新雨</a:t>
            </a:r>
            <a:r>
              <a:rPr lang="zh-CN" altLang="en-US" dirty="0" smtClean="0"/>
              <a:t>后，</a:t>
            </a:r>
            <a:r>
              <a:rPr lang="zh-CN" altLang="en-US" dirty="0" smtClean="0"/>
              <a:t>天气晚来秋。</a:t>
            </a:r>
            <a:endParaRPr lang="zh-CN" altLang="en-US" dirty="0" smtClean="0"/>
          </a:p>
          <a:p>
            <a:r>
              <a:rPr lang="zh-CN" altLang="en-US" dirty="0" smtClean="0"/>
              <a:t>明月松间照，清泉石上</a:t>
            </a:r>
            <a:r>
              <a:rPr lang="zh-CN" altLang="en-US" dirty="0" smtClean="0"/>
              <a:t>流。</a:t>
            </a:r>
            <a:endParaRPr lang="zh-CN" altLang="en-US" dirty="0" smtClean="0"/>
          </a:p>
          <a:p>
            <a:r>
              <a:rPr lang="zh-CN" altLang="en-US" dirty="0" smtClean="0"/>
              <a:t>竹喧归浣</a:t>
            </a:r>
            <a:r>
              <a:rPr lang="zh-CN" altLang="en-US" dirty="0" smtClean="0"/>
              <a:t>女，</a:t>
            </a:r>
            <a:r>
              <a:rPr lang="zh-CN" altLang="en-US" dirty="0" smtClean="0"/>
              <a:t>莲动下渔舟。</a:t>
            </a:r>
            <a:endParaRPr lang="zh-CN" altLang="en-US" dirty="0" smtClean="0"/>
          </a:p>
          <a:p>
            <a:r>
              <a:rPr lang="zh-CN" altLang="en-US" dirty="0" smtClean="0"/>
              <a:t>随意春芳</a:t>
            </a:r>
            <a:r>
              <a:rPr lang="zh-CN" altLang="en-US" dirty="0" smtClean="0"/>
              <a:t>歇，</a:t>
            </a:r>
            <a:r>
              <a:rPr lang="zh-CN" altLang="en-US" dirty="0" smtClean="0"/>
              <a:t>王孙自可</a:t>
            </a:r>
            <a:r>
              <a:rPr lang="zh-CN" altLang="en-US" dirty="0" smtClean="0"/>
              <a:t>留。</a:t>
            </a:r>
            <a:endParaRPr lang="zh-CN" altLang="en-US"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           腹有诗书气自华</a:t>
            </a:r>
            <a:endParaRPr lang="zh-CN" altLang="en-US" dirty="0"/>
          </a:p>
        </p:txBody>
      </p:sp>
      <p:sp>
        <p:nvSpPr>
          <p:cNvPr id="3" name="内容占位符 2"/>
          <p:cNvSpPr>
            <a:spLocks noGrp="1"/>
          </p:cNvSpPr>
          <p:nvPr>
            <p:ph idx="1"/>
          </p:nvPr>
        </p:nvSpPr>
        <p:spPr/>
        <p:txBody>
          <a:bodyPr/>
          <a:lstStyle/>
          <a:p>
            <a:r>
              <a:rPr lang="zh-CN" altLang="en-US" dirty="0" smtClean="0">
                <a:latin typeface="迷你简启体" panose="03000509000000000000" pitchFamily="65" charset="-122"/>
                <a:ea typeface="迷你简启体" panose="03000509000000000000" pitchFamily="65" charset="-122"/>
              </a:rPr>
              <a:t>先从横向，</a:t>
            </a:r>
            <a:endParaRPr lang="zh-CN" altLang="en-US" dirty="0" smtClean="0">
              <a:latin typeface="迷你简启体" panose="03000509000000000000" pitchFamily="65" charset="-122"/>
              <a:ea typeface="迷你简启体" panose="03000509000000000000" pitchFamily="65" charset="-122"/>
            </a:endParaRPr>
          </a:p>
          <a:p>
            <a:r>
              <a:rPr lang="zh-CN" altLang="en-US" dirty="0" smtClean="0">
                <a:latin typeface="迷你简启体" panose="03000509000000000000" pitchFamily="65" charset="-122"/>
                <a:ea typeface="迷你简启体" panose="03000509000000000000" pitchFamily="65" charset="-122"/>
              </a:rPr>
              <a:t>一、我们今天还有诗人么？</a:t>
            </a:r>
            <a:endParaRPr lang="zh-CN" altLang="en-US" dirty="0" smtClean="0">
              <a:latin typeface="迷你简启体" panose="03000509000000000000" pitchFamily="65" charset="-122"/>
              <a:ea typeface="迷你简启体" panose="03000509000000000000" pitchFamily="65" charset="-122"/>
            </a:endParaRPr>
          </a:p>
          <a:p>
            <a:endParaRPr lang="en-US" altLang="zh-CN" dirty="0" smtClean="0">
              <a:latin typeface="迷你简启体" panose="03000509000000000000" pitchFamily="65" charset="-122"/>
              <a:ea typeface="迷你简启体" panose="03000509000000000000" pitchFamily="65" charset="-122"/>
            </a:endParaRPr>
          </a:p>
          <a:p>
            <a:endParaRPr lang="en-US" altLang="zh-CN" dirty="0" smtClean="0">
              <a:latin typeface="迷你简启体" panose="03000509000000000000" pitchFamily="65" charset="-122"/>
              <a:ea typeface="迷你简启体" panose="03000509000000000000" pitchFamily="65" charset="-122"/>
            </a:endParaRPr>
          </a:p>
          <a:p>
            <a:r>
              <a:rPr lang="zh-CN" altLang="en-US" dirty="0" smtClean="0">
                <a:latin typeface="迷你简启体" panose="03000509000000000000" pitchFamily="65" charset="-122"/>
                <a:ea typeface="迷你简启体" panose="03000509000000000000" pitchFamily="65" charset="-122"/>
              </a:rPr>
              <a:t>二、我们今天还有名篇么？</a:t>
            </a:r>
            <a:endParaRPr lang="zh-CN" altLang="en-US" dirty="0" smtClean="0">
              <a:latin typeface="迷你简启体" panose="03000509000000000000" pitchFamily="65" charset="-122"/>
              <a:ea typeface="迷你简启体" panose="03000509000000000000" pitchFamily="65" charset="-122"/>
            </a:endParaRPr>
          </a:p>
          <a:p>
            <a:endParaRPr lang="zh-CN" altLang="en-US" dirty="0"/>
          </a:p>
        </p:txBody>
      </p:sp>
      <p:pic>
        <p:nvPicPr>
          <p:cNvPr id="4" name="图片 3" descr="2019深度游官方logo"/>
          <p:cNvPicPr>
            <a:picLocks noChangeAspect="1"/>
          </p:cNvPicPr>
          <p:nvPr/>
        </p:nvPicPr>
        <p:blipFill>
          <a:blip r:embed="rId1"/>
          <a:stretch>
            <a:fillRect/>
          </a:stretch>
        </p:blipFill>
        <p:spPr>
          <a:xfrm>
            <a:off x="15240" y="5223510"/>
            <a:ext cx="3544570" cy="137668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鹿柴</a:t>
            </a:r>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王维</a:t>
            </a:r>
            <a:endParaRPr lang="en-US" altLang="zh-CN" dirty="0" smtClean="0">
              <a:latin typeface="迷你繁启体" panose="03000509000000000000" pitchFamily="65" charset="-122"/>
              <a:ea typeface="迷你繁启体" panose="03000509000000000000" pitchFamily="65" charset="-122"/>
            </a:endParaRPr>
          </a:p>
          <a:p>
            <a:r>
              <a:rPr lang="zh-CN" altLang="en-US" dirty="0" smtClean="0"/>
              <a:t>空山不见人，但闻人语响</a:t>
            </a:r>
            <a:r>
              <a:rPr lang="en-US" altLang="zh-CN" baseline="30000" dirty="0" smtClean="0"/>
              <a:t>2</a:t>
            </a:r>
            <a:r>
              <a:rPr lang="zh-CN" altLang="en-US" dirty="0" smtClean="0"/>
              <a:t>。</a:t>
            </a:r>
            <a:endParaRPr lang="zh-CN" altLang="en-US" dirty="0" smtClean="0"/>
          </a:p>
          <a:p>
            <a:r>
              <a:rPr lang="zh-CN" altLang="en-US" dirty="0" smtClean="0"/>
              <a:t>返景入深林</a:t>
            </a:r>
            <a:r>
              <a:rPr lang="en-US" altLang="zh-CN" baseline="30000" dirty="0" smtClean="0"/>
              <a:t>3</a:t>
            </a:r>
            <a:r>
              <a:rPr lang="zh-CN" altLang="en-US" dirty="0" smtClean="0"/>
              <a:t>，复照青苔上</a:t>
            </a:r>
            <a:r>
              <a:rPr lang="en-US" altLang="zh-CN" baseline="30000" dirty="0" smtClean="0"/>
              <a:t>4</a:t>
            </a:r>
            <a:r>
              <a:rPr lang="zh-CN" altLang="en-US" dirty="0" smtClean="0"/>
              <a:t>。</a:t>
            </a:r>
            <a:endParaRPr lang="zh-CN" altLang="en-US" dirty="0" smtClean="0"/>
          </a:p>
          <a:p>
            <a:endParaRPr lang="en-US" altLang="zh-CN" dirty="0" smtClean="0">
              <a:latin typeface="迷你繁启体" panose="03000509000000000000" pitchFamily="65" charset="-122"/>
              <a:ea typeface="迷你繁启体" panose="03000509000000000000" pitchFamily="65" charset="-122"/>
            </a:endParaRPr>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山中与裴秀才迪书</a:t>
            </a:r>
            <a:r>
              <a:rPr lang="en-US" altLang="zh-CN" dirty="0" smtClean="0">
                <a:latin typeface="迷你繁启体" panose="03000509000000000000" pitchFamily="65" charset="-122"/>
                <a:ea typeface="迷你繁启体" panose="03000509000000000000" pitchFamily="65" charset="-122"/>
              </a:rPr>
              <a:t>》</a:t>
            </a:r>
            <a:endParaRPr lang="zh-CN" altLang="en-US" dirty="0"/>
          </a:p>
        </p:txBody>
      </p:sp>
      <p:sp>
        <p:nvSpPr>
          <p:cNvPr id="3" name="内容占位符 2"/>
          <p:cNvSpPr>
            <a:spLocks noGrp="1"/>
          </p:cNvSpPr>
          <p:nvPr>
            <p:ph idx="1"/>
          </p:nvPr>
        </p:nvSpPr>
        <p:spPr>
          <a:xfrm>
            <a:off x="928662" y="1600200"/>
            <a:ext cx="7643866" cy="4757758"/>
          </a:xfrm>
        </p:spPr>
        <p:txBody>
          <a:bodyPr/>
          <a:lstStyle/>
          <a:p>
            <a:r>
              <a:rPr lang="zh-CN" altLang="en-US" dirty="0" smtClean="0"/>
              <a:t>近</a:t>
            </a:r>
            <a:r>
              <a:rPr lang="zh-CN" altLang="en-US" dirty="0" smtClean="0"/>
              <a:t>腊月下，景气和畅，故山殊可过。足下方温经，猥不敢相烦，辄便往山中，憩感配寺，与山僧饭讫而去。</a:t>
            </a:r>
            <a:br>
              <a:rPr lang="zh-CN" altLang="en-US" dirty="0" smtClean="0"/>
            </a:br>
            <a:r>
              <a:rPr lang="zh-CN" altLang="en-US" dirty="0" smtClean="0"/>
              <a:t>北涉玄灞，清月映郭。夜登华子冈，辋水沦涟，与月上下。寒山远火，明灭林外</a:t>
            </a:r>
            <a:r>
              <a:rPr lang="zh-CN" altLang="en-US" dirty="0" smtClean="0"/>
              <a:t>。</a:t>
            </a:r>
            <a:endParaRPr lang="en-US" altLang="zh-CN" dirty="0" smtClean="0"/>
          </a:p>
          <a:p>
            <a:r>
              <a:rPr lang="zh-CN" altLang="en-US" dirty="0" smtClean="0"/>
              <a:t>深巷</a:t>
            </a:r>
            <a:r>
              <a:rPr lang="zh-CN" altLang="en-US" dirty="0" smtClean="0"/>
              <a:t>寒犬，吠声如豹。村墟夜舂</a:t>
            </a:r>
            <a:r>
              <a:rPr lang="zh-CN" altLang="en-US" dirty="0" smtClean="0"/>
              <a:t>，</a:t>
            </a:r>
            <a:endParaRPr lang="en-US" altLang="zh-CN" dirty="0" smtClean="0"/>
          </a:p>
          <a:p>
            <a:r>
              <a:rPr lang="zh-CN" altLang="en-US" dirty="0" smtClean="0"/>
              <a:t>复</a:t>
            </a:r>
            <a:r>
              <a:rPr lang="zh-CN" altLang="en-US" dirty="0" smtClean="0"/>
              <a:t>与疏钟相间。此时独坐，僮仆</a:t>
            </a:r>
            <a:r>
              <a:rPr lang="zh-CN" altLang="en-US" dirty="0" smtClean="0"/>
              <a:t>静</a:t>
            </a:r>
            <a:endParaRPr lang="en-US" altLang="zh-CN" dirty="0" smtClean="0"/>
          </a:p>
          <a:p>
            <a:r>
              <a:rPr lang="zh-CN" altLang="en-US" dirty="0" smtClean="0"/>
              <a:t>默</a:t>
            </a:r>
            <a:r>
              <a:rPr lang="zh-CN" altLang="en-US" dirty="0" smtClean="0"/>
              <a:t>，多思曩昔，携手赋诗，步仄径</a:t>
            </a:r>
            <a:r>
              <a:rPr lang="zh-CN" altLang="en-US" dirty="0" smtClean="0"/>
              <a:t>，</a:t>
            </a:r>
            <a:endParaRPr lang="en-US" altLang="zh-CN" dirty="0" smtClean="0"/>
          </a:p>
          <a:p>
            <a:r>
              <a:rPr lang="zh-CN" altLang="en-US" dirty="0" smtClean="0"/>
              <a:t>临</a:t>
            </a:r>
            <a:r>
              <a:rPr lang="zh-CN" altLang="en-US" dirty="0" smtClean="0"/>
              <a:t>清流也</a:t>
            </a:r>
            <a:r>
              <a:rPr lang="zh-CN" altLang="en-US" dirty="0" smtClean="0"/>
              <a:t>。当</a:t>
            </a:r>
            <a:r>
              <a:rPr lang="zh-CN" altLang="en-US" dirty="0" smtClean="0"/>
              <a:t>待春中，草木蔓发</a:t>
            </a:r>
            <a:r>
              <a:rPr lang="zh-CN" altLang="en-US" dirty="0" smtClean="0"/>
              <a:t>，</a:t>
            </a:r>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dirty="0" smtClean="0"/>
              <a:t>春山可望，轻鲦出水，白鸥矫翼，露湿青皋，麦陇朝雊，斯之不远，倘能从我游乎？非子天机清妙者，岂能以此不急之务相邀。然是中有深趣矣！无忽。因驮黄檗人往，不一，山中人王维白</a:t>
            </a:r>
            <a:r>
              <a:rPr lang="zh-CN" altLang="en-US" dirty="0" smtClean="0"/>
              <a:t>。</a:t>
            </a:r>
            <a:endParaRPr lang="en-US" altLang="zh-CN" dirty="0" smtClean="0">
              <a:latin typeface="迷你繁启体" panose="03000509000000000000" pitchFamily="65" charset="-122"/>
              <a:ea typeface="迷你繁启体" panose="03000509000000000000" pitchFamily="65" charset="-122"/>
            </a:endParaRPr>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dirty="0" smtClean="0">
                <a:latin typeface="迷你繁启体" panose="03000509000000000000" pitchFamily="65" charset="-122"/>
                <a:ea typeface="迷你繁启体" panose="03000509000000000000" pitchFamily="65" charset="-122"/>
              </a:rPr>
              <a:t>常建</a:t>
            </a:r>
            <a:r>
              <a:rPr lang="en-US" altLang="zh-CN" dirty="0" smtClean="0">
                <a:latin typeface="迷你繁启体" panose="03000509000000000000" pitchFamily="65" charset="-122"/>
                <a:ea typeface="迷你繁启体" panose="03000509000000000000" pitchFamily="65" charset="-122"/>
              </a:rPr>
              <a:t>《</a:t>
            </a:r>
            <a:r>
              <a:rPr lang="zh-CN" altLang="en-US" dirty="0" smtClean="0">
                <a:latin typeface="迷你繁启体" panose="03000509000000000000" pitchFamily="65" charset="-122"/>
                <a:ea typeface="迷你繁启体" panose="03000509000000000000" pitchFamily="65" charset="-122"/>
              </a:rPr>
              <a:t>题破山寺后禅院</a:t>
            </a:r>
            <a:r>
              <a:rPr lang="en-US" altLang="zh-CN" dirty="0" smtClean="0">
                <a:latin typeface="迷你繁启体" panose="03000509000000000000" pitchFamily="65" charset="-122"/>
                <a:ea typeface="迷你繁启体" panose="03000509000000000000" pitchFamily="65" charset="-122"/>
              </a:rPr>
              <a:t>》</a:t>
            </a:r>
            <a:endParaRPr lang="zh-CN" altLang="en-US" dirty="0" smtClean="0">
              <a:latin typeface="迷你繁启体" panose="03000509000000000000" pitchFamily="65" charset="-122"/>
              <a:ea typeface="迷你繁启体" panose="03000509000000000000" pitchFamily="65" charset="-122"/>
            </a:endParaRPr>
          </a:p>
          <a:p>
            <a:r>
              <a:rPr lang="zh-CN" altLang="en-US" dirty="0" smtClean="0"/>
              <a:t>清晨入古寺，初日照高林。</a:t>
            </a:r>
            <a:endParaRPr lang="zh-CN" altLang="en-US" dirty="0" smtClean="0"/>
          </a:p>
          <a:p>
            <a:r>
              <a:rPr lang="zh-CN" altLang="en-US" dirty="0" smtClean="0"/>
              <a:t>曲径通幽处，禅房花木深。</a:t>
            </a:r>
            <a:endParaRPr lang="zh-CN" altLang="en-US" dirty="0" smtClean="0"/>
          </a:p>
          <a:p>
            <a:r>
              <a:rPr lang="zh-CN" altLang="en-US" dirty="0" smtClean="0"/>
              <a:t>山光悦鸟性，潭影空人心。</a:t>
            </a:r>
            <a:endParaRPr lang="zh-CN" altLang="en-US" dirty="0" smtClean="0"/>
          </a:p>
          <a:p>
            <a:r>
              <a:rPr lang="zh-CN" altLang="en-US" dirty="0" smtClean="0"/>
              <a:t>万籁此都寂，但余钟磬音。</a:t>
            </a:r>
            <a:endParaRPr lang="zh-CN" altLang="en-US"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857224" y="1357298"/>
            <a:ext cx="7643865" cy="4768865"/>
          </a:xfrm>
        </p:spPr>
        <p:txBody>
          <a:bodyPr/>
          <a:lstStyle/>
          <a:p>
            <a:r>
              <a:rPr lang="zh-CN" altLang="en-US" dirty="0" smtClean="0"/>
              <a:t>高</a:t>
            </a:r>
            <a:r>
              <a:rPr lang="zh-CN" altLang="en-US" dirty="0" smtClean="0"/>
              <a:t>适</a:t>
            </a:r>
            <a:r>
              <a:rPr lang="en-US" altLang="zh-CN" dirty="0" smtClean="0"/>
              <a:t>《</a:t>
            </a:r>
            <a:r>
              <a:rPr lang="zh-CN" altLang="en-US" dirty="0" smtClean="0"/>
              <a:t>燕歌行</a:t>
            </a:r>
            <a:r>
              <a:rPr lang="en-US" altLang="zh-CN" dirty="0" smtClean="0"/>
              <a:t>》</a:t>
            </a:r>
            <a:r>
              <a:rPr lang="zh-CN" altLang="en-US" dirty="0" smtClean="0"/>
              <a:t>开元二十六年，客有从御史大夫张公出塞而还者；作</a:t>
            </a:r>
            <a:r>
              <a:rPr lang="en-US" altLang="zh-CN" dirty="0" smtClean="0"/>
              <a:t>《</a:t>
            </a:r>
            <a:r>
              <a:rPr lang="zh-CN" altLang="en-US" dirty="0" smtClean="0"/>
              <a:t>燕歌行</a:t>
            </a:r>
            <a:r>
              <a:rPr lang="en-US" altLang="zh-CN" dirty="0" smtClean="0"/>
              <a:t>》</a:t>
            </a:r>
            <a:r>
              <a:rPr lang="zh-CN" altLang="en-US" dirty="0" smtClean="0"/>
              <a:t>以示适，感征戍之事，因而和焉。</a:t>
            </a:r>
            <a:endParaRPr lang="zh-CN" altLang="en-US" dirty="0" smtClean="0"/>
          </a:p>
          <a:p>
            <a:r>
              <a:rPr lang="zh-CN" altLang="en-US" dirty="0" smtClean="0"/>
              <a:t>汉家烟尘在东北，汉将辞家破残贼。</a:t>
            </a:r>
            <a:endParaRPr lang="zh-CN" altLang="en-US" dirty="0" smtClean="0"/>
          </a:p>
          <a:p>
            <a:r>
              <a:rPr lang="zh-CN" altLang="en-US" dirty="0" smtClean="0"/>
              <a:t>男儿本自重横行，天子非常赐颜色。</a:t>
            </a:r>
            <a:endParaRPr lang="zh-CN" altLang="en-US" dirty="0" smtClean="0"/>
          </a:p>
          <a:p>
            <a:r>
              <a:rPr lang="zh-CN" altLang="en-US" dirty="0" smtClean="0"/>
              <a:t>摐金伐鼓下榆关，旌旆逶迤碣石间。</a:t>
            </a:r>
            <a:endParaRPr lang="zh-CN" altLang="en-US" dirty="0" smtClean="0"/>
          </a:p>
          <a:p>
            <a:r>
              <a:rPr lang="zh-CN" altLang="en-US" dirty="0" smtClean="0"/>
              <a:t>校尉羽书飞瀚海，单于猎火照狼山。</a:t>
            </a:r>
            <a:endParaRPr lang="zh-CN" altLang="en-US" dirty="0" smtClean="0"/>
          </a:p>
          <a:p>
            <a:r>
              <a:rPr lang="zh-CN" altLang="en-US" dirty="0" smtClean="0"/>
              <a:t>山川萧条极边土，胡骑凭陵杂风雨。</a:t>
            </a:r>
            <a:endParaRPr lang="zh-CN" altLang="en-US" dirty="0" smtClean="0"/>
          </a:p>
          <a:p>
            <a:r>
              <a:rPr lang="zh-CN" altLang="en-US" dirty="0" smtClean="0"/>
              <a:t>战士军前半死生，美人帐下犹歌舞。</a:t>
            </a:r>
            <a:endParaRPr lang="zh-CN" altLang="en-US" dirty="0" smtClean="0"/>
          </a:p>
          <a:p>
            <a:r>
              <a:rPr lang="zh-CN" altLang="en-US" dirty="0" smtClean="0"/>
              <a:t>大漠穷秋塞草腓，孤城落日斗兵稀</a:t>
            </a:r>
            <a:r>
              <a:rPr lang="zh-CN" altLang="en-US" dirty="0" smtClean="0"/>
              <a:t>。</a:t>
            </a:r>
            <a:endParaRPr lang="zh-CN" altLang="en-US" dirty="0" smtClean="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550545" y="1600200"/>
            <a:ext cx="6236335" cy="4526280"/>
          </a:xfrm>
        </p:spPr>
        <p:txBody>
          <a:bodyPr/>
          <a:lstStyle/>
          <a:p>
            <a:r>
              <a:rPr lang="zh-CN" altLang="en-US" dirty="0" smtClean="0"/>
              <a:t>身当恩遇常轻敌，力尽关山未解围。</a:t>
            </a:r>
            <a:endParaRPr lang="zh-CN" altLang="en-US" dirty="0" smtClean="0"/>
          </a:p>
          <a:p>
            <a:r>
              <a:rPr lang="zh-CN" altLang="en-US" dirty="0" smtClean="0"/>
              <a:t>铁衣远戍辛勤久，玉箸应啼别离后。</a:t>
            </a:r>
            <a:endParaRPr lang="zh-CN" altLang="en-US" dirty="0" smtClean="0"/>
          </a:p>
          <a:p>
            <a:r>
              <a:rPr lang="zh-CN" altLang="en-US" dirty="0" smtClean="0"/>
              <a:t>少妇城南欲断肠，征人蓟北空回首。</a:t>
            </a:r>
            <a:endParaRPr lang="zh-CN" altLang="en-US" dirty="0" smtClean="0"/>
          </a:p>
          <a:p>
            <a:r>
              <a:rPr lang="zh-CN" altLang="en-US" dirty="0" smtClean="0"/>
              <a:t>边庭飘飖那可度，绝域苍茫更何有。</a:t>
            </a:r>
            <a:endParaRPr lang="zh-CN" altLang="en-US" dirty="0" smtClean="0"/>
          </a:p>
          <a:p>
            <a:r>
              <a:rPr lang="zh-CN" altLang="en-US" dirty="0" smtClean="0"/>
              <a:t>杀气三时作阵云，寒声一夜传刁斗。</a:t>
            </a:r>
            <a:endParaRPr lang="zh-CN" altLang="en-US" dirty="0" smtClean="0"/>
          </a:p>
          <a:p>
            <a:r>
              <a:rPr lang="zh-CN" altLang="en-US" dirty="0" smtClean="0"/>
              <a:t>相看白刃血纷纷，死节从来岂顾勋。</a:t>
            </a:r>
            <a:endParaRPr lang="zh-CN" altLang="en-US" dirty="0" smtClean="0"/>
          </a:p>
          <a:p>
            <a:r>
              <a:rPr lang="zh-CN" altLang="en-US" dirty="0" smtClean="0"/>
              <a:t>君不见沙场征战苦，至今犹忆李将军。</a:t>
            </a:r>
            <a:endParaRPr lang="zh-CN" altLang="en-US" dirty="0" smtClean="0"/>
          </a:p>
          <a:p>
            <a:endParaRPr lang="en-US" altLang="zh-CN"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928662" y="1600200"/>
            <a:ext cx="6357982" cy="4525963"/>
          </a:xfrm>
        </p:spPr>
        <p:txBody>
          <a:bodyPr/>
          <a:lstStyle/>
          <a:p>
            <a:r>
              <a:rPr lang="en-US" altLang="zh-CN" dirty="0" smtClean="0"/>
              <a:t>《</a:t>
            </a:r>
            <a:r>
              <a:rPr lang="zh-CN" altLang="en-US" dirty="0" smtClean="0"/>
              <a:t>别董大</a:t>
            </a:r>
            <a:r>
              <a:rPr lang="en-US" altLang="zh-CN" dirty="0" smtClean="0"/>
              <a:t>》</a:t>
            </a:r>
            <a:r>
              <a:rPr lang="zh-CN" altLang="en-US" dirty="0" smtClean="0"/>
              <a:t>二首</a:t>
            </a:r>
            <a:r>
              <a:rPr lang="en-US" altLang="zh-CN" dirty="0" smtClean="0"/>
              <a:t> </a:t>
            </a:r>
            <a:r>
              <a:rPr lang="zh-CN" altLang="en-US" dirty="0" smtClean="0"/>
              <a:t>高适</a:t>
            </a:r>
            <a:endParaRPr lang="en-US" altLang="zh-CN" dirty="0" smtClean="0"/>
          </a:p>
          <a:p>
            <a:r>
              <a:rPr lang="zh-CN" altLang="en-US" dirty="0" smtClean="0"/>
              <a:t>千里黄云白日曛，北风吹雁雪纷纷。</a:t>
            </a:r>
            <a:endParaRPr lang="zh-CN" altLang="en-US" dirty="0" smtClean="0"/>
          </a:p>
          <a:p>
            <a:r>
              <a:rPr lang="zh-CN" altLang="en-US" dirty="0" smtClean="0"/>
              <a:t>莫愁前路无知己，天下谁人不识君。</a:t>
            </a:r>
            <a:endParaRPr lang="zh-CN" altLang="en-US" dirty="0" smtClean="0"/>
          </a:p>
          <a:p>
            <a:endParaRPr lang="en-US" altLang="zh-CN" dirty="0" smtClean="0"/>
          </a:p>
          <a:p>
            <a:r>
              <a:rPr lang="zh-CN" altLang="en-US" dirty="0" smtClean="0"/>
              <a:t>六</a:t>
            </a:r>
            <a:r>
              <a:rPr lang="zh-CN" altLang="en-US" dirty="0" smtClean="0"/>
              <a:t>翮飘飖私自怜，一离京洛十余年。</a:t>
            </a:r>
            <a:endParaRPr lang="zh-CN" altLang="en-US" dirty="0" smtClean="0"/>
          </a:p>
          <a:p>
            <a:r>
              <a:rPr lang="zh-CN" altLang="en-US" dirty="0" smtClean="0"/>
              <a:t>丈夫贫贱应未足，今日相逢无酒钱。</a:t>
            </a:r>
            <a:endParaRPr lang="zh-CN" altLang="en-US" dirty="0" smtClean="0"/>
          </a:p>
          <a:p>
            <a:endParaRPr lang="en-US" altLang="zh-CN" dirty="0" smtClean="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br>
              <a:rPr lang="en-US" altLang="zh-CN" dirty="0" smtClean="0"/>
            </a:br>
            <a:r>
              <a:rPr lang="zh-CN" altLang="en-US" dirty="0" smtClean="0"/>
              <a:t>岑参</a:t>
            </a:r>
            <a:r>
              <a:rPr lang="en-US" altLang="zh-CN" dirty="0" smtClean="0"/>
              <a:t>《</a:t>
            </a:r>
            <a:r>
              <a:rPr lang="zh-CN" altLang="en-US" dirty="0" smtClean="0"/>
              <a:t>白雪歌</a:t>
            </a:r>
            <a:r>
              <a:rPr lang="en-US" altLang="zh-CN" dirty="0" smtClean="0"/>
              <a:t>》</a:t>
            </a:r>
            <a:br>
              <a:rPr lang="en-US" altLang="zh-CN" dirty="0" smtClean="0"/>
            </a:br>
            <a:endParaRPr lang="zh-CN" altLang="en-US" dirty="0"/>
          </a:p>
        </p:txBody>
      </p:sp>
      <p:sp>
        <p:nvSpPr>
          <p:cNvPr id="3" name="内容占位符 2"/>
          <p:cNvSpPr>
            <a:spLocks noGrp="1"/>
          </p:cNvSpPr>
          <p:nvPr>
            <p:ph idx="1"/>
          </p:nvPr>
        </p:nvSpPr>
        <p:spPr>
          <a:xfrm>
            <a:off x="1279524" y="1600200"/>
            <a:ext cx="6221433" cy="4525963"/>
          </a:xfrm>
        </p:spPr>
        <p:txBody>
          <a:bodyPr/>
          <a:lstStyle/>
          <a:p>
            <a:r>
              <a:rPr lang="zh-CN" altLang="en-US" dirty="0" smtClean="0"/>
              <a:t>北风</a:t>
            </a:r>
            <a:r>
              <a:rPr lang="zh-CN" altLang="en-US" dirty="0" smtClean="0"/>
              <a:t>卷地白草折，胡天八月即飞雪。</a:t>
            </a:r>
            <a:endParaRPr lang="zh-CN" altLang="en-US" dirty="0" smtClean="0"/>
          </a:p>
          <a:p>
            <a:r>
              <a:rPr lang="zh-CN" altLang="en-US" dirty="0" smtClean="0"/>
              <a:t>忽如一夜春风来，千树万树梨花开。</a:t>
            </a:r>
            <a:endParaRPr lang="zh-CN" altLang="en-US" dirty="0" smtClean="0"/>
          </a:p>
          <a:p>
            <a:r>
              <a:rPr lang="zh-CN" altLang="en-US" dirty="0" smtClean="0"/>
              <a:t>散入珠帘湿罗幕，狐裘不暖锦衾薄。</a:t>
            </a:r>
            <a:endParaRPr lang="zh-CN" altLang="en-US" dirty="0" smtClean="0"/>
          </a:p>
          <a:p>
            <a:r>
              <a:rPr lang="zh-CN" altLang="en-US" dirty="0" smtClean="0"/>
              <a:t>将军角弓不得控，都护铁衣冷难着。</a:t>
            </a:r>
            <a:endParaRPr lang="zh-CN" altLang="en-US" dirty="0" smtClean="0"/>
          </a:p>
          <a:p>
            <a:r>
              <a:rPr lang="zh-CN" altLang="en-US" dirty="0" smtClean="0"/>
              <a:t>瀚海阑干百丈冰，愁云惨淡万里凝。</a:t>
            </a:r>
            <a:endParaRPr lang="zh-CN" altLang="en-US" dirty="0" smtClean="0"/>
          </a:p>
          <a:p>
            <a:r>
              <a:rPr lang="zh-CN" altLang="en-US" dirty="0" smtClean="0"/>
              <a:t>中军置酒饮归客，胡琴琵琶与羌笛。</a:t>
            </a:r>
            <a:endParaRPr lang="zh-CN" altLang="en-US" dirty="0" smtClean="0"/>
          </a:p>
          <a:p>
            <a:r>
              <a:rPr lang="zh-CN" altLang="en-US" dirty="0" smtClean="0"/>
              <a:t>纷纷暮雪下辕门，风掣红旗冻不翻。</a:t>
            </a:r>
            <a:endParaRPr lang="zh-CN" altLang="en-US" dirty="0" smtClean="0"/>
          </a:p>
          <a:p>
            <a:r>
              <a:rPr lang="zh-CN" altLang="en-US" dirty="0" smtClean="0"/>
              <a:t>轮台东门送君去，去时雪满天山路。</a:t>
            </a:r>
            <a:endParaRPr lang="zh-CN" altLang="en-US" dirty="0" smtClean="0"/>
          </a:p>
          <a:p>
            <a:r>
              <a:rPr lang="zh-CN" altLang="en-US" dirty="0" smtClean="0"/>
              <a:t>山回路转不见君，雪上空留马行处。</a:t>
            </a:r>
            <a:endParaRPr lang="zh-CN" altLang="en-US" dirty="0" smtClean="0"/>
          </a:p>
          <a:p>
            <a:endParaRPr lang="en-US" altLang="zh-CN" dirty="0" smtClean="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1279524" y="1600200"/>
            <a:ext cx="6435747" cy="4525963"/>
          </a:xfrm>
        </p:spPr>
        <p:txBody>
          <a:bodyPr/>
          <a:lstStyle/>
          <a:p>
            <a:r>
              <a:rPr lang="en-US" altLang="zh-CN" dirty="0" smtClean="0"/>
              <a:t>《</a:t>
            </a:r>
            <a:r>
              <a:rPr lang="zh-CN" altLang="en-US" dirty="0" smtClean="0"/>
              <a:t>逢入京使</a:t>
            </a:r>
            <a:r>
              <a:rPr lang="en-US" altLang="zh-CN" dirty="0" smtClean="0"/>
              <a:t>》</a:t>
            </a:r>
            <a:r>
              <a:rPr lang="zh-CN" altLang="en-US" dirty="0" smtClean="0"/>
              <a:t>高适</a:t>
            </a:r>
            <a:endParaRPr lang="en-US" altLang="zh-CN" dirty="0" smtClean="0"/>
          </a:p>
          <a:p>
            <a:r>
              <a:rPr lang="zh-CN" altLang="en-US" dirty="0" smtClean="0"/>
              <a:t>故园东望路漫漫，双袖龙钟泪不干。</a:t>
            </a:r>
            <a:endParaRPr lang="zh-CN" altLang="en-US" dirty="0" smtClean="0"/>
          </a:p>
          <a:p>
            <a:r>
              <a:rPr lang="zh-CN" altLang="en-US" dirty="0" smtClean="0"/>
              <a:t>马上相逢无纸笔，凭君传语报平安。</a:t>
            </a:r>
            <a:endParaRPr lang="zh-CN" altLang="en-US" dirty="0" smtClean="0"/>
          </a:p>
          <a:p>
            <a:pPr>
              <a:buNone/>
            </a:pPr>
            <a:endParaRPr lang="zh-CN" altLang="en-US" dirty="0" smtClean="0"/>
          </a:p>
          <a:p>
            <a:endParaRPr lang="en-US" altLang="zh-CN" dirty="0" smtClean="0"/>
          </a:p>
          <a:p>
            <a:endParaRPr lang="zh-CN" altLang="en-US"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1279524" y="1600200"/>
            <a:ext cx="6221434" cy="4525963"/>
          </a:xfrm>
        </p:spPr>
        <p:txBody>
          <a:bodyPr/>
          <a:lstStyle/>
          <a:p>
            <a:r>
              <a:rPr lang="zh-CN" altLang="en-US" dirty="0" smtClean="0"/>
              <a:t>王之</a:t>
            </a:r>
            <a:r>
              <a:rPr lang="zh-CN" altLang="en-US" dirty="0" smtClean="0"/>
              <a:t>涣</a:t>
            </a:r>
            <a:r>
              <a:rPr lang="en-US" altLang="zh-CN" dirty="0" smtClean="0"/>
              <a:t>《</a:t>
            </a:r>
            <a:r>
              <a:rPr lang="zh-CN" altLang="en-US" dirty="0" smtClean="0"/>
              <a:t>登鹳雀楼</a:t>
            </a:r>
            <a:r>
              <a:rPr lang="en-US" altLang="zh-CN" dirty="0" smtClean="0"/>
              <a:t>》</a:t>
            </a:r>
            <a:endParaRPr lang="en-US" altLang="zh-CN" dirty="0" smtClean="0"/>
          </a:p>
          <a:p>
            <a:pPr>
              <a:buNone/>
            </a:pPr>
            <a:r>
              <a:rPr lang="en-US" altLang="zh-CN" dirty="0" smtClean="0"/>
              <a:t>  </a:t>
            </a:r>
            <a:r>
              <a:rPr lang="zh-CN" altLang="en-US" dirty="0" smtClean="0"/>
              <a:t>白日</a:t>
            </a:r>
            <a:r>
              <a:rPr lang="zh-CN" altLang="en-US" dirty="0" smtClean="0"/>
              <a:t>依山尽，黄河入海流。</a:t>
            </a:r>
            <a:endParaRPr lang="zh-CN" altLang="en-US" dirty="0" smtClean="0"/>
          </a:p>
          <a:p>
            <a:r>
              <a:rPr lang="zh-CN" altLang="en-US" dirty="0" smtClean="0"/>
              <a:t>欲穷千里目，更上一层楼。</a:t>
            </a:r>
            <a:endParaRPr lang="zh-CN" altLang="en-US" dirty="0" smtClean="0"/>
          </a:p>
          <a:p>
            <a:pPr>
              <a:buNone/>
            </a:pPr>
            <a:endParaRPr lang="en-US" altLang="zh-CN" dirty="0" smtClean="0"/>
          </a:p>
          <a:p>
            <a:pPr>
              <a:buNone/>
            </a:pPr>
            <a:r>
              <a:rPr lang="en-US" altLang="zh-CN" dirty="0" smtClean="0"/>
              <a:t>《</a:t>
            </a:r>
            <a:r>
              <a:rPr lang="zh-CN" altLang="en-US" dirty="0" smtClean="0"/>
              <a:t>凉州词</a:t>
            </a:r>
            <a:r>
              <a:rPr lang="en-US" altLang="zh-CN" dirty="0" smtClean="0"/>
              <a:t>》</a:t>
            </a:r>
            <a:endParaRPr lang="en-US" altLang="zh-CN" dirty="0" smtClean="0"/>
          </a:p>
          <a:p>
            <a:pPr>
              <a:buNone/>
            </a:pPr>
            <a:r>
              <a:rPr lang="zh-CN" altLang="en-US" dirty="0" smtClean="0"/>
              <a:t>黄河</a:t>
            </a:r>
            <a:r>
              <a:rPr lang="zh-CN" altLang="en-US" dirty="0" smtClean="0"/>
              <a:t>远上白云间，一片孤城万</a:t>
            </a:r>
            <a:r>
              <a:rPr lang="zh-CN" altLang="en-US" dirty="0" smtClean="0"/>
              <a:t>仞。</a:t>
            </a:r>
            <a:endParaRPr lang="en-US" altLang="zh-CN" dirty="0" smtClean="0"/>
          </a:p>
          <a:p>
            <a:pPr>
              <a:buNone/>
            </a:pPr>
            <a:r>
              <a:rPr lang="zh-CN" altLang="en-US" dirty="0" smtClean="0"/>
              <a:t>羌笛</a:t>
            </a:r>
            <a:r>
              <a:rPr lang="zh-CN" altLang="en-US" dirty="0" smtClean="0"/>
              <a:t>何须怨杨柳，春风不度玉门关。</a:t>
            </a:r>
            <a:endParaRPr lang="en-US" altLang="zh-CN"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200" dirty="0" smtClean="0">
                <a:latin typeface="迷你简启体" panose="03000509000000000000" pitchFamily="65" charset="-122"/>
                <a:ea typeface="迷你简启体" panose="03000509000000000000" pitchFamily="65" charset="-122"/>
              </a:rPr>
              <a:t>再从纵向，</a:t>
            </a:r>
            <a:endParaRPr lang="zh-CN" altLang="en-US" sz="3200" dirty="0" smtClean="0">
              <a:latin typeface="迷你简启体" panose="03000509000000000000" pitchFamily="65" charset="-122"/>
              <a:ea typeface="迷你简启体" panose="03000509000000000000" pitchFamily="65" charset="-122"/>
            </a:endParaRPr>
          </a:p>
          <a:p>
            <a:r>
              <a:rPr lang="zh-CN" altLang="en-US" sz="3200" dirty="0" smtClean="0">
                <a:latin typeface="迷你简启体" panose="03000509000000000000" pitchFamily="65" charset="-122"/>
                <a:ea typeface="迷你简启体" panose="03000509000000000000" pitchFamily="65" charset="-122"/>
              </a:rPr>
              <a:t>三、我们现在还知道古代或者</a:t>
            </a:r>
            <a:r>
              <a:rPr lang="zh-CN" altLang="en-US" sz="3200" dirty="0" smtClean="0">
                <a:solidFill>
                  <a:srgbClr val="FF0000"/>
                </a:solidFill>
                <a:latin typeface="迷你简启体" panose="03000509000000000000" pitchFamily="65" charset="-122"/>
                <a:ea typeface="迷你简启体" panose="03000509000000000000" pitchFamily="65" charset="-122"/>
              </a:rPr>
              <a:t>唐代</a:t>
            </a:r>
            <a:r>
              <a:rPr lang="zh-CN" altLang="en-US" sz="3200" dirty="0" smtClean="0">
                <a:latin typeface="迷你简启体" panose="03000509000000000000" pitchFamily="65" charset="-122"/>
                <a:ea typeface="迷你简启体" panose="03000509000000000000" pitchFamily="65" charset="-122"/>
              </a:rPr>
              <a:t>的诗人么？都有谁？（十位止）</a:t>
            </a:r>
            <a:endParaRPr lang="zh-CN" altLang="en-US" sz="3200" dirty="0" smtClean="0">
              <a:latin typeface="迷你简启体" panose="03000509000000000000" pitchFamily="65" charset="-122"/>
              <a:ea typeface="迷你简启体" panose="03000509000000000000" pitchFamily="65" charset="-122"/>
            </a:endParaRPr>
          </a:p>
          <a:p>
            <a:r>
              <a:rPr lang="zh-CN" altLang="en-US" sz="3200" dirty="0" smtClean="0">
                <a:latin typeface="迷你简启体" panose="03000509000000000000" pitchFamily="65" charset="-122"/>
                <a:ea typeface="迷你简启体" panose="03000509000000000000" pitchFamily="65" charset="-122"/>
              </a:rPr>
              <a:t>四、我们现在还会背古诗或者</a:t>
            </a:r>
            <a:r>
              <a:rPr lang="zh-CN" altLang="en-US" sz="3200" dirty="0" smtClean="0">
                <a:solidFill>
                  <a:srgbClr val="FF0000"/>
                </a:solidFill>
                <a:latin typeface="迷你简启体" panose="03000509000000000000" pitchFamily="65" charset="-122"/>
                <a:ea typeface="迷你简启体" panose="03000509000000000000" pitchFamily="65" charset="-122"/>
              </a:rPr>
              <a:t>唐</a:t>
            </a:r>
            <a:r>
              <a:rPr lang="zh-CN" altLang="en-US" sz="3200" dirty="0" smtClean="0">
                <a:latin typeface="迷你简启体" panose="03000509000000000000" pitchFamily="65" charset="-122"/>
                <a:ea typeface="迷你简启体" panose="03000509000000000000" pitchFamily="65" charset="-122"/>
              </a:rPr>
              <a:t>诗么？（二十首止）</a:t>
            </a:r>
            <a:endParaRPr lang="zh-CN" altLang="en-US" sz="3200" dirty="0" smtClean="0">
              <a:latin typeface="迷你简启体" panose="03000509000000000000" pitchFamily="65" charset="-122"/>
              <a:ea typeface="迷你简启体" panose="03000509000000000000" pitchFamily="65" charset="-122"/>
            </a:endParaRPr>
          </a:p>
          <a:p>
            <a:endParaRPr lang="zh-CN" altLang="en-US" dirty="0"/>
          </a:p>
        </p:txBody>
      </p:sp>
      <p:pic>
        <p:nvPicPr>
          <p:cNvPr id="4" name="图片 3" descr="2019深度游官方logo"/>
          <p:cNvPicPr>
            <a:picLocks noChangeAspect="1"/>
          </p:cNvPicPr>
          <p:nvPr/>
        </p:nvPicPr>
        <p:blipFill>
          <a:blip r:embed="rId1"/>
          <a:stretch>
            <a:fillRect/>
          </a:stretch>
        </p:blipFill>
        <p:spPr>
          <a:xfrm>
            <a:off x="15240" y="5223510"/>
            <a:ext cx="3544570" cy="137668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857224" y="1643050"/>
            <a:ext cx="6507185" cy="4525963"/>
          </a:xfrm>
        </p:spPr>
        <p:txBody>
          <a:bodyPr/>
          <a:lstStyle/>
          <a:p>
            <a:r>
              <a:rPr lang="zh-CN" altLang="en-US" dirty="0" smtClean="0"/>
              <a:t>王昌龄</a:t>
            </a:r>
            <a:r>
              <a:rPr lang="en-US" altLang="zh-CN" dirty="0" smtClean="0"/>
              <a:t>《</a:t>
            </a:r>
            <a:r>
              <a:rPr lang="zh-CN" altLang="en-US" dirty="0" smtClean="0"/>
              <a:t>出塞</a:t>
            </a:r>
            <a:r>
              <a:rPr lang="en-US" altLang="zh-CN" dirty="0" smtClean="0"/>
              <a:t>》</a:t>
            </a:r>
            <a:endParaRPr lang="zh-CN" altLang="en-US" dirty="0" smtClean="0"/>
          </a:p>
          <a:p>
            <a:r>
              <a:rPr lang="zh-CN" altLang="en-US" dirty="0" smtClean="0"/>
              <a:t>秦时明月汉时关，万里长征人未还。但使龙城飞将在，不教胡马度</a:t>
            </a:r>
            <a:r>
              <a:rPr lang="zh-CN" altLang="en-US" dirty="0" smtClean="0"/>
              <a:t>阴山。</a:t>
            </a:r>
            <a:endParaRPr lang="en-US" altLang="zh-CN" dirty="0" smtClean="0"/>
          </a:p>
          <a:p>
            <a:endParaRPr lang="en-US" altLang="zh-CN" dirty="0" smtClean="0"/>
          </a:p>
          <a:p>
            <a:r>
              <a:rPr lang="en-US" altLang="zh-CN" dirty="0" smtClean="0"/>
              <a:t>《</a:t>
            </a:r>
            <a:r>
              <a:rPr lang="zh-CN" altLang="en-US" dirty="0" smtClean="0"/>
              <a:t>寄夫</a:t>
            </a:r>
            <a:r>
              <a:rPr lang="en-US" altLang="zh-CN" dirty="0" smtClean="0"/>
              <a:t>》</a:t>
            </a:r>
            <a:r>
              <a:rPr lang="zh-CN" altLang="en-US" dirty="0" smtClean="0"/>
              <a:t>陈玉兰 </a:t>
            </a:r>
            <a:r>
              <a:rPr lang="en-US" altLang="zh-CN" dirty="0" smtClean="0"/>
              <a:t>【</a:t>
            </a:r>
            <a:r>
              <a:rPr lang="zh-CN" altLang="en-US" dirty="0" smtClean="0"/>
              <a:t>唐代</a:t>
            </a:r>
            <a:r>
              <a:rPr lang="en-US" altLang="zh-CN" dirty="0" smtClean="0"/>
              <a:t>】</a:t>
            </a:r>
            <a:endParaRPr lang="en-US" altLang="zh-CN" dirty="0" smtClean="0"/>
          </a:p>
          <a:p>
            <a:r>
              <a:rPr lang="zh-CN" altLang="en-US" dirty="0" smtClean="0"/>
              <a:t>夫戍边关妾在吴，西风吹妾妾忧夫。</a:t>
            </a:r>
            <a:endParaRPr lang="zh-CN" altLang="en-US" dirty="0" smtClean="0"/>
          </a:p>
          <a:p>
            <a:r>
              <a:rPr lang="zh-CN" altLang="en-US" dirty="0" smtClean="0"/>
              <a:t>一行书信千行泪，寒到君边衣到无。</a:t>
            </a:r>
            <a:endParaRPr lang="zh-CN" altLang="en-US"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a:xfrm>
            <a:off x="928662" y="1600200"/>
            <a:ext cx="6000791" cy="4525963"/>
          </a:xfrm>
        </p:spPr>
        <p:txBody>
          <a:bodyPr/>
          <a:lstStyle/>
          <a:p>
            <a:r>
              <a:rPr lang="en-US" altLang="zh-CN" dirty="0" smtClean="0"/>
              <a:t>《</a:t>
            </a:r>
            <a:r>
              <a:rPr lang="zh-CN" altLang="en-US" dirty="0" smtClean="0"/>
              <a:t>陇西行四首</a:t>
            </a:r>
            <a:r>
              <a:rPr lang="en-US" altLang="zh-CN" dirty="0" smtClean="0"/>
              <a:t>·</a:t>
            </a:r>
            <a:r>
              <a:rPr lang="zh-CN" altLang="en-US" dirty="0" smtClean="0"/>
              <a:t>其二</a:t>
            </a:r>
            <a:r>
              <a:rPr lang="en-US" altLang="zh-CN" dirty="0" smtClean="0"/>
              <a:t>》</a:t>
            </a:r>
            <a:endParaRPr lang="en-US" altLang="zh-CN" dirty="0" smtClean="0"/>
          </a:p>
          <a:p>
            <a:r>
              <a:rPr lang="zh-CN" altLang="en-US" dirty="0" smtClean="0"/>
              <a:t>作者：陈陶 </a:t>
            </a:r>
            <a:r>
              <a:rPr lang="en-US" altLang="zh-CN" dirty="0" smtClean="0"/>
              <a:t>【</a:t>
            </a:r>
            <a:r>
              <a:rPr lang="zh-CN" altLang="en-US" dirty="0" smtClean="0"/>
              <a:t>唐代</a:t>
            </a:r>
            <a:r>
              <a:rPr lang="en-US" altLang="zh-CN" dirty="0" smtClean="0"/>
              <a:t>】 </a:t>
            </a:r>
            <a:endParaRPr lang="zh-CN" altLang="en-US" dirty="0" smtClean="0"/>
          </a:p>
          <a:p>
            <a:r>
              <a:rPr lang="zh-CN" altLang="en-US" dirty="0" smtClean="0"/>
              <a:t>誓扫匈奴不顾身，五千貂锦丧胡尘。</a:t>
            </a:r>
            <a:endParaRPr lang="zh-CN" altLang="en-US" dirty="0" smtClean="0"/>
          </a:p>
          <a:p>
            <a:r>
              <a:rPr lang="zh-CN" altLang="en-US" dirty="0" smtClean="0"/>
              <a:t>可怜无定河边骨，犹是春闺梦里人！</a:t>
            </a:r>
            <a:endParaRPr lang="zh-CN" altLang="en-US" dirty="0" smtClean="0"/>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诗与酒</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a:xfrm>
            <a:off x="1279525" y="1600200"/>
            <a:ext cx="5895340" cy="4526280"/>
          </a:xfrm>
        </p:spPr>
        <p:txBody>
          <a:bodyPr/>
          <a:lstStyle/>
          <a:p>
            <a:pPr>
              <a:buNone/>
            </a:pPr>
            <a:r>
              <a:rPr lang="zh-CN" altLang="en-US" sz="4400" dirty="0" smtClean="0">
                <a:latin typeface="迷你繁启体" panose="03000509000000000000" pitchFamily="65" charset="-122"/>
                <a:ea typeface="迷你繁启体" panose="03000509000000000000" pitchFamily="65" charset="-122"/>
              </a:rPr>
              <a:t>第一位恐怕非李白莫属</a:t>
            </a:r>
            <a:endParaRPr lang="en-US" altLang="zh-CN" sz="4400" dirty="0" smtClean="0">
              <a:latin typeface="迷你繁启体" panose="03000509000000000000" pitchFamily="65" charset="-122"/>
              <a:ea typeface="迷你繁启体" panose="03000509000000000000" pitchFamily="65" charset="-122"/>
            </a:endParaRPr>
          </a:p>
          <a:p>
            <a:r>
              <a:rPr lang="zh-CN" altLang="en-US" sz="4400" dirty="0" smtClean="0">
                <a:latin typeface="迷你繁启体" panose="03000509000000000000" pitchFamily="65" charset="-122"/>
                <a:ea typeface="迷你繁启体" panose="03000509000000000000" pitchFamily="65" charset="-122"/>
              </a:rPr>
              <a:t>五花马千金裘</a:t>
            </a:r>
            <a:endParaRPr lang="en-US" altLang="zh-CN" sz="4400" dirty="0" smtClean="0">
              <a:latin typeface="迷你繁启体" panose="03000509000000000000" pitchFamily="65" charset="-122"/>
              <a:ea typeface="迷你繁启体" panose="03000509000000000000" pitchFamily="65" charset="-122"/>
            </a:endParaRPr>
          </a:p>
          <a:p>
            <a:r>
              <a:rPr lang="zh-CN" altLang="en-US" sz="4400" dirty="0" smtClean="0">
                <a:latin typeface="迷你繁启体" panose="03000509000000000000" pitchFamily="65" charset="-122"/>
                <a:ea typeface="迷你繁启体" panose="03000509000000000000" pitchFamily="65" charset="-122"/>
              </a:rPr>
              <a:t>玻璃钟（附）</a:t>
            </a:r>
            <a:endParaRPr lang="en-US" altLang="zh-CN" sz="4400" dirty="0" smtClean="0">
              <a:latin typeface="迷你繁启体" panose="03000509000000000000" pitchFamily="65" charset="-122"/>
              <a:ea typeface="迷你繁启体" panose="03000509000000000000" pitchFamily="65" charset="-122"/>
            </a:endParaRPr>
          </a:p>
          <a:p>
            <a:endParaRPr lang="zh-CN" altLang="en-US" sz="44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诗与酒</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800" dirty="0" smtClean="0">
                <a:latin typeface="迷你繁启体" panose="03000509000000000000" pitchFamily="65" charset="-122"/>
                <a:ea typeface="迷你繁启体" panose="03000509000000000000" pitchFamily="65" charset="-122"/>
              </a:rPr>
              <a:t>送元二使安西</a:t>
            </a:r>
            <a:endParaRPr lang="en-US" altLang="zh-CN" sz="4800" dirty="0" smtClean="0">
              <a:latin typeface="迷你繁启体" panose="03000509000000000000" pitchFamily="65" charset="-122"/>
              <a:ea typeface="迷你繁启体" panose="03000509000000000000" pitchFamily="65" charset="-122"/>
            </a:endParaRPr>
          </a:p>
          <a:p>
            <a:endParaRPr lang="en-US" altLang="zh-CN" sz="4800" dirty="0" smtClean="0">
              <a:latin typeface="迷你繁启体" panose="03000509000000000000" pitchFamily="65" charset="-122"/>
              <a:ea typeface="迷你繁启体" panose="03000509000000000000" pitchFamily="65" charset="-122"/>
            </a:endParaRPr>
          </a:p>
          <a:p>
            <a:r>
              <a:rPr lang="zh-CN" altLang="en-US" sz="4800" dirty="0" smtClean="0">
                <a:latin typeface="迷你繁启体" panose="03000509000000000000" pitchFamily="65" charset="-122"/>
                <a:ea typeface="迷你繁启体" panose="03000509000000000000" pitchFamily="65" charset="-122"/>
              </a:rPr>
              <a:t>金陵酒肆留别 </a:t>
            </a:r>
            <a:endParaRPr lang="en-US" altLang="zh-CN" sz="4800" dirty="0" smtClean="0">
              <a:latin typeface="迷你繁启体" panose="03000509000000000000" pitchFamily="65" charset="-122"/>
              <a:ea typeface="迷你繁启体" panose="03000509000000000000" pitchFamily="65" charset="-122"/>
            </a:endParaRPr>
          </a:p>
          <a:p>
            <a:endParaRPr lang="en-US" altLang="zh-CN" sz="4800" dirty="0" smtClean="0">
              <a:latin typeface="迷你繁启体" panose="03000509000000000000" pitchFamily="65" charset="-122"/>
              <a:ea typeface="迷你繁启体" panose="03000509000000000000" pitchFamily="65" charset="-122"/>
            </a:endParaRPr>
          </a:p>
          <a:p>
            <a:r>
              <a:rPr lang="zh-CN" altLang="en-US" sz="4800" dirty="0" smtClean="0">
                <a:latin typeface="迷你繁启体" panose="03000509000000000000" pitchFamily="65" charset="-122"/>
                <a:ea typeface="迷你繁启体" panose="03000509000000000000" pitchFamily="65" charset="-122"/>
              </a:rPr>
              <a:t> 月下独酌</a:t>
            </a:r>
            <a:endParaRPr lang="en-US" altLang="zh-CN" sz="4800" dirty="0" smtClean="0">
              <a:latin typeface="迷你繁启体" panose="03000509000000000000" pitchFamily="65" charset="-122"/>
              <a:ea typeface="迷你繁启体" panose="03000509000000000000" pitchFamily="65" charset="-122"/>
            </a:endParaRPr>
          </a:p>
          <a:p>
            <a:endParaRPr lang="zh-CN" altLang="en-US" sz="48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诗与酒</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王维</a:t>
            </a:r>
            <a:r>
              <a:rPr lang="en-US" altLang="zh-CN" sz="4000" dirty="0" smtClean="0">
                <a:latin typeface="迷你繁启体" panose="03000509000000000000" pitchFamily="65" charset="-122"/>
                <a:ea typeface="迷你繁启体" panose="03000509000000000000" pitchFamily="65" charset="-122"/>
              </a:rPr>
              <a:t>《</a:t>
            </a:r>
            <a:r>
              <a:rPr lang="zh-CN" altLang="en-US" sz="4000" dirty="0" smtClean="0">
                <a:latin typeface="迷你繁启体" panose="03000509000000000000" pitchFamily="65" charset="-122"/>
                <a:ea typeface="迷你繁启体" panose="03000509000000000000" pitchFamily="65" charset="-122"/>
              </a:rPr>
              <a:t>少年行</a:t>
            </a:r>
            <a:r>
              <a:rPr lang="en-US" altLang="zh-CN" sz="4000" dirty="0" smtClean="0">
                <a:latin typeface="迷你繁启体" panose="03000509000000000000" pitchFamily="65" charset="-122"/>
                <a:ea typeface="迷你繁启体" panose="03000509000000000000" pitchFamily="65" charset="-122"/>
              </a:rPr>
              <a:t>》</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新丰美酒斗十千，</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咸阳游侠多少年。</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相逢意气为君饮，</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系马高楼垂柳边。</a:t>
            </a:r>
            <a:endParaRPr lang="zh-CN" altLang="en-US" sz="40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诗与酒</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王翰</a:t>
            </a:r>
            <a:r>
              <a:rPr lang="en-US" altLang="zh-CN" sz="4000" dirty="0" smtClean="0">
                <a:latin typeface="迷你繁启体" panose="03000509000000000000" pitchFamily="65" charset="-122"/>
                <a:ea typeface="迷你繁启体" panose="03000509000000000000" pitchFamily="65" charset="-122"/>
              </a:rPr>
              <a:t>《</a:t>
            </a:r>
            <a:r>
              <a:rPr lang="zh-CN" altLang="en-US" sz="4000" dirty="0" smtClean="0">
                <a:latin typeface="迷你繁启体" panose="03000509000000000000" pitchFamily="65" charset="-122"/>
                <a:ea typeface="迷你繁启体" panose="03000509000000000000" pitchFamily="65" charset="-122"/>
              </a:rPr>
              <a:t>凉州词</a:t>
            </a:r>
            <a:r>
              <a:rPr lang="en-US" altLang="zh-CN" sz="4000" dirty="0" smtClean="0">
                <a:latin typeface="迷你繁启体" panose="03000509000000000000" pitchFamily="65" charset="-122"/>
                <a:ea typeface="迷你繁启体" panose="03000509000000000000" pitchFamily="65" charset="-122"/>
              </a:rPr>
              <a:t>》</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葡萄美酒夜光杯，</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欲饮琵琶马上催。</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醉卧沙场君莫笑，</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古来征战几人回？</a:t>
            </a:r>
            <a:endParaRPr lang="zh-CN" altLang="en-US" sz="40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诗与酒</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白居易：</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绿蚁新醅酒，红泥小火炉。晚来天欲雪，能饮一杯无。</a:t>
            </a:r>
            <a:endParaRPr lang="zh-CN" altLang="en-US" sz="40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诗与酒</a:t>
            </a: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李贺</a:t>
            </a:r>
            <a:r>
              <a:rPr lang="en-US" altLang="zh-CN" sz="4000" dirty="0" smtClean="0">
                <a:latin typeface="迷你繁启体" panose="03000509000000000000" pitchFamily="65" charset="-122"/>
                <a:ea typeface="迷你繁启体" panose="03000509000000000000" pitchFamily="65" charset="-122"/>
              </a:rPr>
              <a:t>《</a:t>
            </a:r>
            <a:r>
              <a:rPr lang="zh-CN" altLang="en-US" sz="4000" dirty="0" smtClean="0">
                <a:latin typeface="迷你繁启体" panose="03000509000000000000" pitchFamily="65" charset="-122"/>
                <a:ea typeface="迷你繁启体" panose="03000509000000000000" pitchFamily="65" charset="-122"/>
              </a:rPr>
              <a:t>将进酒 </a:t>
            </a:r>
            <a:r>
              <a:rPr lang="en-US" altLang="zh-CN" sz="4000" dirty="0" smtClean="0">
                <a:latin typeface="迷你繁启体" panose="03000509000000000000" pitchFamily="65" charset="-122"/>
                <a:ea typeface="迷你繁启体" panose="03000509000000000000" pitchFamily="65" charset="-122"/>
              </a:rPr>
              <a:t>》</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琉璃钟，琥珀浓，</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小槽酒滴真珠红</a:t>
            </a:r>
            <a:endParaRPr lang="en-US" altLang="zh-CN" sz="4000" dirty="0" smtClean="0">
              <a:latin typeface="迷你繁启体" panose="03000509000000000000" pitchFamily="65" charset="-122"/>
              <a:ea typeface="迷你繁启体" panose="03000509000000000000" pitchFamily="65" charset="-122"/>
            </a:endParaRPr>
          </a:p>
          <a:p>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劝君终日酩酊醉，酒不到刘伶坟上土！”</a:t>
            </a:r>
            <a:endParaRPr lang="zh-CN" altLang="en-US" sz="40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br>
              <a:rPr lang="zh-CN" altLang="en-US" dirty="0" smtClean="0">
                <a:solidFill>
                  <a:srgbClr val="FF0000"/>
                </a:solidFill>
                <a:latin typeface="迷你繁启体" panose="03000509000000000000" pitchFamily="65" charset="-122"/>
                <a:ea typeface="迷你繁启体" panose="03000509000000000000" pitchFamily="65" charset="-122"/>
              </a:rPr>
            </a:br>
            <a:r>
              <a:rPr lang="zh-CN" altLang="en-US" dirty="0" smtClean="0">
                <a:solidFill>
                  <a:srgbClr val="FF0000"/>
                </a:solidFill>
                <a:latin typeface="迷你繁启体" panose="03000509000000000000" pitchFamily="65" charset="-122"/>
                <a:ea typeface="迷你繁启体" panose="03000509000000000000" pitchFamily="65" charset="-122"/>
              </a:rPr>
              <a:t>酒与诗人</a:t>
            </a:r>
            <a:br>
              <a:rPr lang="en-US" altLang="zh-CN" dirty="0" smtClean="0">
                <a:solidFill>
                  <a:srgbClr val="FF0000"/>
                </a:solidFill>
                <a:latin typeface="迷你繁启体" panose="03000509000000000000" pitchFamily="65" charset="-122"/>
                <a:ea typeface="迷你繁启体" panose="03000509000000000000" pitchFamily="65" charset="-122"/>
              </a:rPr>
            </a:br>
            <a:endParaRPr lang="zh-CN" altLang="en-US" dirty="0">
              <a:solidFill>
                <a:srgbClr val="FF0000"/>
              </a:solidFill>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r>
              <a:rPr lang="zh-CN" altLang="en-US" sz="3600" dirty="0" smtClean="0">
                <a:latin typeface="迷你繁启体" panose="03000509000000000000" pitchFamily="65" charset="-122"/>
                <a:ea typeface="迷你繁启体" panose="03000509000000000000" pitchFamily="65" charset="-122"/>
              </a:rPr>
              <a:t>我们现在来想想以酒出名的诗（文）人</a:t>
            </a:r>
            <a:endParaRPr lang="zh-CN" altLang="en-US" sz="3600" dirty="0">
              <a:latin typeface="迷你繁启体" panose="03000509000000000000" pitchFamily="65" charset="-122"/>
              <a:ea typeface="迷你繁启体" panose="03000509000000000000" pitchFamily="65" charset="-122"/>
            </a:endParaRPr>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迷你繁启体" panose="03000509000000000000" pitchFamily="65" charset="-122"/>
                <a:ea typeface="迷你繁启体" panose="03000509000000000000" pitchFamily="65" charset="-122"/>
              </a:rPr>
              <a:t>酒人</a:t>
            </a:r>
            <a:endParaRPr lang="zh-CN" altLang="en-US" dirty="0">
              <a:latin typeface="迷你繁启体" panose="03000509000000000000" pitchFamily="65" charset="-122"/>
              <a:ea typeface="迷你繁启体" panose="03000509000000000000" pitchFamily="65" charset="-122"/>
            </a:endParaRPr>
          </a:p>
        </p:txBody>
      </p:sp>
      <p:sp>
        <p:nvSpPr>
          <p:cNvPr id="3" name="内容占位符 2"/>
          <p:cNvSpPr>
            <a:spLocks noGrp="1"/>
          </p:cNvSpPr>
          <p:nvPr>
            <p:ph idx="1"/>
          </p:nvPr>
        </p:nvSpPr>
        <p:spPr/>
        <p:txBody>
          <a:bodyPr/>
          <a:lstStyle/>
          <a:p>
            <a:endParaRPr lang="en-US" altLang="zh-CN" dirty="0" smtClean="0"/>
          </a:p>
          <a:p>
            <a:endParaRPr lang="en-US" altLang="zh-CN" dirty="0" smtClean="0"/>
          </a:p>
          <a:p>
            <a:r>
              <a:rPr lang="zh-CN" altLang="en-US" sz="4000" dirty="0" smtClean="0">
                <a:latin typeface="迷你繁启体" panose="03000509000000000000" pitchFamily="65" charset="-122"/>
                <a:ea typeface="迷你繁启体" panose="03000509000000000000" pitchFamily="65" charset="-122"/>
              </a:rPr>
              <a:t>煮酒论英雄</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陶渊明</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刘伶</a:t>
            </a:r>
            <a:r>
              <a:rPr lang="en-US" altLang="zh-CN" sz="4000" dirty="0" smtClean="0">
                <a:latin typeface="迷你繁启体" panose="03000509000000000000" pitchFamily="65" charset="-122"/>
                <a:ea typeface="迷你繁启体" panose="03000509000000000000" pitchFamily="65" charset="-122"/>
              </a:rPr>
              <a:t>《</a:t>
            </a:r>
            <a:r>
              <a:rPr lang="zh-CN" altLang="en-US" sz="4000" dirty="0" smtClean="0">
                <a:latin typeface="迷你繁启体" panose="03000509000000000000" pitchFamily="65" charset="-122"/>
                <a:ea typeface="迷你繁启体" panose="03000509000000000000" pitchFamily="65" charset="-122"/>
              </a:rPr>
              <a:t>酒德颂</a:t>
            </a:r>
            <a:r>
              <a:rPr lang="en-US" altLang="zh-CN" sz="4000" dirty="0" smtClean="0">
                <a:latin typeface="迷你繁启体" panose="03000509000000000000" pitchFamily="65" charset="-122"/>
                <a:ea typeface="迷你繁启体" panose="03000509000000000000" pitchFamily="65" charset="-122"/>
              </a:rPr>
              <a:t>》</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诗仙、酒仙</a:t>
            </a:r>
            <a:endParaRPr lang="en-US" altLang="zh-CN" sz="4000" dirty="0" smtClean="0">
              <a:latin typeface="迷你繁启体" panose="03000509000000000000" pitchFamily="65" charset="-122"/>
              <a:ea typeface="迷你繁启体" panose="03000509000000000000" pitchFamily="65" charset="-122"/>
            </a:endParaRPr>
          </a:p>
          <a:p>
            <a:endParaRPr lang="zh-CN" altLang="en-US" dirty="0"/>
          </a:p>
        </p:txBody>
      </p:sp>
      <p:pic>
        <p:nvPicPr>
          <p:cNvPr id="5" name="图片 4" descr="2019深度游官方logo"/>
          <p:cNvPicPr>
            <a:picLocks noChangeAspect="1"/>
          </p:cNvPicPr>
          <p:nvPr/>
        </p:nvPicPr>
        <p:blipFill>
          <a:blip r:embed="rId1"/>
          <a:stretch>
            <a:fillRect/>
          </a:stretch>
        </p:blipFill>
        <p:spPr>
          <a:xfrm>
            <a:off x="5547995" y="223520"/>
            <a:ext cx="3544570" cy="1376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3600" dirty="0" smtClean="0">
                <a:latin typeface="迷你简启体" panose="03000509000000000000" pitchFamily="65" charset="-122"/>
                <a:ea typeface="迷你简启体" panose="03000509000000000000" pitchFamily="65" charset="-122"/>
              </a:rPr>
              <a:t>好，现在请大家在各位刚才举出的诗人的名下，各写一篇代表作，并注明是什么体裁。</a:t>
            </a:r>
            <a:endParaRPr lang="zh-CN" altLang="en-US" sz="3600" dirty="0" smtClean="0">
              <a:latin typeface="迷你简启体" panose="03000509000000000000" pitchFamily="65" charset="-122"/>
              <a:ea typeface="迷你简启体" panose="03000509000000000000" pitchFamily="65" charset="-122"/>
            </a:endParaRPr>
          </a:p>
          <a:p>
            <a:r>
              <a:rPr lang="zh-CN" altLang="en-US" sz="3600" dirty="0" smtClean="0">
                <a:latin typeface="迷你简启体" panose="03000509000000000000" pitchFamily="65" charset="-122"/>
                <a:ea typeface="迷你简启体" panose="03000509000000000000" pitchFamily="65" charset="-122"/>
              </a:rPr>
              <a:t>然后我们根据这些诗篇来讨论一下，我们应该如何学诗，懂诗，用诗（绝不限于背诗）</a:t>
            </a:r>
            <a:endParaRPr lang="zh-CN" altLang="en-US" sz="3600" dirty="0" smtClean="0">
              <a:latin typeface="迷你简启体" panose="03000509000000000000" pitchFamily="65" charset="-122"/>
              <a:ea typeface="迷你简启体" panose="03000509000000000000" pitchFamily="65" charset="-122"/>
            </a:endParaRPr>
          </a:p>
          <a:p>
            <a:endParaRPr lang="zh-CN" altLang="en-US" dirty="0"/>
          </a:p>
        </p:txBody>
      </p:sp>
      <p:pic>
        <p:nvPicPr>
          <p:cNvPr id="4" name="图片 3" descr="2019深度游官方logo"/>
          <p:cNvPicPr>
            <a:picLocks noChangeAspect="1"/>
          </p:cNvPicPr>
          <p:nvPr/>
        </p:nvPicPr>
        <p:blipFill>
          <a:blip r:embed="rId1"/>
          <a:stretch>
            <a:fillRect/>
          </a:stretch>
        </p:blipFill>
        <p:spPr>
          <a:xfrm>
            <a:off x="5612130" y="223520"/>
            <a:ext cx="3544570" cy="13766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迷你繁启体" panose="03000509000000000000" pitchFamily="65" charset="-122"/>
                <a:ea typeface="迷你繁启体" panose="03000509000000000000" pitchFamily="65" charset="-122"/>
              </a:rPr>
              <a:t>腹有诗书气自华</a:t>
            </a:r>
            <a:endParaRPr lang="zh-CN" altLang="en-US" dirty="0"/>
          </a:p>
        </p:txBody>
      </p:sp>
      <p:sp>
        <p:nvSpPr>
          <p:cNvPr id="3" name="内容占位符 2"/>
          <p:cNvSpPr>
            <a:spLocks noGrp="1"/>
          </p:cNvSpPr>
          <p:nvPr>
            <p:ph idx="1"/>
          </p:nvPr>
        </p:nvSpPr>
        <p:spPr/>
        <p:txBody>
          <a:bodyPr/>
          <a:lstStyle/>
          <a:p>
            <a:r>
              <a:rPr lang="zh-CN" altLang="en-US" sz="4400" dirty="0" smtClean="0">
                <a:latin typeface="迷你简启体" panose="03000509000000000000" pitchFamily="65" charset="-122"/>
                <a:ea typeface="迷你简启体" panose="03000509000000000000" pitchFamily="65" charset="-122"/>
              </a:rPr>
              <a:t>唐诗有</a:t>
            </a:r>
            <a:r>
              <a:rPr lang="zh-CN" altLang="en-US" sz="4400" dirty="0" smtClean="0">
                <a:solidFill>
                  <a:srgbClr val="FF0000"/>
                </a:solidFill>
                <a:latin typeface="迷你简启体" panose="03000509000000000000" pitchFamily="65" charset="-122"/>
                <a:ea typeface="迷你简启体" panose="03000509000000000000" pitchFamily="65" charset="-122"/>
              </a:rPr>
              <a:t>初盛中晚</a:t>
            </a:r>
            <a:r>
              <a:rPr lang="zh-CN" altLang="en-US" sz="4400" dirty="0" smtClean="0">
                <a:latin typeface="迷你简启体" panose="03000509000000000000" pitchFamily="65" charset="-122"/>
                <a:ea typeface="迷你简启体" panose="03000509000000000000" pitchFamily="65" charset="-122"/>
              </a:rPr>
              <a:t>的说法</a:t>
            </a:r>
            <a:endParaRPr lang="en-US" altLang="zh-CN" sz="4400" dirty="0" smtClean="0">
              <a:solidFill>
                <a:srgbClr val="FF0000"/>
              </a:solidFill>
              <a:latin typeface="迷你简启体" panose="03000509000000000000" pitchFamily="65" charset="-122"/>
              <a:ea typeface="迷你简启体" panose="03000509000000000000" pitchFamily="65" charset="-122"/>
            </a:endParaRPr>
          </a:p>
          <a:p>
            <a:r>
              <a:rPr lang="zh-CN" altLang="en-US" sz="4400" dirty="0" smtClean="0">
                <a:latin typeface="迷你简启体" panose="03000509000000000000" pitchFamily="65" charset="-122"/>
                <a:ea typeface="迷你简启体" panose="03000509000000000000" pitchFamily="65" charset="-122"/>
              </a:rPr>
              <a:t>我们可不可以举出四首代表诗歌？</a:t>
            </a:r>
            <a:endParaRPr lang="zh-CN" altLang="en-US" sz="4400" dirty="0">
              <a:latin typeface="迷你简启体" panose="03000509000000000000" pitchFamily="65" charset="-122"/>
              <a:ea typeface="迷你简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46990" y="5106670"/>
            <a:ext cx="3544570" cy="1376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kekenet.com/2015/1111/18361447207142.png"/>
          <p:cNvPicPr>
            <a:picLocks noChangeAspect="1" noChangeArrowheads="1"/>
          </p:cNvPicPr>
          <p:nvPr/>
        </p:nvPicPr>
        <p:blipFill>
          <a:blip r:embed="rId1"/>
          <a:srcRect/>
          <a:stretch>
            <a:fillRect/>
          </a:stretch>
        </p:blipFill>
        <p:spPr bwMode="auto">
          <a:xfrm>
            <a:off x="459740" y="455295"/>
            <a:ext cx="8247380" cy="5953125"/>
          </a:xfrm>
          <a:prstGeom prst="rect">
            <a:avLst/>
          </a:prstGeom>
          <a:noFill/>
        </p:spPr>
      </p:pic>
      <p:pic>
        <p:nvPicPr>
          <p:cNvPr id="4" name="图片 3" descr="2019深度游官方logo"/>
          <p:cNvPicPr>
            <a:picLocks noChangeAspect="1"/>
          </p:cNvPicPr>
          <p:nvPr/>
        </p:nvPicPr>
        <p:blipFill>
          <a:blip r:embed="rId2"/>
          <a:stretch>
            <a:fillRect/>
          </a:stretch>
        </p:blipFill>
        <p:spPr>
          <a:xfrm>
            <a:off x="-5715" y="136525"/>
            <a:ext cx="3544570" cy="13766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9525" y="571480"/>
            <a:ext cx="7086600" cy="846158"/>
          </a:xfrm>
        </p:spPr>
        <p:txBody>
          <a:bodyPr/>
          <a:lstStyle/>
          <a:p>
            <a:pPr lvl="2"/>
            <a:br>
              <a:rPr lang="en-US" altLang="zh-CN" dirty="0" smtClean="0">
                <a:solidFill>
                  <a:srgbClr val="FF0000"/>
                </a:solidFill>
                <a:latin typeface="迷你繁启体" panose="03000509000000000000" pitchFamily="65" charset="-122"/>
                <a:ea typeface="迷你繁启体" panose="03000509000000000000" pitchFamily="65" charset="-122"/>
              </a:rPr>
            </a:br>
            <a:r>
              <a:rPr lang="zh-CN" altLang="en-US" dirty="0" smtClean="0">
                <a:solidFill>
                  <a:srgbClr val="FF0000"/>
                </a:solidFill>
                <a:latin typeface="迷你繁启体" panose="03000509000000000000" pitchFamily="65" charset="-122"/>
                <a:ea typeface="迷你繁启体" panose="03000509000000000000" pitchFamily="65" charset="-122"/>
              </a:rPr>
              <a:t>初唐   </a:t>
            </a:r>
            <a:r>
              <a:rPr lang="zh-CN" altLang="en-US" dirty="0" smtClean="0">
                <a:latin typeface="迷你繁启体" panose="03000509000000000000" pitchFamily="65" charset="-122"/>
                <a:ea typeface="迷你繁启体" panose="03000509000000000000" pitchFamily="65" charset="-122"/>
              </a:rPr>
              <a:t> </a:t>
            </a:r>
            <a:r>
              <a:rPr lang="en-US" altLang="zh-CN" sz="3200" dirty="0" smtClean="0">
                <a:latin typeface="迷你繁启体" panose="03000509000000000000" pitchFamily="65" charset="-122"/>
                <a:ea typeface="迷你繁启体" panose="03000509000000000000" pitchFamily="65" charset="-122"/>
              </a:rPr>
              <a:t>《</a:t>
            </a:r>
            <a:r>
              <a:rPr lang="zh-CN" altLang="en-US" sz="3200" dirty="0" smtClean="0">
                <a:latin typeface="迷你繁启体" panose="03000509000000000000" pitchFamily="65" charset="-122"/>
                <a:ea typeface="迷你繁启体" panose="03000509000000000000" pitchFamily="65" charset="-122"/>
              </a:rPr>
              <a:t>登幽州台歌</a:t>
            </a:r>
            <a:r>
              <a:rPr lang="en-US" altLang="zh-CN" sz="3200" dirty="0" smtClean="0">
                <a:latin typeface="迷你繁启体" panose="03000509000000000000" pitchFamily="65" charset="-122"/>
                <a:ea typeface="迷你繁启体" panose="03000509000000000000" pitchFamily="65" charset="-122"/>
              </a:rPr>
              <a:t>》</a:t>
            </a:r>
            <a:r>
              <a:rPr lang="zh-CN" altLang="en-US" sz="3200" dirty="0" smtClean="0">
                <a:latin typeface="迷你繁启体" panose="03000509000000000000" pitchFamily="65" charset="-122"/>
                <a:ea typeface="迷你繁启体" panose="03000509000000000000" pitchFamily="65" charset="-122"/>
              </a:rPr>
              <a:t>陈子昂</a:t>
            </a:r>
            <a:br>
              <a:rPr lang="en-US" altLang="zh-CN" sz="3200" dirty="0" smtClean="0">
                <a:latin typeface="迷你繁启体" panose="03000509000000000000" pitchFamily="65" charset="-122"/>
                <a:ea typeface="迷你繁启体" panose="03000509000000000000" pitchFamily="65" charset="-122"/>
              </a:rPr>
            </a:br>
            <a:endParaRPr lang="zh-CN" altLang="en-US" dirty="0"/>
          </a:p>
        </p:txBody>
      </p:sp>
      <p:sp>
        <p:nvSpPr>
          <p:cNvPr id="3" name="内容占位符 2"/>
          <p:cNvSpPr>
            <a:spLocks noGrp="1"/>
          </p:cNvSpPr>
          <p:nvPr>
            <p:ph idx="1"/>
          </p:nvPr>
        </p:nvSpPr>
        <p:spPr/>
        <p:txBody>
          <a:bodyPr/>
          <a:lstStyle/>
          <a:p>
            <a:r>
              <a:rPr lang="zh-CN" altLang="en-US" sz="4000" dirty="0" smtClean="0">
                <a:latin typeface="迷你繁启体" panose="03000509000000000000" pitchFamily="65" charset="-122"/>
                <a:ea typeface="迷你繁启体" panose="03000509000000000000" pitchFamily="65" charset="-122"/>
              </a:rPr>
              <a:t>前不见古人</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后不见来者</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念天地之悠悠</a:t>
            </a:r>
            <a:endParaRPr lang="en-US" altLang="zh-CN" sz="4000" dirty="0" smtClean="0">
              <a:latin typeface="迷你繁启体" panose="03000509000000000000" pitchFamily="65" charset="-122"/>
              <a:ea typeface="迷你繁启体" panose="03000509000000000000" pitchFamily="65" charset="-122"/>
            </a:endParaRPr>
          </a:p>
          <a:p>
            <a:r>
              <a:rPr lang="zh-CN" altLang="en-US" sz="4000" dirty="0" smtClean="0">
                <a:latin typeface="迷你繁启体" panose="03000509000000000000" pitchFamily="65" charset="-122"/>
                <a:ea typeface="迷你繁启体" panose="03000509000000000000" pitchFamily="65" charset="-122"/>
              </a:rPr>
              <a:t>独怆然而涕下</a:t>
            </a:r>
            <a:endParaRPr lang="en-US" altLang="zh-CN" sz="4000" dirty="0" smtClean="0">
              <a:latin typeface="迷你繁启体" panose="03000509000000000000" pitchFamily="65" charset="-122"/>
              <a:ea typeface="迷你繁启体" panose="03000509000000000000" pitchFamily="65" charset="-122"/>
            </a:endParaRPr>
          </a:p>
          <a:p>
            <a:pPr lvl="2"/>
            <a:endParaRPr lang="zh-CN" altLang="en-US" sz="3200" dirty="0">
              <a:latin typeface="迷你繁启体" panose="03000509000000000000" pitchFamily="65" charset="-122"/>
              <a:ea typeface="迷你繁启体" panose="03000509000000000000" pitchFamily="65" charset="-122"/>
            </a:endParaRPr>
          </a:p>
        </p:txBody>
      </p:sp>
      <p:pic>
        <p:nvPicPr>
          <p:cNvPr id="4" name="图片 3" descr="2019深度游官方logo"/>
          <p:cNvPicPr>
            <a:picLocks noChangeAspect="1"/>
          </p:cNvPicPr>
          <p:nvPr/>
        </p:nvPicPr>
        <p:blipFill>
          <a:blip r:embed="rId1"/>
          <a:stretch>
            <a:fillRect/>
          </a:stretch>
        </p:blipFill>
        <p:spPr>
          <a:xfrm>
            <a:off x="36195" y="5011420"/>
            <a:ext cx="3544570" cy="137668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DOC_GUID" val="{708c1dae-25ac-41ad-b437-cea722ca736a}"/>
</p:tagLst>
</file>

<file path=ppt/theme/theme1.xml><?xml version="1.0" encoding="utf-8"?>
<a:theme xmlns:a="http://schemas.openxmlformats.org/drawingml/2006/main" name="01159440">
  <a:themeElements>
    <a:clrScheme name="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1159440">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01159440</Template>
  <TotalTime>0</TotalTime>
  <Words>3520</Words>
  <Application>WPS 演示</Application>
  <PresentationFormat>全屏显示(4:3)</PresentationFormat>
  <Paragraphs>393</Paragraphs>
  <Slides>59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59</vt:i4>
      </vt:variant>
    </vt:vector>
  </HeadingPairs>
  <TitlesOfParts>
    <vt:vector size="69" baseType="lpstr">
      <vt:lpstr>Arial</vt:lpstr>
      <vt:lpstr>宋体</vt:lpstr>
      <vt:lpstr>Wingdings</vt:lpstr>
      <vt:lpstr>Century Gothic</vt:lpstr>
      <vt:lpstr>迷你繁启体</vt:lpstr>
      <vt:lpstr>迷你简启体</vt:lpstr>
      <vt:lpstr>微软雅黑</vt:lpstr>
      <vt:lpstr>Arial Unicode MS</vt:lpstr>
      <vt:lpstr>L Lab's KK Phonetic Symbol</vt:lpstr>
      <vt:lpstr>01159440</vt:lpstr>
      <vt:lpstr>腹有诗书气自华</vt:lpstr>
      <vt:lpstr>          腹有诗书气自华</vt:lpstr>
      <vt:lpstr>           腹有诗书气自华</vt:lpstr>
      <vt:lpstr>           腹有诗书气自华</vt:lpstr>
      <vt:lpstr>腹有诗书气自华</vt:lpstr>
      <vt:lpstr>腹有诗书气自华</vt:lpstr>
      <vt:lpstr>腹有诗书气自华</vt:lpstr>
      <vt:lpstr>PowerPoint 演示文稿</vt:lpstr>
      <vt:lpstr> 初唐    《登幽州台歌》陈子昂 </vt:lpstr>
      <vt:lpstr>PowerPoint 演示文稿</vt:lpstr>
      <vt:lpstr>盛唐  《登鹳雀楼》王之涣</vt:lpstr>
      <vt:lpstr>PowerPoint 演示文稿</vt:lpstr>
      <vt:lpstr>中唐 《上汝州城楼》 李益</vt:lpstr>
      <vt:lpstr>PowerPoint 演示文稿</vt:lpstr>
      <vt:lpstr>PowerPoint 演示文稿</vt:lpstr>
      <vt:lpstr>腹有诗书气自华</vt:lpstr>
      <vt:lpstr>我们为什么要读一首诗</vt:lpstr>
      <vt:lpstr>腹有诗书气自华</vt:lpstr>
      <vt:lpstr>腹有诗书气自华</vt:lpstr>
      <vt:lpstr>腹有诗书气自华</vt:lpstr>
      <vt:lpstr>腹有诗书气自华</vt:lpstr>
      <vt:lpstr>腹有诗书气自华</vt:lpstr>
      <vt:lpstr>腹有诗书气自华腹有诗书气自华</vt:lpstr>
      <vt:lpstr>腹有诗书气自华</vt:lpstr>
      <vt:lpstr>腹有诗书气自华</vt:lpstr>
      <vt:lpstr>腹有诗书气自华</vt:lpstr>
      <vt:lpstr>腹有诗书气自华</vt:lpstr>
      <vt:lpstr>腹有诗书气自华</vt:lpstr>
      <vt:lpstr>腹有诗书气自华</vt:lpstr>
      <vt:lpstr>饮中八仙歌</vt:lpstr>
      <vt:lpstr>PowerPoint 演示文稿</vt:lpstr>
      <vt:lpstr>PowerPoint 演示文稿</vt:lpstr>
      <vt:lpstr>腹有诗书气自华</vt:lpstr>
      <vt:lpstr>腹有诗书气自华</vt:lpstr>
      <vt:lpstr>腹有诗书气自华</vt:lpstr>
      <vt:lpstr>腹有诗书气自华</vt:lpstr>
      <vt:lpstr>腹有诗书气自华</vt:lpstr>
      <vt:lpstr>山居秋暝</vt:lpstr>
      <vt:lpstr>腹有诗书气自华</vt:lpstr>
      <vt:lpstr>腹有诗书气自华</vt:lpstr>
      <vt:lpstr>《山中与裴秀才迪书》</vt:lpstr>
      <vt:lpstr>腹有诗书气自华</vt:lpstr>
      <vt:lpstr>腹有诗书气自华</vt:lpstr>
      <vt:lpstr>腹有诗书气自华</vt:lpstr>
      <vt:lpstr>腹有诗书气自华</vt:lpstr>
      <vt:lpstr>腹有诗书气自华</vt:lpstr>
      <vt:lpstr> 岑参《白雪歌》 </vt:lpstr>
      <vt:lpstr>腹有诗书气自华</vt:lpstr>
      <vt:lpstr>腹有诗书气自华</vt:lpstr>
      <vt:lpstr>腹有诗书气自华</vt:lpstr>
      <vt:lpstr>腹有诗书气自华</vt:lpstr>
      <vt:lpstr>诗与酒</vt:lpstr>
      <vt:lpstr>诗与酒</vt:lpstr>
      <vt:lpstr>诗与酒</vt:lpstr>
      <vt:lpstr>诗与酒</vt:lpstr>
      <vt:lpstr>诗与酒</vt:lpstr>
      <vt:lpstr>诗与酒</vt:lpstr>
      <vt:lpstr> 酒与诗人 </vt:lpstr>
      <vt:lpstr>酒人</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文言文的“古为今用”</dc:title>
  <dc:creator>Tian Miao</dc:creator>
  <cp:lastModifiedBy>Administrator</cp:lastModifiedBy>
  <cp:revision>42</cp:revision>
  <dcterms:created xsi:type="dcterms:W3CDTF">2009-02-27T03:25:00Z</dcterms:created>
  <dcterms:modified xsi:type="dcterms:W3CDTF">2019-04-20T08:27:02Z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TC011594402052</vt:lpwstr>
  </property>
  <property fmtid="{D5CDD505-2E9C-101B-9397-08002B2CF9AE}" pid="3" name="KSOProductBuildVer">
    <vt:lpwstr>2052-11.1.0.8612</vt:lpwstr>
  </property>
</Properties>
</file>