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3"/>
    <p:sldId id="258" r:id="rId4"/>
    <p:sldId id="265" r:id="rId5"/>
    <p:sldId id="266" r:id="rId6"/>
    <p:sldId id="275" r:id="rId7"/>
    <p:sldId id="276" r:id="rId8"/>
    <p:sldId id="285" r:id="rId9"/>
    <p:sldId id="261" r:id="rId10"/>
    <p:sldId id="257" r:id="rId11"/>
    <p:sldId id="269" r:id="rId12"/>
    <p:sldId id="270" r:id="rId13"/>
    <p:sldId id="271" r:id="rId14"/>
    <p:sldId id="307" r:id="rId15"/>
    <p:sldId id="272" r:id="rId16"/>
    <p:sldId id="295" r:id="rId17"/>
    <p:sldId id="299" r:id="rId18"/>
    <p:sldId id="300" r:id="rId20"/>
    <p:sldId id="319" r:id="rId21"/>
    <p:sldId id="325" r:id="rId22"/>
    <p:sldId id="324" r:id="rId2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33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66" y="-84"/>
      </p:cViewPr>
      <p:guideLst>
        <p:guide orient="horz" pos="2200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smtClean="0"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幻灯片图像占位符 1"/>
          <p:cNvSpPr>
            <a:spLocks noGrp="1" noRot="1"/>
          </p:cNvSpPr>
          <p:nvPr>
            <p:ph type="sldImg"/>
          </p:nvPr>
        </p:nvSpPr>
        <p:spPr>
          <a:ln/>
        </p:spPr>
      </p:sp>
      <p:sp>
        <p:nvSpPr>
          <p:cNvPr id="26626" name="文本占位符 2"/>
          <p:cNvSpPr>
            <a:spLocks noGrp="1"/>
          </p:cNvSpPr>
          <p:nvPr>
            <p:ph type="body"/>
          </p:nvPr>
        </p:nvSpPr>
        <p:spPr>
          <a:ln/>
        </p:spPr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662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lvl="0" algn="r"/>
            <a:fld id="{9A0DB2DC-4C9A-4742-B13C-FB6460FD3503}" type="slidenum">
              <a:rPr lang="zh-CN" altLang="en-US" sz="1200"/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3078" descr="LT_yinyueyishu2_0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4" name="标题 3073"/>
          <p:cNvSpPr>
            <a:spLocks noGrp="1"/>
          </p:cNvSpPr>
          <p:nvPr>
            <p:ph type="ctrTitle"/>
          </p:nvPr>
        </p:nvSpPr>
        <p:spPr>
          <a:xfrm>
            <a:off x="3851275" y="3646488"/>
            <a:ext cx="5108575" cy="14700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lvl="0">
              <a:defRPr b="1" kern="1200"/>
            </a:lvl1pPr>
          </a:lstStyle>
          <a:p>
            <a:pPr lvl="0" fontAlgn="base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075" name="副标题 3074"/>
          <p:cNvSpPr>
            <a:spLocks noGrp="1"/>
          </p:cNvSpPr>
          <p:nvPr>
            <p:ph type="subTitle" idx="1"/>
          </p:nvPr>
        </p:nvSpPr>
        <p:spPr>
          <a:xfrm>
            <a:off x="3859213" y="4510088"/>
            <a:ext cx="5105400" cy="1223962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lstStyle>
            <a:lvl1pPr marL="0" lvl="0" indent="0" algn="r">
              <a:buNone/>
              <a:defRPr kern="1200">
                <a:solidFill>
                  <a:schemeClr val="bg1"/>
                </a:solidFill>
              </a:defRPr>
            </a:lvl1pPr>
            <a:lvl2pPr marL="457200" lvl="1" indent="-457200" algn="ctr">
              <a:buNone/>
              <a:defRPr kern="1200">
                <a:solidFill>
                  <a:schemeClr val="bg1"/>
                </a:solidFill>
              </a:defRPr>
            </a:lvl2pPr>
            <a:lvl3pPr marL="914400" lvl="2" indent="-914400" algn="ctr">
              <a:buNone/>
              <a:defRPr kern="1200">
                <a:solidFill>
                  <a:schemeClr val="bg1"/>
                </a:solidFill>
              </a:defRPr>
            </a:lvl3pPr>
            <a:lvl4pPr marL="1371600" lvl="3" indent="-1371600" algn="ctr">
              <a:buNone/>
              <a:defRPr kern="1200">
                <a:solidFill>
                  <a:schemeClr val="bg1"/>
                </a:solidFill>
              </a:defRPr>
            </a:lvl4pPr>
            <a:lvl5pPr marL="1828800" lvl="4" indent="-1828800" algn="ctr">
              <a:buNone/>
              <a:defRPr kern="1200">
                <a:solidFill>
                  <a:schemeClr val="bg1"/>
                </a:solidFill>
              </a:defRPr>
            </a:lvl5pPr>
          </a:lstStyle>
          <a:p>
            <a:pPr lvl="0" fontAlgn="base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3076" name="日期占位符 307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/>
            <a:endParaRPr lang="zh-CN" altLang="en-US" strike="noStrike" noProof="1"/>
          </a:p>
        </p:txBody>
      </p:sp>
      <p:sp>
        <p:nvSpPr>
          <p:cNvPr id="3077" name="页脚占位符 307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/>
            <a:endParaRPr lang="zh-CN" strike="noStrike" noProof="1"/>
          </a:p>
        </p:txBody>
      </p:sp>
      <p:sp>
        <p:nvSpPr>
          <p:cNvPr id="3078" name="灯片编号占位符 307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t"/>
          <a:p>
            <a:pPr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2463" y="274638"/>
            <a:ext cx="196215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16013" y="274638"/>
            <a:ext cx="5772702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 algn="l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16013" y="2060575"/>
            <a:ext cx="3709686" cy="4065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977114" y="2060575"/>
            <a:ext cx="3709686" cy="4065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  <a:p>
            <a:pPr lvl="1" fontAlgn="base"/>
            <a:r>
              <a:rPr lang="zh-CN" altLang="en-US" strike="noStrike" noProof="1" dirty="0" smtClean="0"/>
              <a:t>第二级</a:t>
            </a:r>
            <a:endParaRPr lang="zh-CN" altLang="en-US" strike="noStrike" noProof="1" dirty="0" smtClean="0"/>
          </a:p>
          <a:p>
            <a:pPr lvl="2" fontAlgn="base"/>
            <a:r>
              <a:rPr lang="zh-CN" altLang="en-US" sz="1350" strike="noStrike" noProof="1" dirty="0" smtClean="0"/>
              <a:t>第三级</a:t>
            </a:r>
            <a:endParaRPr lang="zh-CN" altLang="en-US" strike="noStrike" noProof="1" dirty="0" smtClean="0"/>
          </a:p>
          <a:p>
            <a:pPr lvl="3" fontAlgn="base"/>
            <a:r>
              <a:rPr lang="zh-CN" altLang="en-US" strike="noStrike" noProof="1" dirty="0" smtClean="0"/>
              <a:t>第四级</a:t>
            </a:r>
            <a:endParaRPr lang="zh-CN" altLang="en-US" strike="noStrike" noProof="1" dirty="0" smtClean="0"/>
          </a:p>
          <a:p>
            <a:pPr lvl="4" fontAlgn="base"/>
            <a:r>
              <a:rPr lang="zh-CN" altLang="en-US" strike="noStrike" noProof="1" dirty="0" smtClean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marL="0" lvl="0" indent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 anchorCtr="0">
            <a:normAutofit/>
          </a:bodyPr>
          <a:lstStyle>
            <a:lvl1pPr>
              <a:defRPr sz="3000"/>
            </a:lvl1pPr>
          </a:lstStyle>
          <a:p>
            <a:pPr fontAlgn="base"/>
            <a:r>
              <a:rPr lang="zh-CN" altLang="en-US" strike="noStrike" noProof="1" dirty="0" smtClean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dirty="0" smtClean="0"/>
              <a:t>单击此处编辑母版文本样式</a:t>
            </a:r>
            <a:endParaRPr lang="zh-CN" altLang="en-US" strike="noStrike" noProof="1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1030" descr="LS_yinyueyishu2_0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标题 1025"/>
          <p:cNvSpPr>
            <a:spLocks noGrp="1"/>
          </p:cNvSpPr>
          <p:nvPr>
            <p:ph type="title"/>
          </p:nvPr>
        </p:nvSpPr>
        <p:spPr>
          <a:xfrm>
            <a:off x="2051050" y="274638"/>
            <a:ext cx="6913563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8" name="文本占位符 1026"/>
          <p:cNvSpPr>
            <a:spLocks noGrp="1"/>
          </p:cNvSpPr>
          <p:nvPr>
            <p:ph type="body"/>
          </p:nvPr>
        </p:nvSpPr>
        <p:spPr>
          <a:xfrm>
            <a:off x="1116013" y="2060575"/>
            <a:ext cx="7570787" cy="406558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>
                <a:solidFill>
                  <a:srgbClr val="003366"/>
                </a:solidFill>
              </a:defRPr>
            </a:lvl1pPr>
          </a:lstStyle>
          <a:p>
            <a:pPr lvl="0" fontAlgn="base"/>
            <a:endParaRPr lang="zh-CN" altLang="en-US" strike="noStrike" noProof="1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>
                <a:solidFill>
                  <a:srgbClr val="003366"/>
                </a:solidFill>
              </a:defRPr>
            </a:lvl1pPr>
          </a:lstStyle>
          <a:p>
            <a:pPr lvl="0" fontAlgn="base"/>
            <a:endParaRPr lang="zh-CN" strike="noStrike" noProof="1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>
                <a:solidFill>
                  <a:srgbClr val="003366"/>
                </a:solidFill>
              </a:defRPr>
            </a:lvl1pPr>
          </a:lstStyle>
          <a:p>
            <a:pPr lvl="0" fontAlgn="base"/>
            <a:fld id="{9A0DB2DC-4C9A-4742-B13C-FB6460FD3503}" type="slidenum">
              <a:rPr 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r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2664" y="2997200"/>
            <a:ext cx="7169149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zh-CN" altLang="zh-CN" sz="80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音乐笑谈</a:t>
            </a:r>
            <a:endParaRPr lang="en-US" altLang="zh-CN" sz="80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995" y="4437380"/>
            <a:ext cx="7768590" cy="5791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3200" strike="noStrike" noProof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一场价格昂贵，但却免费的</a:t>
            </a:r>
            <a:r>
              <a:rPr lang="en-US" altLang="zh-CN" sz="3200" strike="noStrike" noProof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“</a:t>
            </a:r>
            <a:r>
              <a:rPr lang="zh-CN" altLang="en-US" sz="3200" strike="noStrike" noProof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古典音乐</a:t>
            </a:r>
            <a:r>
              <a:rPr lang="en-US" altLang="zh-CN" sz="3200" strike="noStrike" noProof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”</a:t>
            </a:r>
            <a:r>
              <a:rPr lang="zh-CN" altLang="en-US" sz="3200" strike="noStrike" noProof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讲座</a:t>
            </a:r>
            <a:endParaRPr lang="zh-CN" altLang="en-US" sz="3200" strike="noStrike" noProof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内容占位符 3" descr="1902ceea46239b638e78eba9fabb32a9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116330" y="1413510"/>
            <a:ext cx="3709670" cy="1771650"/>
          </a:xfrm>
          <a:ln/>
        </p:spPr>
      </p:pic>
      <p:sp>
        <p:nvSpPr>
          <p:cNvPr id="15363" name="文本框 1"/>
          <p:cNvSpPr txBox="1"/>
          <p:nvPr/>
        </p:nvSpPr>
        <p:spPr>
          <a:xfrm>
            <a:off x="107950" y="4365625"/>
            <a:ext cx="6227763" cy="9445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你们对古典音乐是一种什么样的印象？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>
                <a:latin typeface="Arial" panose="020B0604020202020204" pitchFamily="34" charset="0"/>
                <a:ea typeface="宋体" panose="02010600030101010101" pitchFamily="2" charset="-122"/>
              </a:rPr>
              <a:t>你们喜欢古典音乐么？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文本框 5"/>
          <p:cNvSpPr txBox="1"/>
          <p:nvPr/>
        </p:nvSpPr>
        <p:spPr>
          <a:xfrm>
            <a:off x="396875" y="5518150"/>
            <a:ext cx="8202613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在座的可能分为三类人：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类人，非常喜欢古典音乐，买唱片，买票看现场演出，订阅各种关于古典音乐的信息等等。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7130" y="215900"/>
            <a:ext cx="370967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16385" name="内容占位符 3" descr="20141110231431_PjRxc.thumb.700_0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35585" y="274955"/>
            <a:ext cx="6324600" cy="4668520"/>
          </a:xfrm>
          <a:ln/>
        </p:spPr>
      </p:pic>
      <p:sp>
        <p:nvSpPr>
          <p:cNvPr id="16386" name="文本框 5"/>
          <p:cNvSpPr txBox="1"/>
          <p:nvPr/>
        </p:nvSpPr>
        <p:spPr>
          <a:xfrm>
            <a:off x="107950" y="5302250"/>
            <a:ext cx="8993188" cy="933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第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类人，不排斥古典音乐，（如果是免费提供的话），他们也会在家坐在沙发上，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喝杯红酒，听一首维瓦尔第的室内乐或者肖邦的钢琴曲，尽管他们不知道这音乐是谁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创作的。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内容占位符 1" descr="图片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55970" y="160655"/>
            <a:ext cx="3046730" cy="11830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3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sp>
        <p:nvSpPr>
          <p:cNvPr id="17410" name="文本框 5"/>
          <p:cNvSpPr txBox="1"/>
          <p:nvPr/>
        </p:nvSpPr>
        <p:spPr>
          <a:xfrm>
            <a:off x="107950" y="4221163"/>
            <a:ext cx="8959850" cy="1738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第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类人，对古典音乐没有概念，他们唯一接触古典音乐的时候，也许就是在路过一些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五星级酒店或高档会所时，所听到的背景音乐，或是在电视上偶尔翻台看到某个节目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在播放贝多芬的交响曲等等，他们也许会看几秒钟或几分钟，并且他们关注的，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并不是音乐本身，而是朗朗丰富多变的面部表情和乐队指挥神经质的肢体动作，他们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会把严肃的交响乐，当做一种搞笑或娱乐。当然，如果这能让他喜欢上古典音乐，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也不错。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1" name="内容占位符 2" descr="139037819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987" y="-92075"/>
            <a:ext cx="9093200" cy="3771900"/>
          </a:xfrm>
          <a:ln/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内容占位符 8" descr="t010958dbf45b81418f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-34925" y="-22225"/>
            <a:ext cx="9207500" cy="4578350"/>
          </a:xfrm>
          <a:ln/>
        </p:spPr>
      </p:pic>
      <p:sp>
        <p:nvSpPr>
          <p:cNvPr id="18434" name="文本框 1"/>
          <p:cNvSpPr txBox="1"/>
          <p:nvPr/>
        </p:nvSpPr>
        <p:spPr>
          <a:xfrm>
            <a:off x="107950" y="4797425"/>
            <a:ext cx="8894763" cy="173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人类为什么一定要听古典音乐？这是一个很难统一答案的问题，我们只能对古典音乐听众的答案做个记录，比如古典音乐缓解了压力，使人放松，在音乐中思绪得到平和，抚慰了烦躁的心灵；古典音乐有助于“集中思想”，帮助听众全神贯注起来，对人的大脑智力是非常有益的；古典音乐提供给我们一个更加美好的世界的幻想——美丽与灵魂的避难所。从精神和情绪的安宁，到注意力更加集中和想象力得以丰富，再到更为深入地了解人类文化和历史，古典音乐的确能够给人们带来许多益处。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19458" name="内容占位符 3" descr="2008109234833678_2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" y="47625"/>
            <a:ext cx="9140825" cy="4976813"/>
          </a:xfrm>
          <a:ln/>
        </p:spPr>
      </p:pic>
      <p:sp>
        <p:nvSpPr>
          <p:cNvPr id="6" name="矩形 5"/>
          <p:cNvSpPr/>
          <p:nvPr/>
        </p:nvSpPr>
        <p:spPr>
          <a:xfrm>
            <a:off x="1987550" y="5229225"/>
            <a:ext cx="4754563" cy="70167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 fontAlgn="base"/>
            <a:r>
              <a:rPr lang="zh-CN" altLang="en-US" sz="40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库客数字音乐图书馆</a:t>
            </a:r>
            <a:endParaRPr lang="zh-CN" altLang="en-US" sz="40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460" name="文本框 6"/>
          <p:cNvSpPr txBox="1"/>
          <p:nvPr/>
        </p:nvSpPr>
        <p:spPr>
          <a:xfrm>
            <a:off x="1331913" y="6092825"/>
            <a:ext cx="68881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将价值昂贵的古典音乐会免费收录到自己手机里。</a:t>
            </a:r>
            <a:endParaRPr lang="zh-CN" altLang="en-US" sz="24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20482" name="内容占位符 3" descr="16_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4925" y="1588"/>
            <a:ext cx="9202738" cy="4046537"/>
          </a:xfrm>
          <a:ln/>
        </p:spPr>
      </p:pic>
      <p:sp>
        <p:nvSpPr>
          <p:cNvPr id="20483" name="文本框 5"/>
          <p:cNvSpPr txBox="1"/>
          <p:nvPr/>
        </p:nvSpPr>
        <p:spPr>
          <a:xfrm>
            <a:off x="323850" y="4221163"/>
            <a:ext cx="4902200" cy="11890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库者，储物之地也；</a:t>
            </a:r>
            <a:endParaRPr lang="zh-CN" altLang="en-US" b="1">
              <a:solidFill>
                <a:srgbClr val="0099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客，爱物之人也。</a:t>
            </a:r>
            <a:endParaRPr lang="zh-CN" altLang="en-US" b="1">
              <a:solidFill>
                <a:srgbClr val="0099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solidFill>
                  <a:srgbClr val="0099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库客音乐，是储藏一切经典音乐的藏经阁。</a:t>
            </a:r>
            <a:endParaRPr lang="zh-CN" altLang="en-US" b="1">
              <a:solidFill>
                <a:srgbClr val="0099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484" name="文本框 6"/>
          <p:cNvSpPr txBox="1"/>
          <p:nvPr/>
        </p:nvSpPr>
        <p:spPr>
          <a:xfrm>
            <a:off x="179388" y="5157788"/>
            <a:ext cx="8866187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库客音乐是专业的古典音乐曲库，同时也收录了很多独版的爵士乐，轻音乐，世界音乐等等，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120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万首正版曲目任您挑选；独家版权，其他音乐软件里没有的音乐，库客音乐都有。手机电脑同步；登录后可完整享受高品质音乐内容；更为简化的播放器设计；随你心想随你意的播放列表；更为精准的搜索功能，包括单曲、专辑、音乐家；热门推荐音乐带给你不一样的感受。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标题 10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25602" name="内容占位符 12" descr="778278310607070926 (1)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175" y="-17462"/>
            <a:ext cx="9213850" cy="4889500"/>
          </a:xfrm>
          <a:ln/>
        </p:spPr>
      </p:pic>
      <p:sp>
        <p:nvSpPr>
          <p:cNvPr id="25603" name="文本框 13"/>
          <p:cNvSpPr txBox="1"/>
          <p:nvPr/>
        </p:nvSpPr>
        <p:spPr>
          <a:xfrm>
            <a:off x="1835150" y="5229225"/>
            <a:ext cx="58737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一场古典音乐会的正确打开方式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</a:rPr>
              <a:t>”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604" name="文本框 14"/>
          <p:cNvSpPr txBox="1"/>
          <p:nvPr/>
        </p:nvSpPr>
        <p:spPr>
          <a:xfrm>
            <a:off x="3203575" y="5949950"/>
            <a:ext cx="2927350" cy="3651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如何欣赏一场古典音乐会？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27650" name="内容占位符 3" descr="694bc8abjw1ei6nu9tytgj20r808c0u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7462" y="-19050"/>
            <a:ext cx="9167812" cy="2622550"/>
          </a:xfrm>
          <a:ln/>
        </p:spPr>
      </p:pic>
      <p:sp>
        <p:nvSpPr>
          <p:cNvPr id="27651" name="文本框 5"/>
          <p:cNvSpPr txBox="1"/>
          <p:nvPr/>
        </p:nvSpPr>
        <p:spPr>
          <a:xfrm>
            <a:off x="611188" y="3644900"/>
            <a:ext cx="7996237" cy="25796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，参加音乐会的服装搭配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，音乐会现场应注意的礼仪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，了解一个交响乐队是怎样组成的，交响乐队里都有什么乐器？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，古典音乐的分类方式：按调性划分，按节奏划分。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，带你们一起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涨姿势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” 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怎样指挥一场交响乐？让你瞬间玩转古典交响乐！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652" name="文本框 14"/>
          <p:cNvSpPr txBox="1"/>
          <p:nvPr/>
        </p:nvSpPr>
        <p:spPr>
          <a:xfrm>
            <a:off x="611188" y="2852738"/>
            <a:ext cx="62785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如何愉快的欣赏一场古典音乐会？</a:t>
            </a:r>
            <a:endParaRPr lang="zh-CN" altLang="en-US" sz="32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文本框 1"/>
          <p:cNvSpPr txBox="1"/>
          <p:nvPr/>
        </p:nvSpPr>
        <p:spPr>
          <a:xfrm>
            <a:off x="107950" y="2349500"/>
            <a:ext cx="9121775" cy="1828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音乐会中注意上厕所的时间</a:t>
            </a:r>
            <a:endParaRPr lang="en-US" altLang="zh-CN" sz="1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 西方电影老喜欢嘲笑听音乐会的女性，美其名为欣赏音乐会的高尚理由，实际上是为了中场休息时的咖啡时间，和其它女性朋友争奇斗，闲话八卦。争风吃醋才是主要目的。虽然有些讽刺但也有写实贴切的描写，比如听音乐会的女性大排长龙就为了进女生洗手间的画面，真是一点都不夸张，的确，已有不少音乐会还为此延长中场休息的时间呢！所以，准备好好欣赏一场音乐会，第一件要注意的事，就是：音乐会前不要吃喝太多让你频频跑厕所的食物。当然，也不要吃太撑让自己当场打嗝，成了临时加入最不受欢迎的伴奏！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18" name="文本框 2"/>
          <p:cNvSpPr txBox="1"/>
          <p:nvPr/>
        </p:nvSpPr>
        <p:spPr>
          <a:xfrm>
            <a:off x="107950" y="4221163"/>
            <a:ext cx="9112250" cy="22860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音乐会的穿着礼仪</a:t>
            </a:r>
            <a:endParaRPr lang="zh-CN" altLang="en-US" sz="1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关于参加音乐会的穿着，国内外最普遍的情况是，男性着西装，女性着洋装(裙装)或小礼服，许多正式场合仍认为女性穿着裤装是不礼貌的打扮，若是知名音乐会如：四大男高音的演唱会，或重大音乐会等，不论男女甚至穿着正式晚礼服，尤其欧洲国家较美国更重视穿着。一群上了年纪，着低胸晚礼服出席音乐会的女人们，在维也纳的音乐会场是见怪不怪了，有些音乐厅的入口还按座位票价高低不同，区分开来呢！当然，穿着得宜不仅显示个人的素养，也是对演出者的尊重和礼貌，但的确有些人是藉着音乐会的场合，特地展示自己华丽高贵的服装。一般而言， 除了户外音乐会不须对服装加以要求，聆听音乐厅的音乐会演出，还是建议大家注意服装仪容的整洁， 虽不用过度华丽，但最好避免牛仔裤，拖鞋或奇装异服的打扮。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文本框 3"/>
          <p:cNvSpPr txBox="1"/>
          <p:nvPr/>
        </p:nvSpPr>
        <p:spPr>
          <a:xfrm>
            <a:off x="34925" y="2420938"/>
            <a:ext cx="8886825" cy="1798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担心拍错手吗，鼓掌时机不对吗?</a:t>
            </a:r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   大多数人认为应该要尊重乐曲的整体性，所以拍错手可能会影响到音乐的进行，也干扰到演奏者的演出情绪。 举例来说，一般独立的乐曲于演出结束后拍手并无不妥， 但若有乐章曲式的乐曲如：奏鸣曲， 交响乐，或是组曲等，虽然各乐章或各舞曲间，大多有暂停的时间间隔，但由于彼此之间仍具有关联性，因此在乐章或组曲之间拍手会破坏乐曲的整体性。所以现在全世界的音乐会都有相同的默契，即于整首交响乐或整组乐曲全部演奏完毕时，才一起鼓掌。 在这里，提供大家一个小诀窍，若对何时该拍手没有把握，建议你不妨多观察旁人， 等别人先拍手再跟着拍，就不会出错啦！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5842" name="文本框 5"/>
          <p:cNvSpPr txBox="1"/>
          <p:nvPr/>
        </p:nvSpPr>
        <p:spPr>
          <a:xfrm>
            <a:off x="107950" y="4365625"/>
            <a:ext cx="8909050" cy="13112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1600" b="1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有儿童时的注意事项</a:t>
            </a:r>
            <a:endParaRPr lang="zh-CN" altLang="en-US" sz="1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16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    即使参加的是专为儿童设计的音乐会，气氛不像一般音乐会严肃，但仍应该事前告诉孩子，音乐会场不像电影院，禁止喧哗或在会场进食，当然更不可能于演出中吃爆米花或喝可乐了! 让孩子事先了解这点，以免进场后一起其他观众的不满。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1" descr="500D0123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0"/>
            <a:ext cx="7820025" cy="4935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文本框 2"/>
          <p:cNvSpPr txBox="1"/>
          <p:nvPr/>
        </p:nvSpPr>
        <p:spPr>
          <a:xfrm>
            <a:off x="179388" y="5013325"/>
            <a:ext cx="8751887" cy="1571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马辰：古典音乐讲师，百度音乐人，钢琴演奏，作曲，音乐制作人，毕业于中央音乐学院，辰音画梦艺术中心艺术总监，策展人。2012,2013,2014年度北京国际音乐节合作音乐家。曾参与策划并参演国内多场大型演出项目，并担任多个影视剧项目的配乐，少有的集创作与演奏于一身的钢琴手。在中央音乐学院多年的学习 ，让他不但具有深厚的钢琴演奏功底，而且还可以进行多种音乐类型的创作与制作，并可以驾驭多种音乐演奏风格。尤其擅长爵士乐以及电子音乐，擅长即兴演奏。擅长抒情轻音乐的演奏。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  <p:transition spd="slow" advTm="17375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标题 4"/>
          <p:cNvSpPr>
            <a:spLocks noGrp="1"/>
          </p:cNvSpPr>
          <p:nvPr>
            <p:ph type="title"/>
          </p:nvPr>
        </p:nvSpPr>
        <p:spPr>
          <a:ln/>
        </p:spPr>
        <p:txBody>
          <a:bodyPr anchor="ctr"/>
          <a:p>
            <a:endParaRPr lang="zh-CN" altLang="en-US"/>
          </a:p>
        </p:txBody>
      </p:sp>
      <p:pic>
        <p:nvPicPr>
          <p:cNvPr id="38914" name="内容占位符 6" descr="567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9050" y="3175"/>
            <a:ext cx="9166225" cy="4508500"/>
          </a:xfrm>
          <a:ln/>
        </p:spPr>
      </p:pic>
      <p:sp>
        <p:nvSpPr>
          <p:cNvPr id="38915" name="文本框 7"/>
          <p:cNvSpPr txBox="1"/>
          <p:nvPr/>
        </p:nvSpPr>
        <p:spPr>
          <a:xfrm>
            <a:off x="1044575" y="5013325"/>
            <a:ext cx="4805363" cy="14017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一个交响乐队是怎样组成的？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 交响乐队里都有什么乐器？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" name="图片 3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同侧圆角矩形 3"/>
          <p:cNvSpPr/>
          <p:nvPr/>
        </p:nvSpPr>
        <p:spPr>
          <a:xfrm>
            <a:off x="1403985" y="5517832"/>
            <a:ext cx="6057900" cy="133508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 fontAlgn="base"/>
            <a:r>
              <a:rPr lang="zh-CN" altLang="en-US" sz="2800" b="1" strike="noStrike" noProof="1">
                <a:solidFill>
                  <a:schemeClr val="accent4"/>
                </a:solidFill>
                <a:effectLst/>
                <a:latin typeface="+mn-ea"/>
                <a:sym typeface="+mn-ea"/>
              </a:rPr>
              <a:t>你们都听过什么样的音乐风格？</a:t>
            </a:r>
            <a:endParaRPr lang="zh-CN" altLang="en-US" sz="2800" b="1" strike="noStrike" noProof="1">
              <a:solidFill>
                <a:schemeClr val="accent4"/>
              </a:solidFill>
              <a:effectLst/>
              <a:latin typeface="+mn-ea"/>
              <a:sym typeface="+mn-ea"/>
            </a:endParaRPr>
          </a:p>
        </p:txBody>
      </p:sp>
      <p:pic>
        <p:nvPicPr>
          <p:cNvPr id="7170" name="图片 2" descr="201003171642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4612" y="3175"/>
            <a:ext cx="9242425" cy="434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文本框 4"/>
          <p:cNvSpPr txBox="1"/>
          <p:nvPr/>
        </p:nvSpPr>
        <p:spPr>
          <a:xfrm>
            <a:off x="1260475" y="4508500"/>
            <a:ext cx="6583363" cy="9144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zh-CN" b="1">
                <a:latin typeface="Arial" panose="020B0604020202020204" pitchFamily="34" charset="0"/>
                <a:ea typeface="宋体" panose="02010600030101010101" pitchFamily="2" charset="-122"/>
              </a:rPr>
              <a:t>音乐，是看得见的音符。音乐，是听得见的风景。</a:t>
            </a:r>
            <a:endParaRPr lang="zh-CN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b="1">
                <a:latin typeface="Arial" panose="020B0604020202020204" pitchFamily="34" charset="0"/>
                <a:ea typeface="宋体" panose="02010600030101010101" pitchFamily="2" charset="-122"/>
              </a:rPr>
              <a:t>音乐是无形的，你看不到它，触摸不到它，</a:t>
            </a:r>
            <a:endParaRPr lang="zh-CN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zh-CN" b="1">
                <a:latin typeface="Arial" panose="020B0604020202020204" pitchFamily="34" charset="0"/>
                <a:ea typeface="宋体" panose="02010600030101010101" pitchFamily="2" charset="-122"/>
              </a:rPr>
              <a:t>但音乐却是客观存在的，因为你可以感觉到它，你可以听到它。</a:t>
            </a:r>
            <a:endParaRPr lang="zh-CN" altLang="zh-CN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3" name="图片 1" descr="56baa0065d3b6b9a70acb5b36ed5140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3175"/>
            <a:ext cx="9172575" cy="4068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-31750" y="4365625"/>
            <a:ext cx="8839200" cy="17373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 fontAlgn="base"/>
            <a:r>
              <a:rPr lang="en-US" altLang="zh-CN" sz="5400" strike="noStrike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Jazz,     Rock,    Hiphop,</a:t>
            </a:r>
            <a:endParaRPr lang="en-US" altLang="zh-CN" sz="5400" strike="noStrike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 fontAlgn="base"/>
            <a:r>
              <a:rPr lang="en-US" altLang="zh-CN" sz="5400" strike="noStrike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pop,   R&amp;B,    Classical </a:t>
            </a:r>
            <a:r>
              <a:rPr lang="en-US" altLang="zh-CN" sz="5400" strike="noStrike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 </a:t>
            </a:r>
            <a:endParaRPr lang="en-US" altLang="zh-CN" sz="5400" strike="noStrike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文本框 1"/>
          <p:cNvSpPr txBox="1"/>
          <p:nvPr/>
        </p:nvSpPr>
        <p:spPr>
          <a:xfrm>
            <a:off x="250825" y="2492375"/>
            <a:ext cx="8402638" cy="1736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Jazz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(爵士乐)，于19世纪末20世纪初源于美国，诞生于南部港口城市新奥尔良，音乐根基来自布鲁斯(Blues)和拉格泰姆(Ragtime)。爵士乐讲究即兴，以具有摇摆特点的Shuffle节奏为基础，是非洲黑人文化和欧洲白人文化的结合。20世纪前十几年爵士乐主要集中在新奥尔良发展，1917年后转向芝加哥，30年代又转移至纽约，直至今天，爵士乐风靡全球。爵士乐的主要风格有:新奥尔良爵士、比博普、冷爵士、自由爵士、拉丁爵士、融合爵士等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8" name="文本框 2"/>
          <p:cNvSpPr txBox="1"/>
          <p:nvPr/>
        </p:nvSpPr>
        <p:spPr>
          <a:xfrm>
            <a:off x="179388" y="4292600"/>
            <a:ext cx="8397875" cy="9144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Rock:(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摇滚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是一种音乐类型，起源于1940年代末期的美国，1950年代早期开始流行，迅速风靡全球。摇滚乐以其灵活大胆的表现形式和富有激情的音乐节奏表达情感，受到了全世界大多数人的喜爱，并在1960年代和1970年代形成一股热潮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文本框 3"/>
          <p:cNvSpPr txBox="1"/>
          <p:nvPr/>
        </p:nvSpPr>
        <p:spPr>
          <a:xfrm>
            <a:off x="34925" y="5302250"/>
            <a:ext cx="9126538" cy="1462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hip-hop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:(</a:t>
            </a:r>
            <a:r>
              <a:rPr lang="zh-CN" altLang="zh-CN" b="1">
                <a:latin typeface="Arial" panose="020B0604020202020204" pitchFamily="34" charset="0"/>
                <a:ea typeface="宋体" panose="02010600030101010101" pitchFamily="2" charset="-122"/>
              </a:rPr>
              <a:t>嘻哈）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是源自于街头的一种文化，也泛指rap(说唱乐)。hip-hop 文化的四种表现方式包括m-cing(有节奏、押韵地说话后来演变成rap)、b-boying(街舞)、dj-ing(玩唱片及唱盘技巧)、graffiti writing(涂鸦艺术)。 因此rap (说 唱 乐)只是hip-hop 文化中的一种元素，要加上其它舞蹈、服饰、生活态度等才构成完整的hip-hop文化。另外，亦衍生出嘻哈时装、嘻哈语等文化。有人争论第五元素b-box，或者街头篮球。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文本框 1"/>
          <p:cNvSpPr txBox="1"/>
          <p:nvPr/>
        </p:nvSpPr>
        <p:spPr>
          <a:xfrm>
            <a:off x="107950" y="4797425"/>
            <a:ext cx="8823325" cy="201136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classical music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:(</a:t>
            </a:r>
            <a:r>
              <a:rPr lang="zh-CN" altLang="zh-CN">
                <a:latin typeface="Arial" panose="020B0604020202020204" pitchFamily="34" charset="0"/>
                <a:ea typeface="宋体" panose="02010600030101010101" pitchFamily="2" charset="-122"/>
              </a:rPr>
              <a:t>古典音乐）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是指那些从巴洛克时期开始一直到20世纪早期，在欧洲文化传统背景下创作的，有别于通俗和民族的经典音乐。它是一个独立的流派，艺术手法讲求洗练，追求理性地表达情感。广义的古典音乐是指西洋古典音乐，那些从西方中世纪开始至今的、在欧洲主流文化背景下创作的音乐；狭义的古典音乐是指古典主义音乐，是1750－1820年这一段时间的欧洲主流音乐，又称维也纳古典乐派。此乐派三位最著名的作曲家是海顿、莫扎特和贝多芬。事实上，很多西方古典音乐最早都是来自于为宗教仪式庆典而写的音乐。</a:t>
            </a:r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2" name="图片 4" descr="3662117_110529245122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" y="-242887"/>
            <a:ext cx="9115425" cy="50403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图片 1" descr="t017a4c8421954d20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937" y="1588"/>
            <a:ext cx="4176712" cy="4548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文本框 2"/>
          <p:cNvSpPr txBox="1"/>
          <p:nvPr/>
        </p:nvSpPr>
        <p:spPr>
          <a:xfrm>
            <a:off x="3635375" y="1989138"/>
            <a:ext cx="5159375" cy="173831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有数据统计显示，以《月亮之上》、《爱情买卖》、《伤不起》等为代表的一类的“农金”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歌曲，至今的彩铃下载量已经超过了7000万次。此外，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在QQMUSIC排行榜前100名中，“农金”歌手也占据了1/3的排名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。面对如此惊人的数据，即使天王巨星周杰伦、蔡依林也只能仰望汗颜。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1" name="文本框 3"/>
          <p:cNvSpPr txBox="1"/>
          <p:nvPr/>
        </p:nvSpPr>
        <p:spPr>
          <a:xfrm>
            <a:off x="34925" y="4005263"/>
            <a:ext cx="9185275" cy="27733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16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专业音乐人用音乐分析的手法来描述农业重金属：</a:t>
            </a:r>
            <a:r>
              <a:rPr lang="zh-CN" altLang="en-US" sz="1600" b="1">
                <a:latin typeface="Arial" panose="020B0604020202020204" pitchFamily="34" charset="0"/>
                <a:ea typeface="宋体" panose="02010600030101010101" pitchFamily="2" charset="-122"/>
              </a:rPr>
              <a:t>“农业金属隶属于农业摇滚，是金属乐乃至摇滚乐的新生力量，是后现代主义在中国这块神奇土地上开出的一朵奇葩。农业金属是极端金属的一种，起源于乡间地头，发展于田野溪边，处于急速兴盛阶段。此类音乐力求在极端音乐的前卫中体现田园气息的平淡，平淡中渗透出金属质地的不凡。与旨在表现冰冷与恐惧的工业金属相比，农金往往拥有更具层次感，更宏伟的编曲。以山间地头的传唱小调为动机，典型的农金编曲具有黑金般邪恶的吉他音色，穿插着鞭击金属式凶狠而反复的riff，推土机般势不可挡的bassline。采样配有农民伯伯插秧时的诡异人声，牛羊等牲畜的邪恶鸣叫，拖拉机行驶时重击般马达声，穿插打谷机收割机工作声音代替传统打击乐器，不一而足。使用村委会发布通知专用的Marshall大音箱，主音在死嗓与黑嗓间即兴游走，合声部则常采用信天游和东北二人转的形式。配以死嗓，水喉等，节奏吉他杂乱而有韵律，切分音让你感受到音墙的气势。全曲配有32分之1节拍的暴戾双踩让你热血沸腾，主唱甩头频率高达360转每分钟，副歌中间穿插无调式 solo，怪异而有章法。”</a:t>
            </a:r>
            <a:endParaRPr lang="zh-CN" altLang="en-US" sz="1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3" name="图片 5" descr="03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875" y="-23812"/>
            <a:ext cx="9197975" cy="5602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4" name="文本框 6"/>
          <p:cNvSpPr txBox="1"/>
          <p:nvPr/>
        </p:nvSpPr>
        <p:spPr>
          <a:xfrm>
            <a:off x="682625" y="5876925"/>
            <a:ext cx="8007350" cy="549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我今天来到这里，只想送给大家一场高逼格的演出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410" y="234950"/>
            <a:ext cx="2729230" cy="10598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内容占位符 1" descr="图片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977130" y="502920"/>
            <a:ext cx="3709670" cy="1440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音乐符号与五线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音乐符号与五线谱</Template>
  <TotalTime>0</TotalTime>
  <Words>3822</Words>
  <Application>WPS 演示</Application>
  <PresentationFormat>在屏幕上显示</PresentationFormat>
  <Paragraphs>92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Arial Unicode MS</vt:lpstr>
      <vt:lpstr>黑体</vt:lpstr>
      <vt:lpstr>Times New Roman</vt:lpstr>
      <vt:lpstr>新宋体</vt:lpstr>
      <vt:lpstr>音乐符号与五线谱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keke</dc:creator>
  <cp:lastModifiedBy>Machen</cp:lastModifiedBy>
  <cp:revision>34</cp:revision>
  <dcterms:created xsi:type="dcterms:W3CDTF">2008-04-08T06:23:32Z</dcterms:created>
  <dcterms:modified xsi:type="dcterms:W3CDTF">2018-07-25T14:19:09Z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