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wav" ContentType="audio/wav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2.bin" ContentType="audio/unknown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02" r:id="rId3"/>
    <p:sldId id="298" r:id="rId4"/>
    <p:sldId id="303" r:id="rId5"/>
    <p:sldId id="305" r:id="rId6"/>
    <p:sldId id="306" r:id="rId7"/>
    <p:sldId id="304" r:id="rId8"/>
    <p:sldId id="307" r:id="rId9"/>
    <p:sldId id="299" r:id="rId10"/>
    <p:sldId id="300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95" r:id="rId39"/>
    <p:sldId id="293" r:id="rId40"/>
    <p:sldId id="296" r:id="rId41"/>
    <p:sldId id="301" r:id="rId4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737" autoAdjust="0"/>
  </p:normalViewPr>
  <p:slideViewPr>
    <p:cSldViewPr>
      <p:cViewPr>
        <p:scale>
          <a:sx n="108" d="100"/>
          <a:sy n="108" d="100"/>
        </p:scale>
        <p:origin x="-208" y="5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91CB7-81BC-DA46-B7FD-35DCCC5653D3}" type="datetimeFigureOut">
              <a:rPr kumimoji="1" lang="zh-CN" altLang="en-US" smtClean="0"/>
              <a:t>21/06/15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BB23C-44C1-2E4E-B8D7-ADCCA3310E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85275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B23C-44C1-2E4E-B8D7-ADCCA3310EC8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89583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21/06/15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21/06/15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21/06/15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21/06/15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21/06/15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21/06/15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21/06/15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21/06/15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21/06/15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21/06/15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21/06/15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audio" Target="../media/audio1.wav"/><Relationship Id="rId14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95000">
              <a:schemeClr val="tx1">
                <a:lumMod val="65000"/>
                <a:lumOff val="3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21/06/15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9.wdp"/><Relationship Id="rId5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4" Type="http://schemas.openxmlformats.org/officeDocument/2006/relationships/slide" Target="slide13.xml"/><Relationship Id="rId5" Type="http://schemas.openxmlformats.org/officeDocument/2006/relationships/slide" Target="slide14.xml"/><Relationship Id="rId6" Type="http://schemas.openxmlformats.org/officeDocument/2006/relationships/slide" Target="slide15.xml"/><Relationship Id="rId7" Type="http://schemas.openxmlformats.org/officeDocument/2006/relationships/image" Target="../media/image1.jpeg"/><Relationship Id="rId8" Type="http://schemas.microsoft.com/office/2007/relationships/hdphoto" Target="../media/hdphoto10.wdp"/><Relationship Id="rId9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12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1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4.wdp"/><Relationship Id="rId5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1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6.wdp"/><Relationship Id="rId5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7.wdp"/><Relationship Id="rId5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8.wdp"/><Relationship Id="rId5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19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20.wdp"/><Relationship Id="rId5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2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4.wdp"/><Relationship Id="rId5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2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4.wdp"/><Relationship Id="rId5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2.wdp"/><Relationship Id="rId5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4.wdp"/><Relationship Id="rId5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23.wdp"/><Relationship Id="rId5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2.wdp"/><Relationship Id="rId5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4.wdp"/><Relationship Id="rId5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24.wdp"/><Relationship Id="rId5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8.wdp"/><Relationship Id="rId5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2.wdp"/><Relationship Id="rId5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8.wdp"/><Relationship Id="rId5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8.wdp"/><Relationship Id="rId5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4.wdp"/><Relationship Id="rId5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3.wdp"/><Relationship Id="rId5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2.wdp"/><Relationship Id="rId5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2.wdp"/><Relationship Id="rId5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.jpeg"/><Relationship Id="rId5" Type="http://schemas.microsoft.com/office/2007/relationships/hdphoto" Target="../media/hdphoto4.wdp"/><Relationship Id="rId6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5.wdp"/><Relationship Id="rId5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.jpeg"/><Relationship Id="rId5" Type="http://schemas.microsoft.com/office/2007/relationships/hdphoto" Target="../media/hdphoto6.wdp"/><Relationship Id="rId6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7.wdp"/><Relationship Id="rId5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8.wdp"/><Relationship Id="rId5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9186" y="2420888"/>
            <a:ext cx="8784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altLang="zh-CN" sz="5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WORD FORMATION</a:t>
            </a:r>
            <a:endParaRPr lang="zh-CN" altLang="en-US" sz="5400" b="1" dirty="0">
              <a:ln w="50800"/>
              <a:solidFill>
                <a:schemeClr val="bg1">
                  <a:shade val="50000"/>
                </a:schemeClr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48064" y="4951603"/>
            <a:ext cx="33947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C</a:t>
            </a:r>
            <a:r>
              <a:rPr lang="en-US" altLang="zh-CN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herrphonie</a:t>
            </a:r>
            <a:endParaRPr lang="zh-CN" alt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" name="图片 1" descr="2015深度游logo-2.psd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25624" r="11795" b="35625"/>
          <a:stretch/>
        </p:blipFill>
        <p:spPr>
          <a:xfrm>
            <a:off x="35496" y="116632"/>
            <a:ext cx="2670029" cy="1131766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400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打字机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5" name="打字机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115616" y="1484784"/>
            <a:ext cx="6990928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Antidisestablishmentarianism</a:t>
            </a:r>
          </a:p>
          <a:p>
            <a:r>
              <a:rPr lang="en-US" altLang="zh-CN" sz="3600" dirty="0" smtClean="0">
                <a:solidFill>
                  <a:schemeClr val="bg1"/>
                </a:solidFill>
              </a:rPr>
              <a:t>Antimissile           </a:t>
            </a:r>
            <a:r>
              <a:rPr lang="en-US" altLang="zh-CN" sz="3600" dirty="0" smtClean="0">
                <a:solidFill>
                  <a:schemeClr val="bg1"/>
                </a:solidFill>
              </a:rPr>
              <a:t>Anti</a:t>
            </a:r>
            <a:r>
              <a:rPr lang="en-US" altLang="zh-CN" sz="3600" dirty="0" smtClean="0">
                <a:solidFill>
                  <a:schemeClr val="bg1"/>
                </a:solidFill>
              </a:rPr>
              <a:t>body</a:t>
            </a:r>
            <a:endParaRPr lang="en-US" altLang="zh-CN" sz="3600" dirty="0">
              <a:solidFill>
                <a:schemeClr val="bg1"/>
              </a:solidFill>
            </a:endParaRPr>
          </a:p>
          <a:p>
            <a:r>
              <a:rPr lang="en-US" altLang="zh-CN" sz="3600" dirty="0" smtClean="0">
                <a:solidFill>
                  <a:schemeClr val="bg1"/>
                </a:solidFill>
              </a:rPr>
              <a:t>Disappear             Idealism</a:t>
            </a:r>
            <a:endParaRPr lang="en-US" altLang="zh-CN" sz="3600" dirty="0">
              <a:solidFill>
                <a:schemeClr val="bg1"/>
              </a:solidFill>
            </a:endParaRPr>
          </a:p>
          <a:p>
            <a:r>
              <a:rPr lang="en-US" altLang="zh-CN" sz="3600" dirty="0" smtClean="0">
                <a:solidFill>
                  <a:schemeClr val="bg1"/>
                </a:solidFill>
              </a:rPr>
              <a:t>Weird                    Weirdo</a:t>
            </a:r>
            <a:endParaRPr lang="en-US" altLang="zh-CN" sz="3600" dirty="0">
              <a:solidFill>
                <a:schemeClr val="bg1"/>
              </a:solidFill>
            </a:endParaRPr>
          </a:p>
          <a:p>
            <a:r>
              <a:rPr lang="en-US" altLang="zh-CN" sz="3600" dirty="0">
                <a:solidFill>
                  <a:schemeClr val="bg1"/>
                </a:solidFill>
              </a:rPr>
              <a:t>Sustainability</a:t>
            </a:r>
          </a:p>
          <a:p>
            <a:r>
              <a:rPr lang="en-US" altLang="zh-CN" sz="3600" dirty="0">
                <a:solidFill>
                  <a:schemeClr val="bg1"/>
                </a:solidFill>
              </a:rPr>
              <a:t>Simultaneously translation</a:t>
            </a:r>
          </a:p>
          <a:p>
            <a:r>
              <a:rPr lang="en-US" altLang="zh-CN" sz="3600" dirty="0" smtClean="0">
                <a:solidFill>
                  <a:schemeClr val="bg1"/>
                </a:solidFill>
              </a:rPr>
              <a:t>Seesaw                  Ladybird</a:t>
            </a:r>
            <a:endParaRPr lang="en-US" altLang="zh-CN" sz="3600" dirty="0">
              <a:solidFill>
                <a:schemeClr val="bg1"/>
              </a:solidFill>
            </a:endParaRPr>
          </a:p>
        </p:txBody>
      </p:sp>
      <p:pic>
        <p:nvPicPr>
          <p:cNvPr id="3" name="图片 2" descr="2015深度游logo-2.psd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25624" r="11795" b="35625"/>
          <a:stretch/>
        </p:blipFill>
        <p:spPr>
          <a:xfrm>
            <a:off x="35496" y="116632"/>
            <a:ext cx="2670029" cy="1131766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688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打字机"/>
          </p:stSnd>
        </p:sndAc>
      </p:transition>
    </mc:Choice>
    <mc:Fallback xmlns="">
      <p:transition xmlns:p14="http://schemas.microsoft.com/office/powerpoint/2010/main" spd="slow">
        <p:sndAc>
          <p:stSnd>
            <p:snd r:embed="rId5" name="打字机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284" y="980164"/>
            <a:ext cx="7513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>
                <a:solidFill>
                  <a:schemeClr val="bg1"/>
                </a:solidFill>
              </a:rPr>
              <a:t>antidisestablishmentarianism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8524" y="2108003"/>
            <a:ext cx="8259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hlinkClick r:id="rId3" action="ppaction://hlinksldjump"/>
              </a:rPr>
              <a:t>a</a:t>
            </a:r>
            <a:r>
              <a:rPr lang="en-US" altLang="zh-CN" sz="4400" dirty="0" smtClean="0">
                <a:solidFill>
                  <a:schemeClr val="bg1"/>
                </a:solidFill>
                <a:hlinkClick r:id="rId3" action="ppaction://hlinksldjump"/>
              </a:rPr>
              <a:t>nti</a:t>
            </a:r>
            <a:r>
              <a:rPr lang="en-US" altLang="zh-CN" sz="4400" dirty="0" smtClean="0">
                <a:solidFill>
                  <a:schemeClr val="bg1"/>
                </a:solidFill>
              </a:rPr>
              <a:t> </a:t>
            </a:r>
            <a:r>
              <a:rPr lang="en-US" altLang="zh-CN" sz="4400" dirty="0" smtClean="0">
                <a:solidFill>
                  <a:schemeClr val="bg1"/>
                </a:solidFill>
                <a:hlinkClick r:id="rId4" action="ppaction://hlinksldjump"/>
              </a:rPr>
              <a:t>dis</a:t>
            </a:r>
            <a:r>
              <a:rPr lang="en-US" altLang="zh-CN" sz="4400" dirty="0" smtClean="0">
                <a:solidFill>
                  <a:schemeClr val="bg1"/>
                </a:solidFill>
              </a:rPr>
              <a:t> establish </a:t>
            </a:r>
            <a:r>
              <a:rPr lang="en-US" altLang="zh-CN" sz="4400" dirty="0" err="1" smtClean="0">
                <a:solidFill>
                  <a:schemeClr val="bg1"/>
                </a:solidFill>
                <a:hlinkClick r:id="rId5" action="ppaction://hlinksldjump"/>
              </a:rPr>
              <a:t>mentaria</a:t>
            </a:r>
            <a:r>
              <a:rPr lang="en-US" altLang="zh-CN" sz="4400" dirty="0" smtClean="0">
                <a:solidFill>
                  <a:schemeClr val="bg1"/>
                </a:solidFill>
              </a:rPr>
              <a:t> </a:t>
            </a:r>
            <a:r>
              <a:rPr lang="en-US" altLang="zh-CN" sz="4400" dirty="0" err="1" smtClean="0">
                <a:solidFill>
                  <a:schemeClr val="bg1"/>
                </a:solidFill>
                <a:hlinkClick r:id="rId6" action="ppaction://hlinksldjump"/>
              </a:rPr>
              <a:t>nism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  <p:sp>
        <p:nvSpPr>
          <p:cNvPr id="4" name="下箭头 3"/>
          <p:cNvSpPr/>
          <p:nvPr/>
        </p:nvSpPr>
        <p:spPr>
          <a:xfrm>
            <a:off x="4344998" y="1811161"/>
            <a:ext cx="576064" cy="286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46830" y="320366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反对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8222" y="320366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否定</a:t>
            </a:r>
            <a:endParaRPr lang="zh-CN" altLang="en-US" sz="3200" b="1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39" y="320366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建立</a:t>
            </a:r>
            <a:endParaRPr lang="zh-CN" altLang="en-US" sz="3200" b="1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1062" y="3230989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精神上的</a:t>
            </a:r>
            <a:endParaRPr lang="zh-CN" altLang="en-US" sz="3200" b="1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86314" y="3241513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…</a:t>
            </a:r>
            <a:r>
              <a:rPr lang="zh-CN" altLang="en-US" sz="32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学说</a:t>
            </a:r>
            <a:endParaRPr lang="zh-CN" altLang="en-US" sz="3200" b="1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下箭头 10"/>
          <p:cNvSpPr/>
          <p:nvPr/>
        </p:nvSpPr>
        <p:spPr>
          <a:xfrm>
            <a:off x="827584" y="2870480"/>
            <a:ext cx="432048" cy="3331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下箭头 11"/>
          <p:cNvSpPr/>
          <p:nvPr/>
        </p:nvSpPr>
        <p:spPr>
          <a:xfrm>
            <a:off x="1835696" y="2820749"/>
            <a:ext cx="432048" cy="382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>
            <a:off x="3419872" y="2877444"/>
            <a:ext cx="432048" cy="3262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下箭头 13"/>
          <p:cNvSpPr/>
          <p:nvPr/>
        </p:nvSpPr>
        <p:spPr>
          <a:xfrm>
            <a:off x="5834132" y="2877444"/>
            <a:ext cx="322044" cy="353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下箭头 14"/>
          <p:cNvSpPr/>
          <p:nvPr/>
        </p:nvSpPr>
        <p:spPr>
          <a:xfrm>
            <a:off x="7740352" y="2877444"/>
            <a:ext cx="432048" cy="3262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694037" y="4941168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反宗教分裂国家学说</a:t>
            </a:r>
            <a:endParaRPr lang="zh-CN" altLang="en-US" sz="3200" b="1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7" name="图片 16" descr="2015深度游logo-2.psd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25624" r="11795" b="35625"/>
          <a:stretch/>
        </p:blipFill>
        <p:spPr>
          <a:xfrm>
            <a:off x="0" y="-23099"/>
            <a:ext cx="2670029" cy="1131766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36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打字机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9" name="打字机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8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8875" y="260648"/>
            <a:ext cx="7148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</a:t>
            </a:r>
            <a:r>
              <a:rPr lang="en-US" altLang="zh-CN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nti-  </a:t>
            </a:r>
            <a:r>
              <a:rPr lang="zh-CN" alt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华文楷体" pitchFamily="2" charset="-122"/>
                <a:ea typeface="华文楷体" pitchFamily="2" charset="-122"/>
              </a:rPr>
              <a:t>反对的、反抗的</a:t>
            </a:r>
            <a:endParaRPr lang="zh-CN" alt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871246"/>
            <a:ext cx="1443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Book Antiqua" pitchFamily="18" charset="0"/>
                <a:ea typeface="华文楷体" pitchFamily="2" charset="-122"/>
              </a:rPr>
              <a:t>antiwar</a:t>
            </a:r>
            <a:endParaRPr lang="zh-CN" altLang="en-US" sz="2800" b="1" dirty="0">
              <a:solidFill>
                <a:schemeClr val="bg1"/>
              </a:solidFill>
              <a:latin typeface="Book Antiqua" pitchFamily="18" charset="0"/>
              <a:ea typeface="华文楷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8263" y="1915869"/>
            <a:ext cx="2380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Book Antiqua" pitchFamily="18" charset="0"/>
              </a:rPr>
              <a:t>a</a:t>
            </a:r>
            <a:r>
              <a:rPr lang="en-US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nti-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japanese</a:t>
            </a:r>
            <a:endParaRPr lang="zh-CN" alt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702332"/>
            <a:ext cx="166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antibody</a:t>
            </a:r>
            <a:endParaRPr lang="zh-CN" alt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3501860"/>
            <a:ext cx="1763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antibiotic</a:t>
            </a:r>
            <a:endParaRPr lang="zh-CN" alt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8263" y="3495509"/>
            <a:ext cx="2024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Book Antiqua" pitchFamily="18" charset="0"/>
                <a:ea typeface="华文楷体" pitchFamily="2" charset="-122"/>
              </a:rPr>
              <a:t>b</a:t>
            </a:r>
            <a:r>
              <a:rPr lang="en-US" altLang="zh-CN" sz="2800" b="1" dirty="0" smtClean="0">
                <a:solidFill>
                  <a:schemeClr val="bg1"/>
                </a:solidFill>
                <a:latin typeface="Book Antiqua" pitchFamily="18" charset="0"/>
                <a:ea typeface="华文楷体" pitchFamily="2" charset="-122"/>
              </a:rPr>
              <a:t>iology   n.</a:t>
            </a:r>
            <a:endParaRPr lang="zh-CN" altLang="en-US" sz="2800" b="1" dirty="0">
              <a:solidFill>
                <a:schemeClr val="bg1"/>
              </a:solidFill>
              <a:latin typeface="Book Antiqua" pitchFamily="18" charset="0"/>
              <a:ea typeface="华文楷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4312021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Book Antiqua" pitchFamily="18" charset="0"/>
              </a:rPr>
              <a:t>a</a:t>
            </a:r>
            <a:r>
              <a:rPr lang="en-US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nti-doping</a:t>
            </a:r>
            <a:endParaRPr lang="zh-CN" alt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8263" y="4336261"/>
            <a:ext cx="136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doping</a:t>
            </a:r>
            <a:endParaRPr lang="zh-CN" alt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" name="动作按钮: 帮助 1">
            <a:hlinkClick r:id="" action="ppaction://hlinkshowjump?jump=previousslide" highlightClick="1"/>
          </p:cNvPr>
          <p:cNvSpPr/>
          <p:nvPr/>
        </p:nvSpPr>
        <p:spPr>
          <a:xfrm>
            <a:off x="7812360" y="5805264"/>
            <a:ext cx="648072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2015深度游logo-2.psd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25624" r="11795" b="35625"/>
          <a:stretch/>
        </p:blipFill>
        <p:spPr>
          <a:xfrm>
            <a:off x="-10448" y="5726234"/>
            <a:ext cx="2670029" cy="1131766"/>
          </a:xfrm>
          <a:prstGeom prst="rect">
            <a:avLst/>
          </a:prstGeom>
          <a:ln w="3175" cmpd="sng">
            <a:noFill/>
          </a:ln>
        </p:spPr>
      </p:pic>
    </p:spTree>
    <p:extLst>
      <p:ext uri="{BB962C8B-B14F-4D97-AF65-F5344CB8AC3E}">
        <p14:creationId xmlns:p14="http://schemas.microsoft.com/office/powerpoint/2010/main" val="87007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7897" y="332656"/>
            <a:ext cx="3204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</a:t>
            </a:r>
            <a:r>
              <a:rPr lang="en-US" altLang="zh-CN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is- 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否定的</a:t>
            </a:r>
            <a:endParaRPr lang="zh-CN" alt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700808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Book Antiqua" pitchFamily="18" charset="0"/>
                <a:ea typeface="华文楷体" pitchFamily="2" charset="-122"/>
              </a:rPr>
              <a:t>dislike</a:t>
            </a:r>
            <a:endParaRPr lang="zh-CN" altLang="en-US" sz="2800" b="1" dirty="0">
              <a:solidFill>
                <a:schemeClr val="bg1"/>
              </a:solidFill>
              <a:latin typeface="Book Antiqua" pitchFamily="18" charset="0"/>
              <a:ea typeface="华文楷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540241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disappear</a:t>
            </a:r>
            <a:endParaRPr lang="zh-CN" alt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3273078"/>
            <a:ext cx="1402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display</a:t>
            </a:r>
            <a:endParaRPr lang="zh-CN" alt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012322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discover</a:t>
            </a:r>
            <a:endParaRPr lang="zh-CN" alt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4797152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</a:rPr>
              <a:t>disappoint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0854" y="1700808"/>
            <a:ext cx="1382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disable</a:t>
            </a:r>
            <a:endParaRPr lang="zh-CN" alt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3540" y="3273078"/>
            <a:ext cx="1640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disabuse</a:t>
            </a:r>
            <a:endParaRPr lang="zh-CN" alt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43540" y="4012322"/>
            <a:ext cx="1739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disaccord</a:t>
            </a:r>
            <a:endParaRPr lang="zh-CN" alt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0854" y="2540241"/>
            <a:ext cx="1959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Book Antiqua" pitchFamily="18" charset="0"/>
              </a:rPr>
              <a:t>d</a:t>
            </a:r>
            <a:r>
              <a:rPr lang="en-US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isaccredit</a:t>
            </a:r>
            <a:endParaRPr lang="zh-CN" alt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3540" y="4797152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disaffect</a:t>
            </a:r>
            <a:endParaRPr lang="zh-CN" alt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7" name="动作按钮: 帮助 16">
            <a:hlinkClick r:id="" action="ppaction://hlinkshowjump?jump=lastslideviewed" highlightClick="1"/>
          </p:cNvPr>
          <p:cNvSpPr/>
          <p:nvPr/>
        </p:nvSpPr>
        <p:spPr>
          <a:xfrm>
            <a:off x="7848364" y="5733256"/>
            <a:ext cx="648072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2015深度游logo-2.psd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25624" r="11795" b="35625"/>
          <a:stretch/>
        </p:blipFill>
        <p:spPr>
          <a:xfrm>
            <a:off x="-10448" y="5733256"/>
            <a:ext cx="2670029" cy="1131766"/>
          </a:xfrm>
          <a:prstGeom prst="rect">
            <a:avLst/>
          </a:prstGeom>
          <a:ln w="3175" cmpd="sng">
            <a:noFill/>
          </a:ln>
        </p:spPr>
      </p:pic>
    </p:spTree>
    <p:extLst>
      <p:ext uri="{BB962C8B-B14F-4D97-AF65-F5344CB8AC3E}">
        <p14:creationId xmlns:p14="http://schemas.microsoft.com/office/powerpoint/2010/main" val="87007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476672"/>
            <a:ext cx="2964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dirty="0" err="1">
                <a:solidFill>
                  <a:schemeClr val="bg1"/>
                </a:solidFill>
              </a:rPr>
              <a:t>mentaria</a:t>
            </a:r>
            <a:endParaRPr lang="zh-CN" alt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534526"/>
            <a:ext cx="4253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Book Antiqua" pitchFamily="18" charset="0"/>
                <a:ea typeface="华文楷体" pitchFamily="2" charset="-122"/>
              </a:rPr>
              <a:t>---mental   </a:t>
            </a:r>
            <a:r>
              <a:rPr lang="zh-CN" altLang="en-US" sz="3600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精神上的</a:t>
            </a:r>
            <a:endParaRPr lang="zh-CN" altLang="en-US" sz="36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3849779"/>
            <a:ext cx="6109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 </a:t>
            </a:r>
            <a:r>
              <a:rPr lang="en-US" altLang="zh-CN" sz="3600" dirty="0" smtClean="0">
                <a:solidFill>
                  <a:schemeClr val="bg1"/>
                </a:solidFill>
              </a:rPr>
              <a:t>judgmental    governmental</a:t>
            </a:r>
            <a:endParaRPr lang="en-US" altLang="zh-CN" sz="3600" dirty="0">
              <a:solidFill>
                <a:schemeClr val="bg1"/>
              </a:solidFill>
            </a:endParaRPr>
          </a:p>
        </p:txBody>
      </p:sp>
      <p:sp>
        <p:nvSpPr>
          <p:cNvPr id="5" name="动作按钮: 帮助 4">
            <a:hlinkClick r:id="" action="ppaction://hlinkshowjump?jump=lastslideviewed" highlightClick="1"/>
          </p:cNvPr>
          <p:cNvSpPr/>
          <p:nvPr/>
        </p:nvSpPr>
        <p:spPr>
          <a:xfrm>
            <a:off x="7585021" y="6021288"/>
            <a:ext cx="587379" cy="36004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2015深度游logo-2.psd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25624" r="11795" b="35625"/>
          <a:stretch/>
        </p:blipFill>
        <p:spPr>
          <a:xfrm>
            <a:off x="-10448" y="5726234"/>
            <a:ext cx="2670029" cy="1131766"/>
          </a:xfrm>
          <a:prstGeom prst="rect">
            <a:avLst/>
          </a:prstGeom>
          <a:ln w="3175" cmpd="sng">
            <a:noFill/>
          </a:ln>
        </p:spPr>
      </p:pic>
    </p:spTree>
    <p:extLst>
      <p:ext uri="{BB962C8B-B14F-4D97-AF65-F5344CB8AC3E}">
        <p14:creationId xmlns:p14="http://schemas.microsoft.com/office/powerpoint/2010/main" val="87007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321990"/>
            <a:ext cx="6720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-ism  </a:t>
            </a:r>
            <a:r>
              <a:rPr lang="zh-CN" altLang="en-US" sz="4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华文楷体" pitchFamily="2" charset="-122"/>
                <a:ea typeface="华文楷体" pitchFamily="2" charset="-122"/>
              </a:rPr>
              <a:t>主义、制度、派别</a:t>
            </a:r>
            <a:endParaRPr lang="zh-CN" altLang="en-US" sz="4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8305" y="1825660"/>
            <a:ext cx="1601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idealism</a:t>
            </a:r>
            <a:endParaRPr lang="zh-CN" alt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动作按钮: 帮助 4">
            <a:hlinkClick r:id="" action="ppaction://hlinkshowjump?jump=lastslideviewed" highlightClick="1"/>
          </p:cNvPr>
          <p:cNvSpPr/>
          <p:nvPr/>
        </p:nvSpPr>
        <p:spPr>
          <a:xfrm>
            <a:off x="8100392" y="5949280"/>
            <a:ext cx="648072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78305" y="2864169"/>
            <a:ext cx="4398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Book Antiqua" pitchFamily="18" charset="0"/>
              </a:rPr>
              <a:t>materialism </a:t>
            </a:r>
            <a:r>
              <a:rPr lang="zh-CN" altLang="en-US" sz="2800" b="1" dirty="0" smtClean="0">
                <a:solidFill>
                  <a:schemeClr val="bg1"/>
                </a:solidFill>
                <a:latin typeface="Book Antiqua" pitchFamily="18" charset="0"/>
              </a:rPr>
              <a:t>（</a:t>
            </a:r>
            <a:r>
              <a:rPr lang="en-US" altLang="zh-CN" sz="2800" b="1" dirty="0">
                <a:solidFill>
                  <a:schemeClr val="bg1"/>
                </a:solidFill>
                <a:latin typeface="Book Antiqua" pitchFamily="18" charset="0"/>
              </a:rPr>
              <a:t>material </a:t>
            </a:r>
            <a:r>
              <a:rPr lang="zh-CN" altLang="en-US" sz="2800" b="1" dirty="0" smtClean="0">
                <a:solidFill>
                  <a:schemeClr val="bg1"/>
                </a:solidFill>
                <a:latin typeface="Book Antiqua" pitchFamily="18" charset="0"/>
              </a:rPr>
              <a:t>）</a:t>
            </a:r>
            <a:endParaRPr lang="zh-CN" alt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305" y="3935197"/>
            <a:ext cx="4237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Book Antiqua" pitchFamily="18" charset="0"/>
              </a:rPr>
              <a:t>modernism </a:t>
            </a:r>
            <a:r>
              <a:rPr lang="zh-CN" altLang="en-US" sz="2800" b="1" dirty="0" smtClean="0">
                <a:solidFill>
                  <a:schemeClr val="bg1"/>
                </a:solidFill>
                <a:latin typeface="Book Antiqua" pitchFamily="18" charset="0"/>
              </a:rPr>
              <a:t>（</a:t>
            </a:r>
            <a:r>
              <a:rPr lang="en-US" altLang="zh-CN" sz="2800" b="1" dirty="0">
                <a:solidFill>
                  <a:schemeClr val="bg1"/>
                </a:solidFill>
                <a:latin typeface="Book Antiqua" pitchFamily="18" charset="0"/>
              </a:rPr>
              <a:t>modern </a:t>
            </a:r>
            <a:r>
              <a:rPr lang="zh-CN" altLang="en-US" sz="2800" b="1" dirty="0" smtClean="0">
                <a:solidFill>
                  <a:schemeClr val="bg1"/>
                </a:solidFill>
                <a:latin typeface="Book Antiqua" pitchFamily="18" charset="0"/>
              </a:rPr>
              <a:t>）</a:t>
            </a:r>
            <a:endParaRPr lang="zh-CN" alt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305" y="5013176"/>
            <a:ext cx="3655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Book Antiqua" pitchFamily="18" charset="0"/>
              </a:rPr>
              <a:t>escapism </a:t>
            </a:r>
            <a:r>
              <a:rPr lang="zh-CN" altLang="en-US" sz="2800" b="1" dirty="0" smtClean="0">
                <a:solidFill>
                  <a:schemeClr val="bg1"/>
                </a:solidFill>
                <a:latin typeface="Book Antiqua" pitchFamily="18" charset="0"/>
              </a:rPr>
              <a:t>（</a:t>
            </a:r>
            <a:r>
              <a:rPr lang="en-US" altLang="zh-CN" sz="2800" b="1" dirty="0">
                <a:solidFill>
                  <a:schemeClr val="bg1"/>
                </a:solidFill>
                <a:latin typeface="Book Antiqua" pitchFamily="18" charset="0"/>
              </a:rPr>
              <a:t>escape </a:t>
            </a:r>
            <a:r>
              <a:rPr lang="zh-CN" altLang="en-US" sz="2800" b="1" dirty="0" smtClean="0">
                <a:solidFill>
                  <a:schemeClr val="bg1"/>
                </a:solidFill>
                <a:latin typeface="Book Antiqua" pitchFamily="18" charset="0"/>
              </a:rPr>
              <a:t>）</a:t>
            </a:r>
            <a:endParaRPr lang="zh-CN" alt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1825660"/>
            <a:ext cx="1300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sexism</a:t>
            </a:r>
            <a:endParaRPr lang="zh-CN" alt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0072" y="2864169"/>
            <a:ext cx="3161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Book Antiqua" pitchFamily="18" charset="0"/>
              </a:rPr>
              <a:t>albinism </a:t>
            </a:r>
            <a:r>
              <a:rPr lang="zh-CN" altLang="en-US" sz="2800" b="1" dirty="0" smtClean="0">
                <a:solidFill>
                  <a:schemeClr val="bg1"/>
                </a:solidFill>
                <a:latin typeface="Book Antiqua" pitchFamily="18" charset="0"/>
              </a:rPr>
              <a:t>（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albin</a:t>
            </a:r>
            <a:r>
              <a:rPr lang="en-US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latin typeface="Book Antiqua" pitchFamily="18" charset="0"/>
              </a:rPr>
              <a:t>)</a:t>
            </a:r>
            <a:endParaRPr lang="zh-CN" alt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0072" y="3935197"/>
            <a:ext cx="1939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humanism</a:t>
            </a:r>
            <a:endParaRPr lang="zh-CN" alt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0072" y="5013176"/>
            <a:ext cx="3866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err="1">
                <a:solidFill>
                  <a:schemeClr val="bg1"/>
                </a:solidFill>
                <a:latin typeface="Book Antiqua" pitchFamily="18" charset="0"/>
              </a:rPr>
              <a:t>absurdism</a:t>
            </a:r>
            <a:r>
              <a:rPr lang="en-US" altLang="zh-CN" sz="2800" b="1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zh-CN" altLang="en-US" sz="2800" b="1" dirty="0" smtClean="0">
                <a:solidFill>
                  <a:schemeClr val="bg1"/>
                </a:solidFill>
                <a:latin typeface="Book Antiqua" pitchFamily="18" charset="0"/>
              </a:rPr>
              <a:t>（</a:t>
            </a:r>
            <a:r>
              <a:rPr lang="en-US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absurd</a:t>
            </a:r>
            <a:r>
              <a:rPr lang="zh-CN" altLang="en-US" sz="2800" b="1" dirty="0" smtClean="0">
                <a:solidFill>
                  <a:schemeClr val="bg1"/>
                </a:solidFill>
                <a:latin typeface="Book Antiqua" pitchFamily="18" charset="0"/>
              </a:rPr>
              <a:t>）</a:t>
            </a:r>
            <a:endParaRPr lang="zh-CN" alt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12" name="图片 11" descr="2015深度游logo-2.psd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25624" r="11795" b="35625"/>
          <a:stretch/>
        </p:blipFill>
        <p:spPr>
          <a:xfrm>
            <a:off x="-10448" y="5726234"/>
            <a:ext cx="2670029" cy="1131766"/>
          </a:xfrm>
          <a:prstGeom prst="rect">
            <a:avLst/>
          </a:prstGeom>
          <a:ln w="3175" cmpd="sng">
            <a:noFill/>
          </a:ln>
        </p:spPr>
      </p:pic>
    </p:spTree>
    <p:extLst>
      <p:ext uri="{BB962C8B-B14F-4D97-AF65-F5344CB8AC3E}">
        <p14:creationId xmlns:p14="http://schemas.microsoft.com/office/powerpoint/2010/main" val="87007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476672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初级</a:t>
            </a:r>
            <a:endParaRPr lang="zh-CN" alt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2" y="3068960"/>
            <a:ext cx="19864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</a:rPr>
              <a:t>words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132856"/>
            <a:ext cx="2962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Book Antiqua" pitchFamily="18" charset="0"/>
              </a:rPr>
              <a:t>How to read it.</a:t>
            </a:r>
            <a:endParaRPr lang="zh-CN" alt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66" y="4581128"/>
            <a:ext cx="4043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Book Antiqua" pitchFamily="18" charset="0"/>
              </a:rPr>
              <a:t>Then how to spell it.</a:t>
            </a:r>
            <a:endParaRPr lang="zh-CN" alt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2132856"/>
            <a:ext cx="3052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Book Antiqua" pitchFamily="18" charset="0"/>
              </a:rPr>
              <a:t>How to spell it.</a:t>
            </a:r>
            <a:endParaRPr lang="zh-CN" alt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4603703"/>
            <a:ext cx="4294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Book Antiqua" pitchFamily="18" charset="0"/>
              </a:rPr>
              <a:t>Then how to repeat it.</a:t>
            </a:r>
            <a:endParaRPr lang="zh-CN" alt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8" name="图片 7" descr="2015深度游logo-2.psd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25624" r="11795" b="35625"/>
          <a:stretch/>
        </p:blipFill>
        <p:spPr>
          <a:xfrm>
            <a:off x="-10448" y="5726234"/>
            <a:ext cx="2670029" cy="1131766"/>
          </a:xfrm>
          <a:prstGeom prst="rect">
            <a:avLst/>
          </a:prstGeom>
          <a:ln w="3175" cmpd="sng">
            <a:noFill/>
          </a:ln>
        </p:spPr>
      </p:pic>
    </p:spTree>
    <p:extLst>
      <p:ext uri="{BB962C8B-B14F-4D97-AF65-F5344CB8AC3E}">
        <p14:creationId xmlns:p14="http://schemas.microsoft.com/office/powerpoint/2010/main" val="87007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79712" y="620688"/>
            <a:ext cx="5295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altLang="zh-CN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sustainability</a:t>
            </a:r>
            <a:endParaRPr lang="zh-CN" alt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03500" y="1916832"/>
            <a:ext cx="5917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altLang="zh-CN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simultaneously</a:t>
            </a:r>
            <a:endParaRPr lang="zh-CN" alt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17307" y="3140968"/>
            <a:ext cx="5279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</a:rPr>
              <a:t>interpretation</a:t>
            </a:r>
            <a:endParaRPr lang="zh-CN" altLang="en-US" sz="5400" b="1" cap="none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4437112"/>
            <a:ext cx="52020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chemeClr val="bg1"/>
                </a:solidFill>
              </a:rPr>
              <a:t>concentration</a:t>
            </a:r>
            <a:endParaRPr lang="zh-CN" altLang="en-US" sz="5400" b="1" dirty="0">
              <a:solidFill>
                <a:schemeClr val="bg1"/>
              </a:solidFill>
            </a:endParaRPr>
          </a:p>
        </p:txBody>
      </p:sp>
      <p:pic>
        <p:nvPicPr>
          <p:cNvPr id="7" name="图片 6" descr="2015深度游logo-2.psd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25624" r="11795" b="35625"/>
          <a:stretch/>
        </p:blipFill>
        <p:spPr>
          <a:xfrm>
            <a:off x="-10448" y="5726234"/>
            <a:ext cx="2670029" cy="1131766"/>
          </a:xfrm>
          <a:prstGeom prst="rect">
            <a:avLst/>
          </a:prstGeom>
          <a:ln w="3175" cmpd="sng">
            <a:noFill/>
          </a:ln>
        </p:spPr>
      </p:pic>
    </p:spTree>
    <p:extLst>
      <p:ext uri="{BB962C8B-B14F-4D97-AF65-F5344CB8AC3E}">
        <p14:creationId xmlns:p14="http://schemas.microsoft.com/office/powerpoint/2010/main" val="87007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8561" y="1503839"/>
            <a:ext cx="5724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鹅鹅</a:t>
            </a:r>
            <a:r>
              <a:rPr lang="zh-CN" altLang="en-US" sz="48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鹅，曲项向天歌</a:t>
            </a:r>
            <a:endParaRPr lang="zh-CN" altLang="en-US" sz="4800" b="1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6221" y="3284984"/>
            <a:ext cx="7369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chemeClr val="bg1"/>
                </a:solidFill>
              </a:rPr>
              <a:t>duck singing to the sky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下箭头 3"/>
          <p:cNvSpPr/>
          <p:nvPr/>
        </p:nvSpPr>
        <p:spPr>
          <a:xfrm>
            <a:off x="4211960" y="2420888"/>
            <a:ext cx="79208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2015深度游logo-2.psd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25624" r="11795" b="35625"/>
          <a:stretch/>
        </p:blipFill>
        <p:spPr>
          <a:xfrm>
            <a:off x="-10448" y="5726234"/>
            <a:ext cx="2670029" cy="1131766"/>
          </a:xfrm>
          <a:prstGeom prst="rect">
            <a:avLst/>
          </a:prstGeom>
          <a:ln w="3175" cmpd="sng">
            <a:noFill/>
          </a:ln>
        </p:spPr>
      </p:pic>
    </p:spTree>
    <p:extLst>
      <p:ext uri="{BB962C8B-B14F-4D97-AF65-F5344CB8AC3E}">
        <p14:creationId xmlns:p14="http://schemas.microsoft.com/office/powerpoint/2010/main" val="87007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5" name="laser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0910" y="2924944"/>
            <a:ext cx="7872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</a:t>
            </a:r>
            <a:r>
              <a:rPr lang="en-US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</a:t>
            </a:r>
            <a:r>
              <a:rPr lang="en-US" altLang="zh-CN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ord’s </a:t>
            </a:r>
            <a:r>
              <a:rPr lang="en-US" altLang="zh-CN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Combination</a:t>
            </a:r>
            <a:endParaRPr lang="zh-CN" alt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图片 2" descr="2015深度游logo-2.psd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25624" r="11795" b="35625"/>
          <a:stretch/>
        </p:blipFill>
        <p:spPr>
          <a:xfrm>
            <a:off x="-10448" y="5726234"/>
            <a:ext cx="2670029" cy="1131766"/>
          </a:xfrm>
          <a:prstGeom prst="rect">
            <a:avLst/>
          </a:prstGeom>
          <a:ln w="3175" cmpd="sng">
            <a:noFill/>
          </a:ln>
        </p:spPr>
      </p:pic>
    </p:spTree>
    <p:extLst>
      <p:ext uri="{BB962C8B-B14F-4D97-AF65-F5344CB8AC3E}">
        <p14:creationId xmlns:p14="http://schemas.microsoft.com/office/powerpoint/2010/main" val="87007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031" y="764704"/>
            <a:ext cx="820891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dirty="0" smtClean="0">
                <a:solidFill>
                  <a:schemeClr val="bg1"/>
                </a:solidFill>
              </a:rPr>
              <a:t>In linguistics, Word Formation is the </a:t>
            </a:r>
            <a:r>
              <a:rPr lang="en-US" altLang="zh-CN" sz="2800" dirty="0" smtClean="0">
                <a:solidFill>
                  <a:srgbClr val="FFFF00"/>
                </a:solidFill>
              </a:rPr>
              <a:t>creation</a:t>
            </a:r>
            <a:r>
              <a:rPr lang="en-US" altLang="zh-CN" sz="2800" dirty="0" smtClean="0">
                <a:solidFill>
                  <a:schemeClr val="bg1"/>
                </a:solidFill>
              </a:rPr>
              <a:t> of a new word, Word Formation is sometimes contrasted with </a:t>
            </a:r>
            <a:r>
              <a:rPr lang="en-US" altLang="zh-CN" sz="2800" dirty="0" smtClean="0">
                <a:solidFill>
                  <a:srgbClr val="FFFF00"/>
                </a:solidFill>
              </a:rPr>
              <a:t>semantic change</a:t>
            </a:r>
            <a:r>
              <a:rPr lang="en-US" altLang="zh-CN" sz="2800" dirty="0" smtClean="0">
                <a:solidFill>
                  <a:schemeClr val="bg1"/>
                </a:solidFill>
              </a:rPr>
              <a:t>, which is a change in a single word’s meaning. The boundary between </a:t>
            </a:r>
            <a:r>
              <a:rPr lang="en-US" altLang="zh-CN" sz="2800" dirty="0" smtClean="0">
                <a:solidFill>
                  <a:srgbClr val="FFFF00"/>
                </a:solidFill>
              </a:rPr>
              <a:t>word formation </a:t>
            </a:r>
            <a:r>
              <a:rPr lang="en-US" altLang="zh-CN" sz="2800" dirty="0" smtClean="0">
                <a:solidFill>
                  <a:schemeClr val="bg1"/>
                </a:solidFill>
              </a:rPr>
              <a:t>and </a:t>
            </a:r>
            <a:r>
              <a:rPr lang="en-US" altLang="zh-CN" sz="2800" dirty="0" smtClean="0">
                <a:solidFill>
                  <a:srgbClr val="FFFF00"/>
                </a:solidFill>
              </a:rPr>
              <a:t>semantic change </a:t>
            </a:r>
            <a:r>
              <a:rPr lang="en-US" altLang="zh-CN" sz="2800" dirty="0" smtClean="0">
                <a:solidFill>
                  <a:schemeClr val="bg1"/>
                </a:solidFill>
              </a:rPr>
              <a:t>can be difficult to define : a new use of an old word can be seen as a new word derived from an old one and </a:t>
            </a:r>
            <a:r>
              <a:rPr lang="en-US" altLang="zh-CN" sz="2800" dirty="0" smtClean="0">
                <a:solidFill>
                  <a:srgbClr val="FFFF00"/>
                </a:solidFill>
              </a:rPr>
              <a:t>identical</a:t>
            </a:r>
            <a:r>
              <a:rPr lang="en-US" altLang="zh-CN" sz="2800" dirty="0" smtClean="0">
                <a:solidFill>
                  <a:schemeClr val="bg1"/>
                </a:solidFill>
              </a:rPr>
              <a:t> to it from.</a:t>
            </a:r>
          </a:p>
          <a:p>
            <a:pPr algn="just"/>
            <a:endParaRPr lang="en-US" altLang="zh-CN" sz="2800" dirty="0" smtClean="0">
              <a:solidFill>
                <a:schemeClr val="bg1"/>
              </a:solidFill>
            </a:endParaRPr>
          </a:p>
          <a:p>
            <a:pPr algn="just"/>
            <a:r>
              <a:rPr lang="en-US" altLang="zh-CN" sz="2800" dirty="0" smtClean="0">
                <a:solidFill>
                  <a:schemeClr val="bg1"/>
                </a:solidFill>
              </a:rPr>
              <a:t>Word Formation can also be contrasted with the formation of </a:t>
            </a:r>
            <a:r>
              <a:rPr lang="en-US" altLang="zh-CN" sz="2800" dirty="0" smtClean="0">
                <a:solidFill>
                  <a:srgbClr val="FFFF00"/>
                </a:solidFill>
              </a:rPr>
              <a:t>idiomatic</a:t>
            </a:r>
            <a:r>
              <a:rPr lang="en-US" altLang="zh-CN" sz="2800" dirty="0" smtClean="0">
                <a:solidFill>
                  <a:schemeClr val="bg1"/>
                </a:solidFill>
              </a:rPr>
              <a:t> expressions, although words can be formed from multi-word phrases.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81912"/>
      </p:ext>
    </p:extLst>
  </p:cSld>
  <p:clrMapOvr>
    <a:masterClrMapping/>
  </p:clrMapOvr>
  <p:transition xmlns:p14="http://schemas.microsoft.com/office/powerpoint/2010/main" spd="slow">
    <p:push dir="u"/>
    <p:sndAc>
      <p:stSnd>
        <p:snd r:embed="rId2" name="打字机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27558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</a:rPr>
              <a:t>handball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126812"/>
            <a:ext cx="24368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</a:rPr>
              <a:t>football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949" y="3717032"/>
            <a:ext cx="31646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</a:rPr>
              <a:t>basketball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pic>
        <p:nvPicPr>
          <p:cNvPr id="5" name="图片 4" descr="2015深度游logo-2.psd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25624" r="11795" b="35625"/>
          <a:stretch/>
        </p:blipFill>
        <p:spPr>
          <a:xfrm>
            <a:off x="-10448" y="5726234"/>
            <a:ext cx="2670029" cy="1131766"/>
          </a:xfrm>
          <a:prstGeom prst="rect">
            <a:avLst/>
          </a:prstGeom>
          <a:ln w="3175" cmpd="sng">
            <a:noFill/>
          </a:ln>
        </p:spPr>
      </p:pic>
    </p:spTree>
    <p:extLst>
      <p:ext uri="{BB962C8B-B14F-4D97-AF65-F5344CB8AC3E}">
        <p14:creationId xmlns:p14="http://schemas.microsoft.com/office/powerpoint/2010/main" val="87007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55418" y="2967334"/>
            <a:ext cx="643317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altLang="zh-CN" sz="6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dictionary </a:t>
            </a:r>
            <a:endParaRPr lang="zh-CN" altLang="en-US" sz="6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 descr="2015深度游logo-2.psd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25624" r="11795" b="35625"/>
          <a:stretch/>
        </p:blipFill>
        <p:spPr>
          <a:xfrm>
            <a:off x="-10448" y="5726234"/>
            <a:ext cx="2670029" cy="1131766"/>
          </a:xfrm>
          <a:prstGeom prst="rect">
            <a:avLst/>
          </a:prstGeom>
          <a:ln w="3175" cmpd="sng">
            <a:noFill/>
          </a:ln>
        </p:spPr>
      </p:pic>
    </p:spTree>
    <p:extLst>
      <p:ext uri="{BB962C8B-B14F-4D97-AF65-F5344CB8AC3E}">
        <p14:creationId xmlns:p14="http://schemas.microsoft.com/office/powerpoint/2010/main" val="12050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412776"/>
            <a:ext cx="2230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</a:rPr>
              <a:t>seesaw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3429000"/>
            <a:ext cx="26356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</a:rPr>
              <a:t>ladybird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图片 3" descr="2015深度游logo-2.psd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25624" r="11795" b="35625"/>
          <a:stretch/>
        </p:blipFill>
        <p:spPr>
          <a:xfrm>
            <a:off x="-10448" y="5726234"/>
            <a:ext cx="2670029" cy="1131766"/>
          </a:xfrm>
          <a:prstGeom prst="rect">
            <a:avLst/>
          </a:prstGeom>
          <a:ln w="3175" cmpd="sng">
            <a:noFill/>
          </a:ln>
        </p:spPr>
      </p:pic>
    </p:spTree>
    <p:extLst>
      <p:ext uri="{BB962C8B-B14F-4D97-AF65-F5344CB8AC3E}">
        <p14:creationId xmlns:p14="http://schemas.microsoft.com/office/powerpoint/2010/main" val="12050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5527" y="2267744"/>
            <a:ext cx="70968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chemeClr val="bg1"/>
                </a:solidFill>
              </a:rPr>
              <a:t>Change Everything </a:t>
            </a:r>
          </a:p>
          <a:p>
            <a:pPr algn="ctr"/>
            <a:r>
              <a:rPr lang="en-US" altLang="zh-CN" sz="5400" b="1" dirty="0">
                <a:solidFill>
                  <a:schemeClr val="bg1"/>
                </a:solidFill>
              </a:rPr>
              <a:t>I</a:t>
            </a:r>
            <a:r>
              <a:rPr lang="en-US" altLang="zh-CN" sz="5400" b="1" dirty="0" smtClean="0">
                <a:solidFill>
                  <a:schemeClr val="bg1"/>
                </a:solidFill>
              </a:rPr>
              <a:t>nto English</a:t>
            </a:r>
            <a:endParaRPr lang="zh-CN" altLang="en-US" sz="5400" b="1" dirty="0">
              <a:solidFill>
                <a:schemeClr val="bg1"/>
              </a:solidFill>
            </a:endParaRPr>
          </a:p>
        </p:txBody>
      </p:sp>
      <p:pic>
        <p:nvPicPr>
          <p:cNvPr id="3" name="图片 2" descr="2015深度游logo-2.psd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25624" r="11795" b="35625"/>
          <a:stretch/>
        </p:blipFill>
        <p:spPr>
          <a:xfrm>
            <a:off x="-10448" y="5726234"/>
            <a:ext cx="2670029" cy="1131766"/>
          </a:xfrm>
          <a:prstGeom prst="rect">
            <a:avLst/>
          </a:prstGeom>
          <a:ln w="3175" cmpd="sng">
            <a:noFill/>
          </a:ln>
        </p:spPr>
      </p:pic>
    </p:spTree>
    <p:extLst>
      <p:ext uri="{BB962C8B-B14F-4D97-AF65-F5344CB8AC3E}">
        <p14:creationId xmlns:p14="http://schemas.microsoft.com/office/powerpoint/2010/main" val="12050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5" name="chimes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43335"/>
            <a:ext cx="14285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</a:rPr>
              <a:t>KFC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8419" y="1772816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麦当劳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6640" y="2896886"/>
            <a:ext cx="18822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星巴克</a:t>
            </a:r>
            <a:endParaRPr lang="zh-CN" altLang="en-US" sz="4400" b="1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6640" y="3908375"/>
            <a:ext cx="22397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</a:rPr>
              <a:t>Adidas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6640" y="5060503"/>
            <a:ext cx="15905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</a:rPr>
              <a:t>Nike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66311" y="735667"/>
            <a:ext cx="4530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Kentucky Fried Chicken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1865148"/>
            <a:ext cx="2279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 smtClean="0">
                <a:solidFill>
                  <a:schemeClr val="bg1"/>
                </a:solidFill>
              </a:rPr>
              <a:t>Mcdonald’s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4259" y="2989218"/>
            <a:ext cx="1951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solidFill>
                  <a:schemeClr val="bg1"/>
                </a:solidFill>
              </a:rPr>
              <a:t>S</a:t>
            </a:r>
            <a:r>
              <a:rPr lang="en-US" altLang="zh-CN" sz="3200" dirty="0" err="1" smtClean="0">
                <a:solidFill>
                  <a:schemeClr val="bg1"/>
                </a:solidFill>
              </a:rPr>
              <a:t>tarbacks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318" y="4000706"/>
            <a:ext cx="4094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Impossible is nothing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5135" y="5152835"/>
            <a:ext cx="1869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Just do it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12" name="图片 11" descr="2015深度游logo-2.psd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25624" r="11795" b="35625"/>
          <a:stretch/>
        </p:blipFill>
        <p:spPr>
          <a:xfrm>
            <a:off x="-10448" y="5726234"/>
            <a:ext cx="2670029" cy="1131766"/>
          </a:xfrm>
          <a:prstGeom prst="rect">
            <a:avLst/>
          </a:prstGeom>
          <a:ln w="3175" cmpd="sng">
            <a:noFill/>
          </a:ln>
        </p:spPr>
      </p:pic>
    </p:spTree>
    <p:extLst>
      <p:ext uri="{BB962C8B-B14F-4D97-AF65-F5344CB8AC3E}">
        <p14:creationId xmlns:p14="http://schemas.microsoft.com/office/powerpoint/2010/main" val="12050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79712" y="2708920"/>
            <a:ext cx="5338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Word Formation</a:t>
            </a:r>
            <a:endParaRPr lang="zh-CN" alt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图片 2" descr="2015深度游logo-2.psd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25624" r="11795" b="35625"/>
          <a:stretch/>
        </p:blipFill>
        <p:spPr>
          <a:xfrm>
            <a:off x="-10448" y="5726234"/>
            <a:ext cx="2670029" cy="1131766"/>
          </a:xfrm>
          <a:prstGeom prst="rect">
            <a:avLst/>
          </a:prstGeom>
          <a:ln w="3175" cmpd="sng">
            <a:noFill/>
          </a:ln>
        </p:spPr>
      </p:pic>
    </p:spTree>
    <p:extLst>
      <p:ext uri="{BB962C8B-B14F-4D97-AF65-F5344CB8AC3E}">
        <p14:creationId xmlns:p14="http://schemas.microsoft.com/office/powerpoint/2010/main" val="12050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837" y="1484784"/>
            <a:ext cx="68499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前缀改词义        </a:t>
            </a:r>
            <a:r>
              <a:rPr lang="en-US" altLang="zh-CN" sz="4400" b="1" dirty="0" smtClean="0">
                <a:solidFill>
                  <a:srgbClr val="C00000"/>
                </a:solidFill>
              </a:rPr>
              <a:t>un</a:t>
            </a:r>
            <a:r>
              <a:rPr lang="en-US" altLang="zh-CN" sz="4400" b="1" dirty="0" smtClean="0">
                <a:solidFill>
                  <a:schemeClr val="bg1"/>
                </a:solidFill>
              </a:rPr>
              <a:t>happy 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7702" y="3645024"/>
            <a:ext cx="65982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后缀改词性          </a:t>
            </a:r>
            <a:r>
              <a:rPr lang="en-US" altLang="zh-CN" sz="4400" b="1" dirty="0" smtClean="0">
                <a:solidFill>
                  <a:schemeClr val="bg1"/>
                </a:solidFill>
                <a:ea typeface="华文楷体" pitchFamily="2" charset="-122"/>
              </a:rPr>
              <a:t>teach</a:t>
            </a:r>
            <a:r>
              <a:rPr lang="en-US" altLang="zh-CN" sz="4400" b="1" dirty="0" smtClean="0">
                <a:solidFill>
                  <a:srgbClr val="C00000"/>
                </a:solidFill>
                <a:ea typeface="华文楷体" pitchFamily="2" charset="-122"/>
              </a:rPr>
              <a:t>er</a:t>
            </a:r>
            <a:endParaRPr lang="zh-CN" altLang="en-US" sz="4400" b="1" dirty="0">
              <a:solidFill>
                <a:srgbClr val="C00000"/>
              </a:solidFill>
              <a:ea typeface="华文楷体" pitchFamily="2" charset="-122"/>
            </a:endParaRPr>
          </a:p>
        </p:txBody>
      </p:sp>
      <p:pic>
        <p:nvPicPr>
          <p:cNvPr id="4" name="图片 3" descr="2015深度游logo-2.psd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25624" r="11795" b="35625"/>
          <a:stretch/>
        </p:blipFill>
        <p:spPr>
          <a:xfrm>
            <a:off x="-10448" y="5726234"/>
            <a:ext cx="2670029" cy="1131766"/>
          </a:xfrm>
          <a:prstGeom prst="rect">
            <a:avLst/>
          </a:prstGeom>
          <a:ln w="3175" cmpd="sng">
            <a:noFill/>
          </a:ln>
        </p:spPr>
      </p:pic>
    </p:spTree>
    <p:extLst>
      <p:ext uri="{BB962C8B-B14F-4D97-AF65-F5344CB8AC3E}">
        <p14:creationId xmlns:p14="http://schemas.microsoft.com/office/powerpoint/2010/main" val="12050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08720"/>
            <a:ext cx="6075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 smtClean="0">
                <a:solidFill>
                  <a:schemeClr val="bg1"/>
                </a:solidFill>
              </a:rPr>
              <a:t>* </a:t>
            </a:r>
            <a:r>
              <a:rPr lang="en-US" altLang="zh-CN" sz="5400" dirty="0" smtClean="0">
                <a:solidFill>
                  <a:schemeClr val="bg1"/>
                </a:solidFill>
              </a:rPr>
              <a:t>multi-    </a:t>
            </a:r>
            <a:r>
              <a:rPr lang="zh-CN" altLang="en-US" sz="44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多种多样的</a:t>
            </a:r>
            <a:endParaRPr lang="zh-CN" altLang="en-US" sz="4400" b="1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2688" y="2354977"/>
            <a:ext cx="2335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</a:rPr>
              <a:t>multimedia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2688" y="3101479"/>
            <a:ext cx="2730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</a:rPr>
              <a:t>multinational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2688" y="3933056"/>
            <a:ext cx="5657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zh-CN" sz="2800" b="1" dirty="0">
                <a:solidFill>
                  <a:schemeClr val="bg1"/>
                </a:solidFill>
              </a:rPr>
              <a:t>multidirectional </a:t>
            </a:r>
            <a:r>
              <a:rPr lang="fr-FR" altLang="zh-CN" sz="2800" b="1" dirty="0" smtClean="0">
                <a:solidFill>
                  <a:schemeClr val="bg1"/>
                </a:solidFill>
              </a:rPr>
              <a:t>(directional)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2688" y="4823574"/>
            <a:ext cx="4532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multicultural 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(cultural)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pic>
        <p:nvPicPr>
          <p:cNvPr id="7" name="图片 6" descr="2015深度游logo-2.psd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25624" r="11795" b="35625"/>
          <a:stretch/>
        </p:blipFill>
        <p:spPr>
          <a:xfrm>
            <a:off x="-10448" y="5726234"/>
            <a:ext cx="2670029" cy="1131766"/>
          </a:xfrm>
          <a:prstGeom prst="rect">
            <a:avLst/>
          </a:prstGeom>
          <a:ln w="3175" cmpd="sng">
            <a:noFill/>
          </a:ln>
        </p:spPr>
      </p:pic>
    </p:spTree>
    <p:extLst>
      <p:ext uri="{BB962C8B-B14F-4D97-AF65-F5344CB8AC3E}">
        <p14:creationId xmlns:p14="http://schemas.microsoft.com/office/powerpoint/2010/main" val="12050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548680"/>
            <a:ext cx="68435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</a:rPr>
              <a:t>*</a:t>
            </a:r>
            <a:r>
              <a:rPr lang="en-US" altLang="zh-CN" sz="5400" dirty="0" smtClean="0">
                <a:solidFill>
                  <a:schemeClr val="bg1"/>
                </a:solidFill>
              </a:rPr>
              <a:t>semi-    </a:t>
            </a:r>
            <a:r>
              <a:rPr lang="zh-CN" altLang="en-US" sz="44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半个的、一半的</a:t>
            </a:r>
            <a:endParaRPr lang="zh-CN" altLang="en-US" sz="44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2276872"/>
            <a:ext cx="1838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semicircle</a:t>
            </a:r>
            <a:endParaRPr lang="zh-CN" alt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3009453"/>
            <a:ext cx="1919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</a:rPr>
              <a:t>semifinal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3861048"/>
            <a:ext cx="2119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semihuman</a:t>
            </a:r>
            <a:endParaRPr lang="zh-CN" alt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4797152"/>
            <a:ext cx="4482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semimonthly</a:t>
            </a:r>
            <a:r>
              <a:rPr lang="zh-CN" altLang="en-US" sz="2800" b="1" dirty="0" smtClean="0">
                <a:solidFill>
                  <a:schemeClr val="bg1"/>
                </a:solidFill>
                <a:latin typeface="Book Antiqua" pitchFamily="18" charset="0"/>
              </a:rPr>
              <a:t>（</a:t>
            </a:r>
            <a:r>
              <a:rPr lang="en-US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monthly</a:t>
            </a:r>
            <a:r>
              <a:rPr lang="zh-CN" altLang="en-US" sz="2800" b="1" dirty="0" smtClean="0">
                <a:solidFill>
                  <a:schemeClr val="bg1"/>
                </a:solidFill>
                <a:latin typeface="Book Antiqua" pitchFamily="18" charset="0"/>
              </a:rPr>
              <a:t>）</a:t>
            </a:r>
            <a:endParaRPr lang="zh-CN" alt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7" name="图片 6" descr="2015深度游logo-2.psd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25624" r="11795" b="35625"/>
          <a:stretch/>
        </p:blipFill>
        <p:spPr>
          <a:xfrm>
            <a:off x="-10448" y="5726234"/>
            <a:ext cx="2670029" cy="1131766"/>
          </a:xfrm>
          <a:prstGeom prst="rect">
            <a:avLst/>
          </a:prstGeom>
          <a:ln w="3175" cmpd="sng">
            <a:noFill/>
          </a:ln>
        </p:spPr>
      </p:pic>
    </p:spTree>
    <p:extLst>
      <p:ext uri="{BB962C8B-B14F-4D97-AF65-F5344CB8AC3E}">
        <p14:creationId xmlns:p14="http://schemas.microsoft.com/office/powerpoint/2010/main" val="12050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4379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 smtClean="0">
                <a:solidFill>
                  <a:schemeClr val="bg1"/>
                </a:solidFill>
              </a:rPr>
              <a:t>*</a:t>
            </a:r>
            <a:r>
              <a:rPr lang="en-US" altLang="zh-CN" sz="5400" dirty="0" smtClean="0">
                <a:solidFill>
                  <a:schemeClr val="bg1"/>
                </a:solidFill>
              </a:rPr>
              <a:t>ex-    </a:t>
            </a:r>
            <a:r>
              <a:rPr lang="zh-CN" altLang="en-US" sz="44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上一任的</a:t>
            </a:r>
            <a:endParaRPr lang="zh-CN" altLang="en-US" sz="44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2060848"/>
            <a:ext cx="19255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Book Antiqua" pitchFamily="18" charset="0"/>
              </a:rPr>
              <a:t>e</a:t>
            </a:r>
            <a:r>
              <a:rPr lang="en-US" altLang="zh-CN" sz="4000" b="1" dirty="0" smtClean="0">
                <a:solidFill>
                  <a:schemeClr val="bg1"/>
                </a:solidFill>
                <a:latin typeface="Book Antiqua" pitchFamily="18" charset="0"/>
              </a:rPr>
              <a:t>x-wife</a:t>
            </a:r>
            <a:endParaRPr lang="zh-CN" altLang="en-US" sz="4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3116286"/>
            <a:ext cx="3275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Book Antiqua" pitchFamily="18" charset="0"/>
              </a:rPr>
              <a:t>e</a:t>
            </a:r>
            <a:r>
              <a:rPr lang="en-US" altLang="zh-CN" sz="4000" b="1" dirty="0" smtClean="0">
                <a:solidFill>
                  <a:schemeClr val="bg1"/>
                </a:solidFill>
                <a:latin typeface="Book Antiqua" pitchFamily="18" charset="0"/>
              </a:rPr>
              <a:t>x-girlfriend</a:t>
            </a:r>
            <a:r>
              <a:rPr lang="en-US" altLang="zh-CN" sz="4000" b="1" dirty="0" smtClean="0"/>
              <a:t> 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4192088"/>
            <a:ext cx="1667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  <a:latin typeface="Book Antiqua" pitchFamily="18" charset="0"/>
              </a:rPr>
              <a:t>export</a:t>
            </a:r>
            <a:endParaRPr lang="zh-CN" altLang="en-US" sz="4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5157192"/>
            <a:ext cx="37321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Book Antiqua" pitchFamily="18" charset="0"/>
              </a:rPr>
              <a:t>e</a:t>
            </a:r>
            <a:r>
              <a:rPr lang="en-US" altLang="zh-CN" sz="4000" b="1" dirty="0" smtClean="0">
                <a:solidFill>
                  <a:schemeClr val="bg1"/>
                </a:solidFill>
                <a:latin typeface="Book Antiqua" pitchFamily="18" charset="0"/>
              </a:rPr>
              <a:t>x</a:t>
            </a:r>
            <a:r>
              <a:rPr lang="en-US" altLang="zh-CN" sz="4000" b="1" dirty="0" smtClean="0">
                <a:solidFill>
                  <a:srgbClr val="F2F2F2"/>
                </a:solidFill>
                <a:latin typeface="Book Antiqua" pitchFamily="18" charset="0"/>
              </a:rPr>
              <a:t>cessive</a:t>
            </a:r>
            <a:r>
              <a:rPr lang="en-US" altLang="zh-CN" sz="4000" b="1" dirty="0" smtClean="0">
                <a:solidFill>
                  <a:schemeClr val="bg1"/>
                </a:solidFill>
                <a:latin typeface="Book Antiqua" pitchFamily="18" charset="0"/>
              </a:rPr>
              <a:t>   heat</a:t>
            </a:r>
            <a:endParaRPr lang="zh-CN" altLang="en-US" sz="4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7" name="图片 6" descr="2015深度游logo-2.psd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25624" r="11795" b="35625"/>
          <a:stretch/>
        </p:blipFill>
        <p:spPr>
          <a:xfrm>
            <a:off x="-10448" y="5726234"/>
            <a:ext cx="2670029" cy="1131766"/>
          </a:xfrm>
          <a:prstGeom prst="rect">
            <a:avLst/>
          </a:prstGeom>
          <a:ln w="3175" cmpd="sng">
            <a:noFill/>
          </a:ln>
        </p:spPr>
      </p:pic>
    </p:spTree>
    <p:extLst>
      <p:ext uri="{BB962C8B-B14F-4D97-AF65-F5344CB8AC3E}">
        <p14:creationId xmlns:p14="http://schemas.microsoft.com/office/powerpoint/2010/main" val="12050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524000" y="2286000"/>
            <a:ext cx="634047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</a:rPr>
              <a:t>Q: What you have to remember?</a:t>
            </a:r>
            <a:endParaRPr lang="en-US" altLang="zh-CN" sz="4400" dirty="0">
              <a:solidFill>
                <a:schemeClr val="bg1"/>
              </a:solidFill>
            </a:endParaRPr>
          </a:p>
        </p:txBody>
      </p:sp>
      <p:pic>
        <p:nvPicPr>
          <p:cNvPr id="3" name="图片 2" descr="2015深度游logo-2.psd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25624" r="11795" b="35625"/>
          <a:stretch/>
        </p:blipFill>
        <p:spPr>
          <a:xfrm>
            <a:off x="35496" y="116632"/>
            <a:ext cx="2670029" cy="1131766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8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打字机"/>
          </p:stSnd>
        </p:sndAc>
      </p:transition>
    </mc:Choice>
    <mc:Fallback xmlns="">
      <p:transition xmlns:p14="http://schemas.microsoft.com/office/powerpoint/2010/main" spd="slow">
        <p:split orient="vert"/>
        <p:sndAc>
          <p:stSnd>
            <p:snd r:embed="rId5" name="打字机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6167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</a:rPr>
              <a:t>*</a:t>
            </a:r>
            <a:r>
              <a:rPr lang="en-US" altLang="zh-CN" sz="5400" b="1" dirty="0" smtClean="0">
                <a:solidFill>
                  <a:schemeClr val="bg1"/>
                </a:solidFill>
                <a:latin typeface="Book Antiqua" pitchFamily="18" charset="0"/>
              </a:rPr>
              <a:t>in-,</a:t>
            </a:r>
            <a:r>
              <a:rPr lang="en-US" altLang="zh-CN" sz="5400" b="1" dirty="0" err="1" smtClean="0">
                <a:solidFill>
                  <a:schemeClr val="bg1"/>
                </a:solidFill>
                <a:latin typeface="Book Antiqua" pitchFamily="18" charset="0"/>
              </a:rPr>
              <a:t>im</a:t>
            </a:r>
            <a:r>
              <a:rPr lang="en-US" altLang="zh-CN" sz="5400" b="1" dirty="0" smtClean="0">
                <a:solidFill>
                  <a:schemeClr val="bg1"/>
                </a:solidFill>
                <a:latin typeface="Book Antiqua" pitchFamily="18" charset="0"/>
              </a:rPr>
              <a:t>-    </a:t>
            </a:r>
            <a:r>
              <a:rPr lang="zh-CN" altLang="en-US" sz="44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向里、朝里</a:t>
            </a:r>
            <a:endParaRPr lang="zh-CN" altLang="en-US" sz="44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964" y="1844824"/>
            <a:ext cx="16578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Book Antiqua" pitchFamily="18" charset="0"/>
              </a:rPr>
              <a:t>inbox</a:t>
            </a:r>
            <a:endParaRPr lang="zh-CN" alt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964" y="2875583"/>
            <a:ext cx="26228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Book Antiqua" pitchFamily="18" charset="0"/>
              </a:rPr>
              <a:t>i</a:t>
            </a:r>
            <a:r>
              <a:rPr lang="en-US" altLang="zh-CN" sz="4400" b="1" dirty="0">
                <a:solidFill>
                  <a:schemeClr val="bg1"/>
                </a:solidFill>
                <a:latin typeface="Book Antiqua" pitchFamily="18" charset="0"/>
              </a:rPr>
              <a:t>m</a:t>
            </a:r>
            <a:r>
              <a:rPr lang="en-US" altLang="zh-CN" sz="4400" b="1" dirty="0" smtClean="0">
                <a:solidFill>
                  <a:schemeClr val="bg1"/>
                </a:solidFill>
                <a:latin typeface="Book Antiqua" pitchFamily="18" charset="0"/>
              </a:rPr>
              <a:t>ported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7964" y="3980383"/>
            <a:ext cx="20649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Book Antiqua" pitchFamily="18" charset="0"/>
              </a:rPr>
              <a:t>income</a:t>
            </a:r>
            <a:endParaRPr lang="zh-CN" alt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607" y="5227492"/>
            <a:ext cx="22204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Book Antiqua" pitchFamily="18" charset="0"/>
              </a:rPr>
              <a:t>internal</a:t>
            </a:r>
            <a:endParaRPr lang="zh-CN" alt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7" name="图片 6" descr="2015深度游logo-2.psd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25624" r="11795" b="35625"/>
          <a:stretch/>
        </p:blipFill>
        <p:spPr>
          <a:xfrm>
            <a:off x="-10448" y="5726234"/>
            <a:ext cx="2670029" cy="1131766"/>
          </a:xfrm>
          <a:prstGeom prst="rect">
            <a:avLst/>
          </a:prstGeom>
          <a:ln w="3175" cmpd="sng">
            <a:noFill/>
          </a:ln>
        </p:spPr>
      </p:pic>
    </p:spTree>
    <p:extLst>
      <p:ext uri="{BB962C8B-B14F-4D97-AF65-F5344CB8AC3E}">
        <p14:creationId xmlns:p14="http://schemas.microsoft.com/office/powerpoint/2010/main" val="12050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45430"/>
            <a:ext cx="38058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latin typeface="Book Antiqua" pitchFamily="18" charset="0"/>
              </a:rPr>
              <a:t>*</a:t>
            </a:r>
            <a:r>
              <a:rPr lang="en-US" altLang="zh-CN" sz="5400" b="1" dirty="0" smtClean="0">
                <a:solidFill>
                  <a:schemeClr val="bg1"/>
                </a:solidFill>
                <a:latin typeface="Book Antiqua" pitchFamily="18" charset="0"/>
              </a:rPr>
              <a:t>out-  </a:t>
            </a:r>
            <a:r>
              <a:rPr lang="zh-CN" altLang="en-US" sz="44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向外的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611831"/>
            <a:ext cx="19720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Book Antiqua" pitchFamily="18" charset="0"/>
              </a:rPr>
              <a:t>outbox</a:t>
            </a:r>
            <a:endParaRPr lang="zh-CN" alt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583719"/>
            <a:ext cx="23791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Book Antiqua" pitchFamily="18" charset="0"/>
                <a:ea typeface="华文楷体" pitchFamily="2" charset="-122"/>
              </a:rPr>
              <a:t>outcome</a:t>
            </a:r>
            <a:endParaRPr lang="zh-CN" altLang="en-US" sz="4400" b="1" dirty="0">
              <a:solidFill>
                <a:schemeClr val="bg1"/>
              </a:solidFill>
              <a:latin typeface="Book Antiqua" pitchFamily="18" charset="0"/>
              <a:ea typeface="华文楷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3573016"/>
            <a:ext cx="32864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Book Antiqua" pitchFamily="18" charset="0"/>
              </a:rPr>
              <a:t>outstanding</a:t>
            </a:r>
            <a:endParaRPr lang="zh-CN" alt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4581128"/>
            <a:ext cx="68563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Book Antiqua" pitchFamily="18" charset="0"/>
              </a:rPr>
              <a:t>o</a:t>
            </a:r>
            <a:r>
              <a:rPr lang="en-US" altLang="zh-CN" sz="4400" b="1" dirty="0" smtClean="0">
                <a:solidFill>
                  <a:schemeClr val="bg1"/>
                </a:solidFill>
                <a:latin typeface="Book Antiqua" pitchFamily="18" charset="0"/>
              </a:rPr>
              <a:t>utnumber(weigh\</a:t>
            </a:r>
            <a:r>
              <a:rPr lang="en-US" altLang="zh-CN" sz="4400" b="1" dirty="0" err="1" smtClean="0">
                <a:solidFill>
                  <a:schemeClr val="bg1"/>
                </a:solidFill>
                <a:latin typeface="Book Antiqua" pitchFamily="18" charset="0"/>
              </a:rPr>
              <a:t>heigh</a:t>
            </a:r>
            <a:r>
              <a:rPr lang="en-US" altLang="zh-CN" sz="4400" b="1" dirty="0" smtClean="0">
                <a:solidFill>
                  <a:schemeClr val="bg1"/>
                </a:solidFill>
                <a:latin typeface="Book Antiqua" pitchFamily="18" charset="0"/>
              </a:rPr>
              <a:t>)</a:t>
            </a:r>
            <a:endParaRPr lang="zh-CN" alt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8" name="图片 7" descr="2015深度游logo-2.psd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25624" r="11795" b="35625"/>
          <a:stretch/>
        </p:blipFill>
        <p:spPr>
          <a:xfrm>
            <a:off x="-10448" y="5726234"/>
            <a:ext cx="2670029" cy="1131766"/>
          </a:xfrm>
          <a:prstGeom prst="rect">
            <a:avLst/>
          </a:prstGeom>
          <a:ln w="3175" cmpd="sng">
            <a:noFill/>
          </a:ln>
        </p:spPr>
      </p:pic>
    </p:spTree>
    <p:extLst>
      <p:ext uri="{BB962C8B-B14F-4D97-AF65-F5344CB8AC3E}">
        <p14:creationId xmlns:p14="http://schemas.microsoft.com/office/powerpoint/2010/main" val="12050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48725"/>
            <a:ext cx="52309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Book Antiqua" pitchFamily="18" charset="0"/>
              </a:rPr>
              <a:t>* </a:t>
            </a:r>
            <a:r>
              <a:rPr lang="en-US" altLang="zh-CN" sz="5400" b="1" dirty="0" smtClean="0">
                <a:solidFill>
                  <a:schemeClr val="bg1"/>
                </a:solidFill>
                <a:latin typeface="Book Antiqua" pitchFamily="18" charset="0"/>
              </a:rPr>
              <a:t>-proof  </a:t>
            </a:r>
            <a:r>
              <a:rPr lang="zh-CN" altLang="en-US" sz="44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防、抵抗</a:t>
            </a:r>
            <a:endParaRPr lang="zh-CN" altLang="en-US" sz="4400" b="1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050031"/>
            <a:ext cx="30380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Book Antiqua" pitchFamily="18" charset="0"/>
              </a:rPr>
              <a:t>waterproof</a:t>
            </a:r>
            <a:endParaRPr lang="zh-CN" alt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2996952"/>
            <a:ext cx="2505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Book Antiqua" pitchFamily="18" charset="0"/>
              </a:rPr>
              <a:t>fireproof</a:t>
            </a:r>
            <a:endParaRPr lang="zh-CN" alt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4077072"/>
            <a:ext cx="32880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Book Antiqua" pitchFamily="18" charset="0"/>
              </a:rPr>
              <a:t>s</a:t>
            </a:r>
            <a:r>
              <a:rPr lang="en-US" altLang="zh-CN" sz="4400" b="1" dirty="0" smtClean="0">
                <a:solidFill>
                  <a:schemeClr val="bg1"/>
                </a:solidFill>
                <a:latin typeface="Book Antiqua" pitchFamily="18" charset="0"/>
              </a:rPr>
              <a:t>hake-proof</a:t>
            </a:r>
            <a:endParaRPr lang="zh-CN" alt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5085184"/>
            <a:ext cx="29097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Book Antiqua" pitchFamily="18" charset="0"/>
              </a:rPr>
              <a:t>milkshake</a:t>
            </a:r>
            <a:endParaRPr lang="zh-CN" alt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7" name="图片 6" descr="2015深度游logo-2.psd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25624" r="11795" b="35625"/>
          <a:stretch/>
        </p:blipFill>
        <p:spPr>
          <a:xfrm>
            <a:off x="-10448" y="5726234"/>
            <a:ext cx="2670029" cy="1131766"/>
          </a:xfrm>
          <a:prstGeom prst="rect">
            <a:avLst/>
          </a:prstGeom>
          <a:ln w="3175" cmpd="sng">
            <a:noFill/>
          </a:ln>
        </p:spPr>
      </p:pic>
    </p:spTree>
    <p:extLst>
      <p:ext uri="{BB962C8B-B14F-4D97-AF65-F5344CB8AC3E}">
        <p14:creationId xmlns:p14="http://schemas.microsoft.com/office/powerpoint/2010/main" val="12050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47055"/>
            <a:ext cx="43268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Book Antiqua" pitchFamily="18" charset="0"/>
              </a:rPr>
              <a:t>* </a:t>
            </a:r>
            <a:r>
              <a:rPr lang="en-US" altLang="zh-CN" sz="5400" b="1" dirty="0" smtClean="0">
                <a:solidFill>
                  <a:schemeClr val="bg1"/>
                </a:solidFill>
                <a:latin typeface="Book Antiqua" pitchFamily="18" charset="0"/>
              </a:rPr>
              <a:t>bi-   </a:t>
            </a:r>
            <a:r>
              <a:rPr lang="zh-CN" altLang="en-US" sz="44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表示双的</a:t>
            </a:r>
            <a:endParaRPr lang="zh-CN" altLang="en-US" sz="4400" b="1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5844" y="2852936"/>
            <a:ext cx="25971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Book Antiqua" pitchFamily="18" charset="0"/>
              </a:rPr>
              <a:t>biweekly</a:t>
            </a:r>
            <a:endParaRPr lang="zh-CN" alt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5844" y="1770620"/>
            <a:ext cx="20008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Book Antiqua" pitchFamily="18" charset="0"/>
              </a:rPr>
              <a:t>bicycle</a:t>
            </a:r>
            <a:endParaRPr lang="zh-CN" alt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5844" y="3861048"/>
            <a:ext cx="37433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Book Antiqua" pitchFamily="18" charset="0"/>
              </a:rPr>
              <a:t>bigamy </a:t>
            </a:r>
            <a:r>
              <a:rPr lang="en-US" altLang="zh-CN" sz="4400" b="1" dirty="0" smtClean="0">
                <a:solidFill>
                  <a:schemeClr val="bg1"/>
                </a:solidFill>
                <a:latin typeface="Book Antiqua" pitchFamily="18" charset="0"/>
              </a:rPr>
              <a:t>(gam)</a:t>
            </a:r>
            <a:endParaRPr lang="zh-CN" alt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6" name="图片 5" descr="2015深度游logo-2.psd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25624" r="11795" b="35625"/>
          <a:stretch/>
        </p:blipFill>
        <p:spPr>
          <a:xfrm>
            <a:off x="-10448" y="5726234"/>
            <a:ext cx="2670029" cy="1131766"/>
          </a:xfrm>
          <a:prstGeom prst="rect">
            <a:avLst/>
          </a:prstGeom>
          <a:ln w="3175" cmpd="sng">
            <a:noFill/>
          </a:ln>
        </p:spPr>
      </p:pic>
    </p:spTree>
    <p:extLst>
      <p:ext uri="{BB962C8B-B14F-4D97-AF65-F5344CB8AC3E}">
        <p14:creationId xmlns:p14="http://schemas.microsoft.com/office/powerpoint/2010/main" val="12050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129" y="404664"/>
            <a:ext cx="4794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Book Antiqua" pitchFamily="18" charset="0"/>
              </a:rPr>
              <a:t>* </a:t>
            </a:r>
            <a:r>
              <a:rPr lang="en-US" altLang="zh-CN" sz="5400" b="1" dirty="0" smtClean="0">
                <a:solidFill>
                  <a:schemeClr val="bg1"/>
                </a:solidFill>
                <a:latin typeface="Book Antiqua" pitchFamily="18" charset="0"/>
              </a:rPr>
              <a:t>tri-  </a:t>
            </a:r>
            <a:r>
              <a:rPr lang="zh-CN" altLang="en-US" sz="44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表示三个的</a:t>
            </a:r>
            <a:endParaRPr lang="zh-CN" altLang="en-US" sz="4400" b="1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2653" y="1700808"/>
            <a:ext cx="20633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Book Antiqua" pitchFamily="18" charset="0"/>
              </a:rPr>
              <a:t>tricycle</a:t>
            </a:r>
            <a:endParaRPr lang="zh-CN" alt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2653" y="2636912"/>
            <a:ext cx="21900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Book Antiqua" pitchFamily="18" charset="0"/>
              </a:rPr>
              <a:t>triangle</a:t>
            </a:r>
            <a:endParaRPr lang="zh-CN" alt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2653" y="3536066"/>
            <a:ext cx="17828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Book Antiqua" pitchFamily="18" charset="0"/>
              </a:rPr>
              <a:t>tripod</a:t>
            </a:r>
            <a:endParaRPr lang="zh-CN" alt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2653" y="4509120"/>
            <a:ext cx="19094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Book Antiqua" pitchFamily="18" charset="0"/>
              </a:rPr>
              <a:t>trilogy</a:t>
            </a:r>
            <a:endParaRPr lang="zh-CN" alt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7" name="图片 6" descr="2015深度游logo-2.psd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25624" r="11795" b="35625"/>
          <a:stretch/>
        </p:blipFill>
        <p:spPr>
          <a:xfrm>
            <a:off x="-10448" y="5726234"/>
            <a:ext cx="2670029" cy="1131766"/>
          </a:xfrm>
          <a:prstGeom prst="rect">
            <a:avLst/>
          </a:prstGeom>
          <a:ln w="3175" cmpd="sng">
            <a:noFill/>
          </a:ln>
        </p:spPr>
      </p:pic>
    </p:spTree>
    <p:extLst>
      <p:ext uri="{BB962C8B-B14F-4D97-AF65-F5344CB8AC3E}">
        <p14:creationId xmlns:p14="http://schemas.microsoft.com/office/powerpoint/2010/main" val="12050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44358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Book Antiqua" pitchFamily="18" charset="0"/>
              </a:rPr>
              <a:t>* </a:t>
            </a:r>
            <a:r>
              <a:rPr lang="en-US" altLang="zh-CN" sz="5400" b="1" dirty="0" smtClean="0">
                <a:solidFill>
                  <a:schemeClr val="bg1"/>
                </a:solidFill>
                <a:latin typeface="Book Antiqua" pitchFamily="18" charset="0"/>
              </a:rPr>
              <a:t>inter-  </a:t>
            </a:r>
            <a:r>
              <a:rPr lang="zh-CN" altLang="en-US" sz="44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之间的</a:t>
            </a:r>
            <a:endParaRPr lang="zh-CN" altLang="en-US" sz="4400" b="1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772816"/>
            <a:ext cx="22204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Book Antiqua" pitchFamily="18" charset="0"/>
              </a:rPr>
              <a:t>internet</a:t>
            </a:r>
            <a:endParaRPr lang="zh-CN" alt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636912"/>
            <a:ext cx="35365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Book Antiqua" pitchFamily="18" charset="0"/>
              </a:rPr>
              <a:t>international</a:t>
            </a:r>
            <a:endParaRPr lang="zh-CN" alt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3608638"/>
            <a:ext cx="36311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Book Antiqua" pitchFamily="18" charset="0"/>
              </a:rPr>
              <a:t>interpersonal</a:t>
            </a:r>
            <a:endParaRPr lang="zh-CN" alt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4581128"/>
            <a:ext cx="29722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Book Antiqua" pitchFamily="18" charset="0"/>
                <a:ea typeface="华文楷体" pitchFamily="2" charset="-122"/>
              </a:rPr>
              <a:t>interaction</a:t>
            </a:r>
            <a:endParaRPr lang="zh-CN" altLang="en-US" sz="4400" b="1" dirty="0">
              <a:solidFill>
                <a:schemeClr val="bg1"/>
              </a:solidFill>
              <a:latin typeface="Book Antiqua" pitchFamily="18" charset="0"/>
              <a:ea typeface="华文楷体" pitchFamily="2" charset="-122"/>
            </a:endParaRPr>
          </a:p>
        </p:txBody>
      </p:sp>
      <p:pic>
        <p:nvPicPr>
          <p:cNvPr id="7" name="图片 6" descr="2015深度游logo-2.psd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25624" r="11795" b="35625"/>
          <a:stretch/>
        </p:blipFill>
        <p:spPr>
          <a:xfrm>
            <a:off x="-10448" y="5726234"/>
            <a:ext cx="2670029" cy="1131766"/>
          </a:xfrm>
          <a:prstGeom prst="rect">
            <a:avLst/>
          </a:prstGeom>
          <a:ln w="3175" cmpd="sng">
            <a:noFill/>
          </a:ln>
        </p:spPr>
      </p:pic>
    </p:spTree>
    <p:extLst>
      <p:ext uri="{BB962C8B-B14F-4D97-AF65-F5344CB8AC3E}">
        <p14:creationId xmlns:p14="http://schemas.microsoft.com/office/powerpoint/2010/main" val="12050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418" y="447055"/>
            <a:ext cx="76674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Book Antiqua" pitchFamily="18" charset="0"/>
              </a:rPr>
              <a:t>* </a:t>
            </a:r>
            <a:r>
              <a:rPr lang="en-US" altLang="zh-CN" sz="5400" b="1" dirty="0" smtClean="0">
                <a:solidFill>
                  <a:schemeClr val="bg1"/>
                </a:solidFill>
                <a:latin typeface="Book Antiqua" pitchFamily="18" charset="0"/>
                <a:ea typeface="华文楷体" pitchFamily="2" charset="-122"/>
              </a:rPr>
              <a:t>post-  </a:t>
            </a:r>
            <a:r>
              <a:rPr lang="zh-CN" altLang="en-US" sz="44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稍候、推迟（邮寄）</a:t>
            </a:r>
            <a:endParaRPr lang="zh-CN" altLang="en-US" sz="4400" b="1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1993" y="2852936"/>
            <a:ext cx="25667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Book Antiqua" pitchFamily="18" charset="0"/>
              </a:rPr>
              <a:t>postpone</a:t>
            </a:r>
            <a:endParaRPr lang="zh-CN" alt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418" y="1628800"/>
            <a:ext cx="67954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Book Antiqua" pitchFamily="18" charset="0"/>
              </a:rPr>
              <a:t>* </a:t>
            </a:r>
            <a:r>
              <a:rPr lang="en-US" altLang="zh-CN" sz="5400" b="1" dirty="0" smtClean="0">
                <a:solidFill>
                  <a:schemeClr val="bg1"/>
                </a:solidFill>
                <a:latin typeface="Book Antiqua" pitchFamily="18" charset="0"/>
              </a:rPr>
              <a:t>under-  </a:t>
            </a:r>
            <a:r>
              <a:rPr lang="zh-CN" altLang="en-US" sz="44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在</a:t>
            </a:r>
            <a:r>
              <a:rPr lang="en-US" altLang="zh-CN" sz="44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…</a:t>
            </a:r>
            <a:r>
              <a:rPr lang="zh-CN" altLang="en-US" sz="44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下面</a:t>
            </a:r>
            <a:r>
              <a:rPr lang="en-US" altLang="zh-CN" sz="44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\</a:t>
            </a:r>
            <a:r>
              <a:rPr lang="zh-CN" altLang="en-US" sz="44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之前</a:t>
            </a:r>
            <a:endParaRPr lang="zh-CN" altLang="en-US" sz="4400" b="1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1992" y="3933056"/>
            <a:ext cx="39773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Book Antiqua" pitchFamily="18" charset="0"/>
              </a:rPr>
              <a:t>undergraduate</a:t>
            </a:r>
            <a:endParaRPr lang="zh-CN" alt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2752" y="4941168"/>
            <a:ext cx="35381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Book Antiqua" pitchFamily="18" charset="0"/>
              </a:rPr>
              <a:t>postgraduate</a:t>
            </a:r>
            <a:endParaRPr lang="zh-CN" alt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8" name="图片 7" descr="2015深度游logo-2.psd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25624" r="11795" b="35625"/>
          <a:stretch/>
        </p:blipFill>
        <p:spPr>
          <a:xfrm>
            <a:off x="-10448" y="5726234"/>
            <a:ext cx="2670029" cy="1131766"/>
          </a:xfrm>
          <a:prstGeom prst="rect">
            <a:avLst/>
          </a:prstGeom>
          <a:ln w="3175" cmpd="sng">
            <a:noFill/>
          </a:ln>
        </p:spPr>
      </p:pic>
    </p:spTree>
    <p:extLst>
      <p:ext uri="{BB962C8B-B14F-4D97-AF65-F5344CB8AC3E}">
        <p14:creationId xmlns:p14="http://schemas.microsoft.com/office/powerpoint/2010/main" val="12050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69108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Book Antiqua" pitchFamily="18" charset="0"/>
              </a:rPr>
              <a:t>* </a:t>
            </a:r>
            <a:r>
              <a:rPr lang="en-US" altLang="zh-CN" sz="5400" b="1" dirty="0" smtClean="0">
                <a:solidFill>
                  <a:schemeClr val="bg1"/>
                </a:solidFill>
                <a:latin typeface="Book Antiqua" pitchFamily="18" charset="0"/>
              </a:rPr>
              <a:t>sub-  </a:t>
            </a:r>
            <a:r>
              <a:rPr lang="zh-CN" altLang="en-US" sz="44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在下面的，之下的</a:t>
            </a:r>
            <a:endParaRPr lang="zh-CN" altLang="en-US" sz="4400" b="1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7800" y="1700808"/>
            <a:ext cx="21900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Book Antiqua" pitchFamily="18" charset="0"/>
              </a:rPr>
              <a:t>subway</a:t>
            </a:r>
            <a:endParaRPr lang="zh-CN" alt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077" y="2852936"/>
            <a:ext cx="2156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Book Antiqua" pitchFamily="18" charset="0"/>
              </a:rPr>
              <a:t>subtitle</a:t>
            </a:r>
            <a:endParaRPr lang="zh-CN" alt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077" y="3933056"/>
            <a:ext cx="29418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Book Antiqua" pitchFamily="18" charset="0"/>
                <a:ea typeface="华文楷体" pitchFamily="2" charset="-122"/>
              </a:rPr>
              <a:t>submarine</a:t>
            </a:r>
            <a:endParaRPr lang="zh-CN" altLang="en-US" sz="4400" b="1" dirty="0">
              <a:solidFill>
                <a:schemeClr val="bg1"/>
              </a:solidFill>
              <a:latin typeface="Book Antiqua" pitchFamily="18" charset="0"/>
              <a:ea typeface="华文楷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077" y="5107831"/>
            <a:ext cx="36936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Book Antiqua" pitchFamily="18" charset="0"/>
              </a:rPr>
              <a:t>subcontractor</a:t>
            </a:r>
            <a:endParaRPr lang="zh-CN" alt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7" name="图片 6" descr="2015深度游logo-2.psd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25624" r="11795" b="35625"/>
          <a:stretch/>
        </p:blipFill>
        <p:spPr>
          <a:xfrm>
            <a:off x="-10448" y="5726234"/>
            <a:ext cx="2670029" cy="1131766"/>
          </a:xfrm>
          <a:prstGeom prst="rect">
            <a:avLst/>
          </a:prstGeom>
          <a:ln w="3175" cmpd="sng">
            <a:noFill/>
          </a:ln>
        </p:spPr>
      </p:pic>
    </p:spTree>
    <p:extLst>
      <p:ext uri="{BB962C8B-B14F-4D97-AF65-F5344CB8AC3E}">
        <p14:creationId xmlns:p14="http://schemas.microsoft.com/office/powerpoint/2010/main" val="12050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13" y="188640"/>
            <a:ext cx="88601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Book Antiqua" pitchFamily="18" charset="0"/>
              </a:rPr>
              <a:t>* </a:t>
            </a:r>
            <a:r>
              <a:rPr lang="en-US" altLang="zh-CN" sz="5400" b="1" dirty="0" smtClean="0">
                <a:solidFill>
                  <a:schemeClr val="bg1"/>
                </a:solidFill>
                <a:latin typeface="Book Antiqua" pitchFamily="18" charset="0"/>
              </a:rPr>
              <a:t>-wise  </a:t>
            </a:r>
            <a:r>
              <a:rPr lang="zh-CN" altLang="en-US" sz="40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向着</a:t>
            </a:r>
            <a:r>
              <a:rPr lang="en-US" altLang="zh-CN" sz="40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…</a:t>
            </a:r>
            <a:r>
              <a:rPr lang="zh-CN" altLang="en-US" sz="40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的方向（聪明的人）</a:t>
            </a:r>
            <a:endParaRPr lang="zh-CN" altLang="en-US" sz="4000" b="1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5103" y="1561875"/>
            <a:ext cx="27206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Book Antiqua" pitchFamily="18" charset="0"/>
              </a:rPr>
              <a:t>clockwise</a:t>
            </a:r>
            <a:endParaRPr lang="zh-CN" alt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7631" y="2780928"/>
            <a:ext cx="48510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Book Antiqua" pitchFamily="18" charset="0"/>
              </a:rPr>
              <a:t>c</a:t>
            </a:r>
            <a:r>
              <a:rPr lang="en-US" altLang="zh-CN" sz="4400" b="1" dirty="0" smtClean="0">
                <a:solidFill>
                  <a:schemeClr val="bg1"/>
                </a:solidFill>
                <a:latin typeface="Book Antiqua" pitchFamily="18" charset="0"/>
              </a:rPr>
              <a:t>ounter-clockwise</a:t>
            </a:r>
            <a:endParaRPr lang="zh-CN" alt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5103" y="3898240"/>
            <a:ext cx="24080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Book Antiqua" pitchFamily="18" charset="0"/>
              </a:rPr>
              <a:t>pairwise</a:t>
            </a:r>
            <a:endParaRPr lang="zh-CN" alt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7631" y="5066423"/>
            <a:ext cx="27222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Book Antiqua" pitchFamily="18" charset="0"/>
              </a:rPr>
              <a:t>otherwise</a:t>
            </a:r>
            <a:endParaRPr lang="zh-CN" alt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7" name="图片 6" descr="2015深度游logo-2.psd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25624" r="11795" b="35625"/>
          <a:stretch/>
        </p:blipFill>
        <p:spPr>
          <a:xfrm>
            <a:off x="-10448" y="5726234"/>
            <a:ext cx="2670029" cy="1131766"/>
          </a:xfrm>
          <a:prstGeom prst="rect">
            <a:avLst/>
          </a:prstGeom>
          <a:ln w="3175" cmpd="sng">
            <a:noFill/>
          </a:ln>
        </p:spPr>
      </p:pic>
    </p:spTree>
    <p:extLst>
      <p:ext uri="{BB962C8B-B14F-4D97-AF65-F5344CB8AC3E}">
        <p14:creationId xmlns:p14="http://schemas.microsoft.com/office/powerpoint/2010/main" val="147031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80960" y="2967335"/>
            <a:ext cx="478207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latin typeface="Book Antiqua" pitchFamily="18" charset="0"/>
              </a:rPr>
              <a:t>Word </a:t>
            </a:r>
            <a:r>
              <a:rPr lang="en-US" altLang="zh-CN" sz="6000" b="1" dirty="0" smtClean="0">
                <a:solidFill>
                  <a:schemeClr val="bg1"/>
                </a:solidFill>
                <a:latin typeface="Book Antiqua" pitchFamily="18" charset="0"/>
              </a:rPr>
              <a:t>Family</a:t>
            </a:r>
            <a:endParaRPr lang="zh-CN" altLang="en-US" sz="6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ook Antiqua" pitchFamily="18" charset="0"/>
            </a:endParaRPr>
          </a:p>
        </p:txBody>
      </p:sp>
      <p:pic>
        <p:nvPicPr>
          <p:cNvPr id="3" name="图片 2" descr="2015深度游logo-2.psd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25624" r="11795" b="35625"/>
          <a:stretch/>
        </p:blipFill>
        <p:spPr>
          <a:xfrm>
            <a:off x="-10448" y="5726234"/>
            <a:ext cx="2670029" cy="1131766"/>
          </a:xfrm>
          <a:prstGeom prst="rect">
            <a:avLst/>
          </a:prstGeom>
          <a:ln w="3175" cmpd="sng">
            <a:noFill/>
          </a:ln>
        </p:spPr>
      </p:pic>
    </p:spTree>
    <p:extLst>
      <p:ext uri="{BB962C8B-B14F-4D97-AF65-F5344CB8AC3E}">
        <p14:creationId xmlns:p14="http://schemas.microsoft.com/office/powerpoint/2010/main" val="12050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83768" y="2348880"/>
            <a:ext cx="4083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dirty="0" smtClean="0">
                <a:solidFill>
                  <a:schemeClr val="bg1">
                    <a:lumMod val="95000"/>
                  </a:schemeClr>
                </a:solidFill>
              </a:rPr>
              <a:t>Pronunciation  </a:t>
            </a:r>
            <a:endParaRPr kumimoji="1" lang="zh-CN" altLang="en-US" sz="4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图片 3" descr="2015深度游logo-2.psd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25624" r="11795" b="35625"/>
          <a:stretch/>
        </p:blipFill>
        <p:spPr>
          <a:xfrm>
            <a:off x="35496" y="116632"/>
            <a:ext cx="2670029" cy="1131766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564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打字机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5" name="打字机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28953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Book Antiqua" pitchFamily="18" charset="0"/>
              </a:rPr>
              <a:t>e</a:t>
            </a:r>
            <a:r>
              <a:rPr lang="en-US" altLang="zh-CN" sz="4400" b="1" dirty="0" smtClean="0">
                <a:solidFill>
                  <a:schemeClr val="bg1"/>
                </a:solidFill>
                <a:latin typeface="Book Antiqua" pitchFamily="18" charset="0"/>
              </a:rPr>
              <a:t>ducate  v.</a:t>
            </a:r>
            <a:endParaRPr lang="zh-CN" alt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844823"/>
            <a:ext cx="34900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Book Antiqua" pitchFamily="18" charset="0"/>
              </a:rPr>
              <a:t>e</a:t>
            </a:r>
            <a:r>
              <a:rPr lang="en-US" altLang="zh-CN" sz="4400" b="1" dirty="0" smtClean="0">
                <a:solidFill>
                  <a:schemeClr val="bg1"/>
                </a:solidFill>
                <a:latin typeface="Book Antiqua" pitchFamily="18" charset="0"/>
              </a:rPr>
              <a:t>ducation  n.</a:t>
            </a:r>
            <a:endParaRPr lang="zh-CN" alt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996952"/>
            <a:ext cx="31774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Book Antiqua" pitchFamily="18" charset="0"/>
              </a:rPr>
              <a:t>e</a:t>
            </a:r>
            <a:r>
              <a:rPr lang="en-US" altLang="zh-CN" sz="4400" b="1" dirty="0" smtClean="0">
                <a:solidFill>
                  <a:schemeClr val="bg1"/>
                </a:solidFill>
                <a:latin typeface="Book Antiqua" pitchFamily="18" charset="0"/>
              </a:rPr>
              <a:t>ducator  n.</a:t>
            </a:r>
            <a:endParaRPr lang="zh-CN" alt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077072"/>
            <a:ext cx="38972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Book Antiqua" pitchFamily="18" charset="0"/>
              </a:rPr>
              <a:t>e</a:t>
            </a:r>
            <a:r>
              <a:rPr lang="en-US" altLang="zh-CN" sz="4400" b="1" dirty="0" smtClean="0">
                <a:solidFill>
                  <a:schemeClr val="bg1"/>
                </a:solidFill>
                <a:latin typeface="Book Antiqua" pitchFamily="18" charset="0"/>
              </a:rPr>
              <a:t>ducative  adj.</a:t>
            </a:r>
          </a:p>
        </p:txBody>
      </p:sp>
      <p:pic>
        <p:nvPicPr>
          <p:cNvPr id="6" name="图片 5" descr="2015深度游logo-2.psd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25624" r="11795" b="35625"/>
          <a:stretch/>
        </p:blipFill>
        <p:spPr>
          <a:xfrm>
            <a:off x="-10448" y="5726234"/>
            <a:ext cx="2670029" cy="1131766"/>
          </a:xfrm>
          <a:prstGeom prst="rect">
            <a:avLst/>
          </a:prstGeom>
          <a:ln w="3175" cmpd="sng">
            <a:noFill/>
          </a:ln>
        </p:spPr>
      </p:pic>
    </p:spTree>
    <p:extLst>
      <p:ext uri="{BB962C8B-B14F-4D97-AF65-F5344CB8AC3E}">
        <p14:creationId xmlns:p14="http://schemas.microsoft.com/office/powerpoint/2010/main" val="212024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133600" y="2514600"/>
            <a:ext cx="52959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8800">
                <a:solidFill>
                  <a:schemeClr val="bg1"/>
                </a:solidFill>
                <a:latin typeface="Viner Hand ITC" pitchFamily="66" charset="0"/>
                <a:ea typeface="MS UI Gothic" pitchFamily="34" charset="-128"/>
              </a:rPr>
              <a:t>THE END</a:t>
            </a:r>
          </a:p>
        </p:txBody>
      </p:sp>
      <p:pic>
        <p:nvPicPr>
          <p:cNvPr id="3" name="图片 2" descr="2015深度游logo-2.psd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25624" r="11795" b="35625"/>
          <a:stretch/>
        </p:blipFill>
        <p:spPr>
          <a:xfrm>
            <a:off x="-10448" y="5726234"/>
            <a:ext cx="2670029" cy="1131766"/>
          </a:xfrm>
          <a:prstGeom prst="rect">
            <a:avLst/>
          </a:prstGeom>
          <a:ln w="3175" cmpd="sng">
            <a:noFill/>
          </a:ln>
        </p:spPr>
      </p:pic>
    </p:spTree>
    <p:extLst>
      <p:ext uri="{BB962C8B-B14F-4D97-AF65-F5344CB8AC3E}">
        <p14:creationId xmlns:p14="http://schemas.microsoft.com/office/powerpoint/2010/main" val="307021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375363" cy="7246509"/>
          </a:xfrm>
          <a:prstGeom prst="rect">
            <a:avLst/>
          </a:prstGeom>
        </p:spPr>
      </p:pic>
      <p:pic>
        <p:nvPicPr>
          <p:cNvPr id="3" name="图片 2" descr="2015深度游logo-2.psd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25624" r="11795" b="35625"/>
          <a:stretch/>
        </p:blipFill>
        <p:spPr>
          <a:xfrm>
            <a:off x="35496" y="116632"/>
            <a:ext cx="2670029" cy="1131766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1128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打字机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6" name="打字机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19872" y="2492896"/>
            <a:ext cx="2374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dirty="0" smtClean="0">
                <a:solidFill>
                  <a:srgbClr val="F2F2F2"/>
                </a:solidFill>
                <a:latin typeface="+mj-ea"/>
                <a:ea typeface="+mj-ea"/>
              </a:rPr>
              <a:t>Spelling</a:t>
            </a:r>
            <a:endParaRPr kumimoji="1" lang="zh-CN" altLang="en-US" sz="4800" dirty="0">
              <a:solidFill>
                <a:srgbClr val="F2F2F2"/>
              </a:solidFill>
              <a:latin typeface="+mj-ea"/>
              <a:ea typeface="+mj-ea"/>
            </a:endParaRPr>
          </a:p>
        </p:txBody>
      </p:sp>
      <p:pic>
        <p:nvPicPr>
          <p:cNvPr id="3" name="图片 2" descr="2015深度游logo-2.psd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25624" r="11795" b="35625"/>
          <a:stretch/>
        </p:blipFill>
        <p:spPr>
          <a:xfrm>
            <a:off x="35496" y="116632"/>
            <a:ext cx="2670029" cy="1131766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124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打字机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5" name="打字机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5936157" cy="7290048"/>
          </a:xfrm>
          <a:prstGeom prst="rect">
            <a:avLst/>
          </a:prstGeom>
        </p:spPr>
      </p:pic>
      <p:pic>
        <p:nvPicPr>
          <p:cNvPr id="4" name="图片 3" descr="2015深度游logo-2.psd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25624" r="11795" b="35625"/>
          <a:stretch/>
        </p:blipFill>
        <p:spPr>
          <a:xfrm>
            <a:off x="35496" y="116632"/>
            <a:ext cx="2670029" cy="1131766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689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chimes.wav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91880" y="2204864"/>
            <a:ext cx="25654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dirty="0" smtClean="0">
                <a:solidFill>
                  <a:srgbClr val="F2F2F2"/>
                </a:solidFill>
              </a:rPr>
              <a:t>Q: How?</a:t>
            </a:r>
            <a:endParaRPr kumimoji="1" lang="zh-CN" altLang="en-US" sz="4800" dirty="0">
              <a:solidFill>
                <a:srgbClr val="F2F2F2"/>
              </a:solidFill>
            </a:endParaRPr>
          </a:p>
        </p:txBody>
      </p:sp>
      <p:pic>
        <p:nvPicPr>
          <p:cNvPr id="3" name="图片 2" descr="2015深度游logo-2.psd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25624" r="11795" b="35625"/>
          <a:stretch/>
        </p:blipFill>
        <p:spPr>
          <a:xfrm>
            <a:off x="35496" y="116632"/>
            <a:ext cx="2670029" cy="1131766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2525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2" name="打字机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5" name="打字机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69925" y="325438"/>
            <a:ext cx="179120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</a:rPr>
              <a:t>TIPS</a:t>
            </a:r>
            <a:r>
              <a:rPr lang="en-US" altLang="zh-CN" sz="44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819400" y="1524000"/>
            <a:ext cx="3800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chemeClr val="bg1"/>
                </a:solidFill>
              </a:rPr>
              <a:t>a. pronunciation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819400" y="2590800"/>
            <a:ext cx="29241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chemeClr val="bg1"/>
                </a:solidFill>
              </a:rPr>
              <a:t>b. constitute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19400" y="3581400"/>
            <a:ext cx="2895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chemeClr val="bg1"/>
                </a:solidFill>
              </a:rPr>
              <a:t>c. dictionary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819400" y="4648200"/>
            <a:ext cx="3292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000">
                <a:solidFill>
                  <a:schemeClr val="bg1"/>
                </a:solidFill>
              </a:rPr>
              <a:t>d. your phone</a:t>
            </a:r>
          </a:p>
        </p:txBody>
      </p:sp>
      <p:pic>
        <p:nvPicPr>
          <p:cNvPr id="7" name="图片 6" descr="2015深度游logo-2.psd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25624" r="11795" b="35625"/>
          <a:stretch/>
        </p:blipFill>
        <p:spPr>
          <a:xfrm>
            <a:off x="6660232" y="12176"/>
            <a:ext cx="2670029" cy="1131766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016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打字机"/>
          </p:stSnd>
        </p:sndAc>
      </p:transition>
    </mc:Choice>
    <mc:Fallback xmlns="">
      <p:transition xmlns:p14="http://schemas.microsoft.com/office/powerpoint/2010/main" spd="slow">
        <p:sndAc>
          <p:stSnd>
            <p:snd r:embed="rId5" name="打字机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  <p:bldP spid="7175" grpId="0"/>
      <p:bldP spid="717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都市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1923</TotalTime>
  <Words>474</Words>
  <Application>Microsoft Macintosh PowerPoint</Application>
  <PresentationFormat>全屏显示(4:3)</PresentationFormat>
  <Paragraphs>160</Paragraphs>
  <Slides>41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2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Cherrphonie</dc:creator>
  <cp:keywords>Word Formation by Cher</cp:keywords>
  <cp:lastModifiedBy>yan chen</cp:lastModifiedBy>
  <cp:revision>51</cp:revision>
  <dcterms:created xsi:type="dcterms:W3CDTF">2012-08-03T01:20:46Z</dcterms:created>
  <dcterms:modified xsi:type="dcterms:W3CDTF">2015-06-21T00:39:25Z</dcterms:modified>
</cp:coreProperties>
</file>