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58" r:id="rId4"/>
    <p:sldId id="257" r:id="rId5"/>
    <p:sldId id="259" r:id="rId6"/>
    <p:sldId id="260" r:id="rId7"/>
    <p:sldId id="285" r:id="rId8"/>
    <p:sldId id="262" r:id="rId9"/>
    <p:sldId id="269" r:id="rId10"/>
    <p:sldId id="263" r:id="rId11"/>
    <p:sldId id="266" r:id="rId12"/>
    <p:sldId id="286" r:id="rId13"/>
    <p:sldId id="287" r:id="rId14"/>
    <p:sldId id="288" r:id="rId15"/>
    <p:sldId id="270" r:id="rId16"/>
    <p:sldId id="271" r:id="rId17"/>
    <p:sldId id="272" r:id="rId18"/>
    <p:sldId id="264" r:id="rId19"/>
    <p:sldId id="267" r:id="rId20"/>
    <p:sldId id="273" r:id="rId21"/>
    <p:sldId id="275" r:id="rId22"/>
    <p:sldId id="289"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showPr>
  <p:clrMru>
    <a:srgbClr val="FEE1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showGuides="1">
      <p:cViewPr>
        <p:scale>
          <a:sx n="100" d="100"/>
          <a:sy n="100" d="100"/>
        </p:scale>
        <p:origin x="-936" y="-390"/>
      </p:cViewPr>
      <p:guideLst>
        <p:guide orient="horz" pos="2293"/>
        <p:guide pos="386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pic>
        <p:nvPicPr>
          <p:cNvPr id="7" name="图片 6" descr="858765171ffc60919e816060d568918"/>
          <p:cNvPicPr>
            <a:picLocks noChangeAspect="1"/>
          </p:cNvPicPr>
          <p:nvPr userDrawn="1"/>
        </p:nvPicPr>
        <p:blipFill>
          <a:blip r:embed="rId2" cstate="print"/>
          <a:stretch>
            <a:fillRect/>
          </a:stretch>
        </p:blipFill>
        <p:spPr>
          <a:xfrm>
            <a:off x="9820275" y="4445"/>
            <a:ext cx="2353945" cy="9194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4EC934E-3200-4C22-A715-E3003C81B4F9}" type="datetimeFigureOut">
              <a:rPr lang="zh-CN" altLang="en-US" smtClean="0"/>
              <a:pPr/>
              <a:t>2019\9\16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05C532-EB5A-415B-A561-83581604C2D2}"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5C532-EB5A-415B-A561-83581604C2D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934E-3200-4C22-A715-E3003C81B4F9}" type="datetimeFigureOut">
              <a:rPr lang="zh-CN" altLang="en-US" smtClean="0"/>
              <a:pPr/>
              <a:t>2019\9\16 Monday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5C532-EB5A-415B-A561-83581604C2D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wenwen.soso.com/z/Search.e?sp=S%E9%9F%B3%E4%B9%90%E4%BD%9C%E5%93%81&amp;ch=w.search.yjjlink&amp;cid=w.search.yjjlink" TargetMode="External"/><Relationship Id="rId3" Type="http://schemas.openxmlformats.org/officeDocument/2006/relationships/image" Target="../media/image3.png"/><Relationship Id="rId7" Type="http://schemas.openxmlformats.org/officeDocument/2006/relationships/hyperlink" Target="http://wenwen.soso.com/z/Search.e?sp=S%E8%B7%A8%E4%B8%96%E7%BA%AA&amp;ch=w.search.yjjlink&amp;cid=w.search.yjjlink"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wenwen.soso.com/z/Search.e?sp=S%E8%B1%AA%E6%83%85&amp;ch=w.search.yjjlink&amp;cid=w.search.yjjlink" TargetMode="External"/><Relationship Id="rId5" Type="http://schemas.openxmlformats.org/officeDocument/2006/relationships/hyperlink" Target="http://wenwen.soso.com/z/Search.e?sp=S%E6%88%91%E4%BB%AC%E8%B5%B0%E5%9C%A8%E5%A4%A7%E8%B7%AF%E4%B8%8A&amp;ch=w.search.yjjlink&amp;cid=w.search.yjjlink" TargetMode="External"/><Relationship Id="rId4" Type="http://schemas.openxmlformats.org/officeDocument/2006/relationships/image" Target="../media/image4.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36153;&#32724;&#12298;&#25925;&#20065;&#30340;&#20113;&#12299;&#65288;&#27468;&#22768;&#39128;&#36807;30&#24180;&#65289;_&#26631;&#28165;.flv" TargetMode="External"/><Relationship Id="rId3" Type="http://schemas.openxmlformats.org/officeDocument/2006/relationships/image" Target="../media/image3.png"/><Relationship Id="rId7" Type="http://schemas.openxmlformats.org/officeDocument/2006/relationships/hyperlink" Target="&#12304;&#21407;&#29256;&#12305;&#31461;&#23433;&#26684;%20%20%20%20&#25226;&#26681;&#30041;&#20303;%20%20%20%20MV%20%20&#12304;DVD&#29645;&#34255;&#29256;&#12305;_&#26631;&#28165;.flv" TargetMode="External"/><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25105;&#30340;&#20013;&#22269;&#24515;%20&#20276;&#22863;_&#26631;&#28165;.flv" TargetMode="External"/><Relationship Id="rId11" Type="http://schemas.openxmlformats.org/officeDocument/2006/relationships/hyperlink" Target="&#23435;&#31062;&#33521;-&#22823;&#22320;&#39134;&#27468;_&#26631;&#28165;.flv" TargetMode="External"/><Relationship Id="rId5" Type="http://schemas.openxmlformats.org/officeDocument/2006/relationships/image" Target="../media/image5.png"/><Relationship Id="rId10" Type="http://schemas.openxmlformats.org/officeDocument/2006/relationships/hyperlink" Target="&#23435;&#31062;&#33521;&#12298;&#22909;&#26085;&#23376;&#12299;&#65288;&#27468;&#22768;&#39128;&#36807;30&#24180;&#65289;_&#26631;&#28165;.flv" TargetMode="External"/><Relationship Id="rId4" Type="http://schemas.openxmlformats.org/officeDocument/2006/relationships/image" Target="../media/image4.png"/><Relationship Id="rId9" Type="http://schemas.openxmlformats.org/officeDocument/2006/relationships/hyperlink" Target="&#12298;&#24120;&#22238;&#23478;&#30475;&#30475;&#12299;DVD&#39640;&#28165;-&#32418;&#34081;&#22269;&#24198;&#24352;&#36808;&#27743;&#28059;_&#26631;&#28165;.fl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6.png"/><Relationship Id="rId5" Type="http://schemas.openxmlformats.org/officeDocument/2006/relationships/tags" Target="../tags/tag6.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6" name="图片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009301" y="433068"/>
            <a:ext cx="6430247" cy="2510167"/>
          </a:xfrm>
          <a:prstGeom prst="rect">
            <a:avLst/>
          </a:prstGeom>
        </p:spPr>
      </p:pic>
      <p:pic>
        <p:nvPicPr>
          <p:cNvPr id="18" name="图片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784255" y="4226351"/>
            <a:ext cx="6622742" cy="2578251"/>
          </a:xfrm>
          <a:prstGeom prst="rect">
            <a:avLst/>
          </a:prstGeom>
        </p:spPr>
      </p:pic>
      <p:sp>
        <p:nvSpPr>
          <p:cNvPr id="19" name="文本框 18"/>
          <p:cNvSpPr txBox="1"/>
          <p:nvPr/>
        </p:nvSpPr>
        <p:spPr>
          <a:xfrm>
            <a:off x="3511943" y="2886565"/>
            <a:ext cx="5235947" cy="553720"/>
          </a:xfrm>
          <a:prstGeom prst="rect">
            <a:avLst/>
          </a:prstGeom>
          <a:noFill/>
        </p:spPr>
        <p:txBody>
          <a:bodyPr wrap="square" lIns="0" tIns="0" rIns="0" bIns="0" rtlCol="0">
            <a:spAutoFit/>
          </a:bodyPr>
          <a:lstStyle/>
          <a:p>
            <a:pPr algn="ctr"/>
            <a:r>
              <a:rPr lang="en-US" altLang="zh-CN"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歌唱祖国，回味经典</a:t>
            </a:r>
            <a:r>
              <a:rPr lang="en-US" altLang="zh-CN"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p:nvPr/>
        </p:nvSpPr>
        <p:spPr>
          <a:xfrm>
            <a:off x="3378791" y="3734379"/>
            <a:ext cx="5235947" cy="492125"/>
          </a:xfrm>
          <a:prstGeom prst="rect">
            <a:avLst/>
          </a:prstGeom>
          <a:noFill/>
        </p:spPr>
        <p:txBody>
          <a:bodyPr wrap="square" lIns="0" tIns="0" rIns="0" bIns="0" rtlCol="0">
            <a:spAutoFit/>
          </a:bodyPr>
          <a:lstStyle/>
          <a:p>
            <a:pPr algn="ctr"/>
            <a:endParaRPr lang="zh-CN" altLang="en-US" sz="1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主讲人：刘奎男     </a:t>
            </a:r>
            <a:endParaRPr lang="en-US" altLang="zh-CN" sz="1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 name="图片 2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69541" y="2791680"/>
            <a:ext cx="707655" cy="707655"/>
          </a:xfrm>
          <a:prstGeom prst="rect">
            <a:avLst/>
          </a:prstGeom>
        </p:spPr>
      </p:pic>
      <p:pic>
        <p:nvPicPr>
          <p:cNvPr id="25" name="图片 2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365642" y="2728658"/>
            <a:ext cx="707655" cy="707655"/>
          </a:xfrm>
          <a:prstGeom prst="rect">
            <a:avLst/>
          </a:prstGeom>
        </p:spPr>
      </p:pic>
      <p:pic>
        <p:nvPicPr>
          <p:cNvPr id="17" name="Picture 2"/>
          <p:cNvPicPr>
            <a:picLocks noChangeAspect="1" noChangeArrowheads="1"/>
          </p:cNvPicPr>
          <p:nvPr/>
        </p:nvPicPr>
        <p:blipFill>
          <a:blip r:embed="rId1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49290" y="26295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sp>
        <p:nvSpPr>
          <p:cNvPr id="8" name="Freeform 9"/>
          <p:cNvSpPr/>
          <p:nvPr/>
        </p:nvSpPr>
        <p:spPr bwMode="auto">
          <a:xfrm>
            <a:off x="6002163" y="1529594"/>
            <a:ext cx="1958743" cy="2579872"/>
          </a:xfrm>
          <a:custGeom>
            <a:avLst/>
            <a:gdLst/>
            <a:ahLst/>
            <a:cxnLst/>
            <a:rect l="l" t="t"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0" rIns="0" anchor="b"/>
          <a:lstStyle/>
          <a:p>
            <a:pPr>
              <a:lnSpc>
                <a:spcPct val="120000"/>
              </a:lnSpc>
              <a:spcBef>
                <a:spcPts val="600"/>
              </a:spcBef>
              <a:spcAft>
                <a:spcPts val="600"/>
              </a:spcAft>
              <a:defRPr/>
            </a:pPr>
            <a:endParaRPr lang="zh-CN" altLang="en-US" sz="2800" b="1" kern="0">
              <a:solidFill>
                <a:schemeClr val="bg1"/>
              </a:solidFill>
              <a:latin typeface="Impact" panose="020B0806030902050204" pitchFamily="34" charset="0"/>
              <a:ea typeface="微软雅黑" panose="020B0503020204020204" pitchFamily="34" charset="-122"/>
            </a:endParaRPr>
          </a:p>
        </p:txBody>
      </p:sp>
      <p:sp>
        <p:nvSpPr>
          <p:cNvPr id="10" name="矩形 9"/>
          <p:cNvSpPr/>
          <p:nvPr/>
        </p:nvSpPr>
        <p:spPr>
          <a:xfrm rot="4010461">
            <a:off x="4785885" y="2016185"/>
            <a:ext cx="2446473" cy="2507383"/>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mn-ea"/>
              </a:rPr>
              <a:t>为什么叫红歌？</a:t>
            </a:r>
          </a:p>
        </p:txBody>
      </p:sp>
      <p:sp>
        <p:nvSpPr>
          <p:cNvPr id="12" name="Freeform 8"/>
          <p:cNvSpPr/>
          <p:nvPr/>
        </p:nvSpPr>
        <p:spPr bwMode="auto">
          <a:xfrm>
            <a:off x="4225296" y="1253317"/>
            <a:ext cx="2003288" cy="2883159"/>
          </a:xfrm>
          <a:custGeom>
            <a:avLst/>
            <a:gdLst/>
            <a:ahLst/>
            <a:cxnLst/>
            <a:rect l="l" t="t"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rgbClr val="C00000"/>
          </a:solidFill>
          <a:ln w="3175" cap="flat" cmpd="sng" algn="ctr">
            <a:no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1200" kern="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rot="18410461">
            <a:off x="4785883" y="2016187"/>
            <a:ext cx="2446473" cy="2507383"/>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sym typeface="+mn-ea"/>
              </a:rPr>
              <a:t>红歌的定义</a:t>
            </a:r>
          </a:p>
        </p:txBody>
      </p:sp>
      <p:sp>
        <p:nvSpPr>
          <p:cNvPr id="14" name="Freeform 10"/>
          <p:cNvSpPr/>
          <p:nvPr/>
        </p:nvSpPr>
        <p:spPr bwMode="auto">
          <a:xfrm>
            <a:off x="4391210" y="3657254"/>
            <a:ext cx="3161827" cy="1352501"/>
          </a:xfrm>
          <a:custGeom>
            <a:avLst/>
            <a:gdLst/>
            <a:ahLst/>
            <a:cxnLst/>
            <a:rect l="l" t="t"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rgbClr val="C00000"/>
          </a:solidFill>
          <a:ln w="12700" cap="flat" cmpd="sng" algn="ctr">
            <a:noFill/>
            <a:prstDash val="solid"/>
          </a:ln>
          <a:effectLst>
            <a:outerShdw blurRad="50800" dist="38100" dir="5400000" algn="t" rotWithShape="0">
              <a:prstClr val="black">
                <a:alpha val="40000"/>
              </a:prstClr>
            </a:outerShdw>
          </a:effectLst>
        </p:spPr>
        <p:txBody>
          <a:bodyPr lIns="0" tIns="44807" rIns="0" bIns="44807" anchor="ctr"/>
          <a:lstStyle/>
          <a:p>
            <a:pPr marL="182880" indent="-182880">
              <a:lnSpc>
                <a:spcPct val="120000"/>
              </a:lnSpc>
              <a:spcBef>
                <a:spcPts val="600"/>
              </a:spcBef>
              <a:spcAft>
                <a:spcPts val="600"/>
              </a:spcAft>
              <a:buFont typeface="Arial" panose="020B0604020202020204" pitchFamily="34" charset="0"/>
              <a:buChar char="•"/>
              <a:defRPr/>
            </a:pPr>
            <a:endParaRPr lang="zh-CN" altLang="en-US" sz="1400" kern="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rot="11210461">
            <a:off x="4755428" y="2046638"/>
            <a:ext cx="2507383" cy="2446472"/>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mn-ea"/>
              </a:rPr>
              <a:t>红歌的范畴</a:t>
            </a:r>
          </a:p>
        </p:txBody>
      </p:sp>
      <p:cxnSp>
        <p:nvCxnSpPr>
          <p:cNvPr id="16" name="直接连接符 15"/>
          <p:cNvCxnSpPr/>
          <p:nvPr/>
        </p:nvCxnSpPr>
        <p:spPr>
          <a:xfrm>
            <a:off x="1694880" y="2693475"/>
            <a:ext cx="2923840" cy="1419"/>
          </a:xfrm>
          <a:prstGeom prst="line">
            <a:avLst/>
          </a:prstGeom>
          <a:noFill/>
          <a:ln w="12700" cap="flat" cmpd="sng" algn="ctr">
            <a:solidFill>
              <a:srgbClr val="C00000"/>
            </a:solidFill>
            <a:prstDash val="dash"/>
            <a:headEnd type="oval" w="med" len="med"/>
            <a:tailEnd type="oval" w="med" len="med"/>
          </a:ln>
          <a:effectLst/>
        </p:spPr>
      </p:cxnSp>
      <p:cxnSp>
        <p:nvCxnSpPr>
          <p:cNvPr id="17" name="直接连接符 16"/>
          <p:cNvCxnSpPr/>
          <p:nvPr/>
        </p:nvCxnSpPr>
        <p:spPr>
          <a:xfrm>
            <a:off x="7553040" y="2694891"/>
            <a:ext cx="2922247" cy="0"/>
          </a:xfrm>
          <a:prstGeom prst="line">
            <a:avLst/>
          </a:prstGeom>
          <a:noFill/>
          <a:ln w="12700" cap="flat" cmpd="sng" algn="ctr">
            <a:solidFill>
              <a:srgbClr val="C00000"/>
            </a:solidFill>
            <a:prstDash val="dash"/>
            <a:headEnd type="oval" w="med" len="med"/>
            <a:tailEnd type="oval" w="med" len="med"/>
          </a:ln>
          <a:effectLst/>
        </p:spPr>
      </p:cxnSp>
      <p:sp>
        <p:nvSpPr>
          <p:cNvPr id="19" name="TextBox 43"/>
          <p:cNvSpPr txBox="1"/>
          <p:nvPr/>
        </p:nvSpPr>
        <p:spPr>
          <a:xfrm>
            <a:off x="7745730" y="1316355"/>
            <a:ext cx="3749040" cy="300736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在国际共产主义运动史上</a:t>
            </a:r>
            <a:r>
              <a:rPr lang="en-US" altLang="zh-CN" sz="1200" kern="0" noProof="0" dirty="0" smtClean="0">
                <a:ln>
                  <a:noFill/>
                </a:ln>
                <a:effectLst>
                  <a:outerShdw blurRad="38100" dist="38100" dir="2700000" algn="tl">
                    <a:srgbClr val="000000"/>
                  </a:outerShdw>
                </a:effectLst>
                <a:uLnTx/>
                <a:uFillTx/>
                <a:sym typeface="+mn-ea"/>
              </a:rPr>
              <a:t>,</a:t>
            </a:r>
            <a:r>
              <a:rPr lang="zh-CN" altLang="en-US" sz="1200" b="1" u="sng" kern="0" noProof="0" dirty="0" smtClean="0">
                <a:ln>
                  <a:noFill/>
                </a:ln>
                <a:effectLst/>
                <a:uLnTx/>
                <a:uFillTx/>
                <a:sym typeface="+mn-ea"/>
              </a:rPr>
              <a:t>红色</a:t>
            </a:r>
            <a:r>
              <a:rPr lang="zh-CN" altLang="en-US" sz="1200" kern="0" noProof="0" dirty="0" smtClean="0">
                <a:ln>
                  <a:noFill/>
                </a:ln>
                <a:effectLst>
                  <a:outerShdw blurRad="38100" dist="38100" dir="2700000" algn="tl">
                    <a:srgbClr val="000000"/>
                  </a:outerShdw>
                </a:effectLst>
                <a:uLnTx/>
                <a:uFillTx/>
                <a:sym typeface="+mn-ea"/>
              </a:rPr>
              <a:t>一直是各国共产党人钟情和喜爱的颜色。马克思最喜欢颜色是“红色”。</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在</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国际歌</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中</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有“鲜红的太阳照遍全球”这一词句。</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十月革命胜利后</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布尔什维克党称革命军队为“红军”</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把共产国际领导的工会国际组织称为“红色工会国际”。</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受国际共产主义运动的影响</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毛泽东在</a:t>
            </a:r>
            <a:r>
              <a:rPr lang="en-US" altLang="zh-CN" sz="1200" kern="0" noProof="0" dirty="0" smtClean="0">
                <a:ln>
                  <a:noFill/>
                </a:ln>
                <a:effectLst>
                  <a:outerShdw blurRad="38100" dist="38100" dir="2700000" algn="tl">
                    <a:srgbClr val="000000"/>
                  </a:outerShdw>
                </a:effectLst>
                <a:uLnTx/>
                <a:uFillTx/>
                <a:sym typeface="+mn-ea"/>
              </a:rPr>
              <a:t>1928</a:t>
            </a:r>
            <a:r>
              <a:rPr lang="zh-CN" altLang="en-US" sz="1200" kern="0" noProof="0" dirty="0" smtClean="0">
                <a:ln>
                  <a:noFill/>
                </a:ln>
                <a:effectLst>
                  <a:outerShdw blurRad="38100" dist="38100" dir="2700000" algn="tl">
                    <a:srgbClr val="000000"/>
                  </a:outerShdw>
                </a:effectLst>
                <a:uLnTx/>
                <a:uFillTx/>
                <a:sym typeface="+mn-ea"/>
              </a:rPr>
              <a:t>年撰写的</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中国的红色政权为什么能够存在</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一文中</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把工农武装割据建立的革命政权称为“红色政权”，而把反革命统治称为“白色政权”。</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solidFill>
                  <a:srgbClr val="080000"/>
                </a:solidFill>
                <a:effectLst>
                  <a:outerShdw blurRad="38100" dist="38100" dir="2700000" algn="tl">
                    <a:srgbClr val="000000"/>
                  </a:outerShdw>
                </a:effectLst>
                <a:uLnTx/>
                <a:uFillTx/>
                <a:sym typeface="+mn-ea"/>
              </a:rPr>
              <a:t>红歌实质上是指为共产党人和人民群众所创作的，宣扬革命、奋斗，讴歌团结、统一</a:t>
            </a:r>
            <a:r>
              <a:rPr lang="en-US" altLang="zh-CN" sz="1200" kern="0" noProof="0" dirty="0" smtClean="0">
                <a:ln>
                  <a:noFill/>
                </a:ln>
                <a:solidFill>
                  <a:srgbClr val="080000"/>
                </a:solidFill>
                <a:effectLst>
                  <a:outerShdw blurRad="38100" dist="38100" dir="2700000" algn="tl">
                    <a:srgbClr val="000000"/>
                  </a:outerShdw>
                </a:effectLst>
                <a:uLnTx/>
                <a:uFillTx/>
                <a:sym typeface="+mn-ea"/>
              </a:rPr>
              <a:t>,</a:t>
            </a:r>
            <a:r>
              <a:rPr lang="zh-CN" altLang="en-US" sz="1200" kern="0" noProof="0" dirty="0" smtClean="0">
                <a:ln>
                  <a:noFill/>
                </a:ln>
                <a:solidFill>
                  <a:srgbClr val="080000"/>
                </a:solidFill>
                <a:effectLst>
                  <a:outerShdw blurRad="38100" dist="38100" dir="2700000" algn="tl">
                    <a:srgbClr val="000000"/>
                  </a:outerShdw>
                </a:effectLst>
                <a:uLnTx/>
                <a:uFillTx/>
                <a:sym typeface="+mn-ea"/>
              </a:rPr>
              <a:t>内容积极向上，具有强烈感染性的优秀歌曲。</a:t>
            </a:r>
            <a:endParaRPr lang="zh-CN" altLang="en-US" sz="1200" dirty="0">
              <a:solidFill>
                <a:schemeClr val="tx1">
                  <a:lumMod val="50000"/>
                  <a:lumOff val="50000"/>
                </a:schemeClr>
              </a:solidFill>
              <a:latin typeface="+mn-ea"/>
            </a:endParaRPr>
          </a:p>
        </p:txBody>
      </p:sp>
      <p:sp>
        <p:nvSpPr>
          <p:cNvPr id="20" name="TextBox 44"/>
          <p:cNvSpPr txBox="1"/>
          <p:nvPr/>
        </p:nvSpPr>
        <p:spPr>
          <a:xfrm>
            <a:off x="2451100" y="5034280"/>
            <a:ext cx="7450455" cy="90297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     从时间看</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红歌起源于</a:t>
            </a:r>
            <a:r>
              <a:rPr lang="en-US" altLang="zh-CN" sz="1200" kern="0" noProof="0" dirty="0" smtClean="0">
                <a:ln>
                  <a:noFill/>
                </a:ln>
                <a:effectLst>
                  <a:outerShdw blurRad="38100" dist="38100" dir="2700000" algn="tl">
                    <a:srgbClr val="000000"/>
                  </a:outerShdw>
                </a:effectLst>
                <a:uLnTx/>
                <a:uFillTx/>
                <a:sym typeface="+mn-ea"/>
              </a:rPr>
              <a:t>19</a:t>
            </a:r>
            <a:r>
              <a:rPr lang="zh-CN" altLang="en-US" sz="1200" kern="0" noProof="0" dirty="0" smtClean="0">
                <a:ln>
                  <a:noFill/>
                </a:ln>
                <a:effectLst>
                  <a:outerShdw blurRad="38100" dist="38100" dir="2700000" algn="tl">
                    <a:srgbClr val="000000"/>
                  </a:outerShdw>
                </a:effectLst>
                <a:uLnTx/>
                <a:uFillTx/>
                <a:sym typeface="+mn-ea"/>
              </a:rPr>
              <a:t>世纪</a:t>
            </a:r>
            <a:r>
              <a:rPr lang="en-US" altLang="zh-CN" sz="1200" kern="0" noProof="0" dirty="0" smtClean="0">
                <a:ln>
                  <a:noFill/>
                </a:ln>
                <a:effectLst>
                  <a:outerShdw blurRad="38100" dist="38100" dir="2700000" algn="tl">
                    <a:srgbClr val="000000"/>
                  </a:outerShdw>
                </a:effectLst>
                <a:uLnTx/>
                <a:uFillTx/>
                <a:sym typeface="+mn-ea"/>
              </a:rPr>
              <a:t>20—40</a:t>
            </a:r>
            <a:r>
              <a:rPr lang="zh-CN" altLang="en-US" sz="1200" kern="0" noProof="0" dirty="0" smtClean="0">
                <a:ln>
                  <a:noFill/>
                </a:ln>
                <a:effectLst>
                  <a:outerShdw blurRad="38100" dist="38100" dir="2700000" algn="tl">
                    <a:srgbClr val="000000"/>
                  </a:outerShdw>
                </a:effectLst>
                <a:uLnTx/>
                <a:uFillTx/>
                <a:sym typeface="+mn-ea"/>
              </a:rPr>
              <a:t>年代工人阶级革命运动开展以来。</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sz="1200" kern="0" noProof="0" dirty="0" smtClean="0">
                <a:ln>
                  <a:noFill/>
                </a:ln>
                <a:effectLst>
                  <a:outerShdw blurRad="38100" dist="38100" dir="2700000" algn="tl">
                    <a:srgbClr val="000000"/>
                  </a:outerShdw>
                </a:effectLst>
                <a:uLnTx/>
                <a:uFillTx/>
                <a:sym typeface="+mn-ea"/>
              </a:rPr>
              <a:t>    </a:t>
            </a:r>
            <a:r>
              <a:rPr lang="zh-CN" altLang="en-US" sz="1200" kern="0" noProof="0" dirty="0" smtClean="0">
                <a:ln>
                  <a:noFill/>
                </a:ln>
                <a:effectLst>
                  <a:outerShdw blurRad="38100" dist="38100" dir="2700000" algn="tl">
                    <a:srgbClr val="000000"/>
                  </a:outerShdw>
                </a:effectLst>
                <a:uLnTx/>
                <a:uFillTx/>
                <a:sym typeface="+mn-ea"/>
              </a:rPr>
              <a:t>从范围看</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红歌不仅包括</a:t>
            </a:r>
            <a:r>
              <a:rPr lang="zh-CN" altLang="en-US" sz="1200" b="1" kern="0" noProof="0" dirty="0" smtClean="0">
                <a:ln>
                  <a:noFill/>
                </a:ln>
                <a:solidFill>
                  <a:srgbClr val="C00000"/>
                </a:solidFill>
                <a:effectLst>
                  <a:outerShdw blurRad="38100" dist="38100" dir="2700000" algn="tl">
                    <a:srgbClr val="000000"/>
                  </a:outerShdw>
                </a:effectLst>
                <a:uLnTx/>
                <a:uFillTx/>
                <a:sym typeface="+mn-ea"/>
              </a:rPr>
              <a:t>中国</a:t>
            </a:r>
            <a:r>
              <a:rPr lang="zh-CN" altLang="en-US" sz="1200" kern="0" noProof="0" dirty="0" smtClean="0">
                <a:ln>
                  <a:noFill/>
                </a:ln>
                <a:effectLst>
                  <a:outerShdw blurRad="38100" dist="38100" dir="2700000" algn="tl">
                    <a:srgbClr val="000000"/>
                  </a:outerShdw>
                </a:effectLst>
                <a:uLnTx/>
                <a:uFillTx/>
                <a:sym typeface="+mn-ea"/>
              </a:rPr>
              <a:t>革命歌曲，也包括</a:t>
            </a:r>
            <a:r>
              <a:rPr lang="zh-CN" altLang="en-US" sz="1200" b="1" kern="0" noProof="0" dirty="0" smtClean="0">
                <a:ln>
                  <a:noFill/>
                </a:ln>
                <a:solidFill>
                  <a:srgbClr val="C00000"/>
                </a:solidFill>
                <a:effectLst>
                  <a:outerShdw blurRad="38100" dist="38100" dir="2700000" algn="tl">
                    <a:srgbClr val="000000"/>
                  </a:outerShdw>
                </a:effectLst>
                <a:uLnTx/>
                <a:uFillTx/>
                <a:sym typeface="+mn-ea"/>
              </a:rPr>
              <a:t>各国</a:t>
            </a:r>
            <a:r>
              <a:rPr lang="zh-CN" altLang="en-US" sz="1200" kern="0" noProof="0" dirty="0" smtClean="0">
                <a:ln>
                  <a:noFill/>
                </a:ln>
                <a:effectLst>
                  <a:outerShdw blurRad="38100" dist="38100" dir="2700000" algn="tl">
                    <a:srgbClr val="000000"/>
                  </a:outerShdw>
                </a:effectLst>
                <a:uLnTx/>
                <a:uFillTx/>
                <a:sym typeface="+mn-ea"/>
              </a:rPr>
              <a:t>优秀的革命歌曲。</a:t>
            </a:r>
            <a:endParaRPr kumimoji="0" lang="en-US" altLang="zh-CN" sz="1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sz="1200" kern="0" noProof="0" dirty="0" smtClean="0">
                <a:ln>
                  <a:noFill/>
                </a:ln>
                <a:effectLst>
                  <a:outerShdw blurRad="38100" dist="38100" dir="2700000" algn="tl">
                    <a:srgbClr val="000000"/>
                  </a:outerShdw>
                </a:effectLst>
                <a:uLnTx/>
                <a:uFillTx/>
                <a:sym typeface="+mn-ea"/>
              </a:rPr>
              <a:t>随着时代的发展</a:t>
            </a:r>
            <a:r>
              <a:rPr lang="en-US" altLang="zh-CN" sz="1200" kern="0" noProof="0" dirty="0" smtClean="0">
                <a:ln>
                  <a:noFill/>
                </a:ln>
                <a:effectLst>
                  <a:outerShdw blurRad="38100" dist="38100" dir="2700000" algn="tl">
                    <a:srgbClr val="000000"/>
                  </a:outerShdw>
                </a:effectLst>
                <a:uLnTx/>
                <a:uFillTx/>
                <a:sym typeface="+mn-ea"/>
              </a:rPr>
              <a:t>,</a:t>
            </a:r>
            <a:r>
              <a:rPr lang="zh-CN" altLang="en-US" sz="1200" kern="0" noProof="0" dirty="0" smtClean="0">
                <a:ln>
                  <a:noFill/>
                </a:ln>
                <a:effectLst>
                  <a:outerShdw blurRad="38100" dist="38100" dir="2700000" algn="tl">
                    <a:srgbClr val="000000"/>
                  </a:outerShdw>
                </a:effectLst>
                <a:uLnTx/>
                <a:uFillTx/>
                <a:sym typeface="+mn-ea"/>
              </a:rPr>
              <a:t>红歌的内涵在不断的充实，外延在不断的拓展。在社会主义革命和建设的新时期，</a:t>
            </a:r>
            <a:r>
              <a:rPr lang="zh-CN" altLang="en-US" sz="1200" kern="0" noProof="0" dirty="0" smtClean="0">
                <a:ln>
                  <a:noFill/>
                </a:ln>
                <a:solidFill>
                  <a:srgbClr val="002060"/>
                </a:solidFill>
                <a:effectLst>
                  <a:outerShdw blurRad="38100" dist="38100" dir="2700000" algn="tl">
                    <a:srgbClr val="000000"/>
                  </a:outerShdw>
                </a:effectLst>
                <a:uLnTx/>
                <a:uFillTx/>
                <a:sym typeface="+mn-ea"/>
              </a:rPr>
              <a:t>不仅革命歌曲</a:t>
            </a:r>
            <a:r>
              <a:rPr lang="en-US" altLang="zh-CN" sz="1200" kern="0" noProof="0" dirty="0" smtClean="0">
                <a:ln>
                  <a:noFill/>
                </a:ln>
                <a:solidFill>
                  <a:srgbClr val="002060"/>
                </a:solidFill>
                <a:effectLst>
                  <a:outerShdw blurRad="38100" dist="38100" dir="2700000" algn="tl">
                    <a:srgbClr val="000000"/>
                  </a:outerShdw>
                </a:effectLst>
                <a:uLnTx/>
                <a:uFillTx/>
                <a:sym typeface="+mn-ea"/>
              </a:rPr>
              <a:t>,</a:t>
            </a:r>
            <a:r>
              <a:rPr lang="zh-CN" altLang="en-US" sz="1200" kern="0" noProof="0" dirty="0" smtClean="0">
                <a:ln>
                  <a:noFill/>
                </a:ln>
                <a:solidFill>
                  <a:srgbClr val="002060"/>
                </a:solidFill>
                <a:effectLst>
                  <a:outerShdw blurRad="38100" dist="38100" dir="2700000" algn="tl">
                    <a:srgbClr val="000000"/>
                  </a:outerShdw>
                </a:effectLst>
                <a:uLnTx/>
                <a:uFillTx/>
                <a:sym typeface="+mn-ea"/>
              </a:rPr>
              <a:t>包括一切积极向上、催人奋进、铿锵有力的好歌</a:t>
            </a:r>
            <a:r>
              <a:rPr lang="en-US" altLang="zh-CN" sz="1200" kern="0" noProof="0" dirty="0" smtClean="0">
                <a:ln>
                  <a:noFill/>
                </a:ln>
                <a:solidFill>
                  <a:srgbClr val="002060"/>
                </a:solidFill>
                <a:effectLst>
                  <a:outerShdw blurRad="38100" dist="38100" dir="2700000" algn="tl">
                    <a:srgbClr val="000000"/>
                  </a:outerShdw>
                </a:effectLst>
                <a:uLnTx/>
                <a:uFillTx/>
                <a:sym typeface="+mn-ea"/>
              </a:rPr>
              <a:t>,</a:t>
            </a:r>
            <a:r>
              <a:rPr lang="zh-CN" altLang="en-US" sz="1200" kern="0" noProof="0" dirty="0" smtClean="0">
                <a:ln>
                  <a:noFill/>
                </a:ln>
                <a:solidFill>
                  <a:srgbClr val="002060"/>
                </a:solidFill>
                <a:effectLst>
                  <a:outerShdw blurRad="38100" dist="38100" dir="2700000" algn="tl">
                    <a:srgbClr val="000000"/>
                  </a:outerShdw>
                </a:effectLst>
                <a:uLnTx/>
                <a:uFillTx/>
                <a:sym typeface="+mn-ea"/>
              </a:rPr>
              <a:t>都可以列入红歌的范畴</a:t>
            </a:r>
            <a:r>
              <a:rPr lang="zh-CN" altLang="en-US" sz="1200" kern="0" noProof="0" dirty="0" smtClean="0">
                <a:ln>
                  <a:noFill/>
                </a:ln>
                <a:effectLst>
                  <a:outerShdw blurRad="38100" dist="38100" dir="2700000" algn="tl">
                    <a:srgbClr val="000000"/>
                  </a:outerShdw>
                </a:effectLst>
                <a:uLnTx/>
                <a:uFillTx/>
                <a:sym typeface="+mn-ea"/>
              </a:rPr>
              <a:t>。</a:t>
            </a:r>
            <a:endParaRPr lang="zh-CN" altLang="en-US" sz="1200" dirty="0">
              <a:solidFill>
                <a:schemeClr val="tx1">
                  <a:lumMod val="50000"/>
                  <a:lumOff val="50000"/>
                </a:schemeClr>
              </a:solidFill>
              <a:latin typeface="+mn-ea"/>
            </a:endParaRPr>
          </a:p>
        </p:txBody>
      </p:sp>
      <p:cxnSp>
        <p:nvCxnSpPr>
          <p:cNvPr id="21" name="直接连接符 20"/>
          <p:cNvCxnSpPr/>
          <p:nvPr/>
        </p:nvCxnSpPr>
        <p:spPr>
          <a:xfrm flipV="1">
            <a:off x="5972124" y="4883655"/>
            <a:ext cx="36995" cy="1074223"/>
          </a:xfrm>
          <a:prstGeom prst="line">
            <a:avLst/>
          </a:prstGeom>
          <a:noFill/>
          <a:ln w="12700" cap="flat" cmpd="sng" algn="ctr">
            <a:solidFill>
              <a:srgbClr val="C00000"/>
            </a:solidFill>
            <a:prstDash val="dash"/>
            <a:headEnd type="oval" w="med" len="med"/>
            <a:tailEnd type="oval" w="med" len="med"/>
          </a:ln>
          <a:effectLst/>
        </p:spPr>
      </p:cxnSp>
      <p:sp>
        <p:nvSpPr>
          <p:cNvPr id="4" name="文本框 3"/>
          <p:cNvSpPr txBox="1"/>
          <p:nvPr/>
        </p:nvSpPr>
        <p:spPr>
          <a:xfrm>
            <a:off x="966470" y="493395"/>
            <a:ext cx="3157855" cy="23069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rgbClr val="080000"/>
                </a:solidFill>
                <a:effectLst>
                  <a:outerShdw blurRad="38100" dist="38100" dir="2700000" algn="tl">
                    <a:srgbClr val="000000"/>
                  </a:outerShdw>
                </a:effectLst>
                <a:uLnTx/>
                <a:uFillTx/>
                <a:latin typeface="+mj-lt"/>
                <a:ea typeface="+mj-ea"/>
                <a:cs typeface="+mj-cs"/>
                <a:sym typeface="+mn-ea"/>
              </a:rPr>
              <a:t>狭义：</a:t>
            </a:r>
            <a:r>
              <a:rPr lang="zh-CN" altLang="en-US" b="1" noProof="0" dirty="0" smtClean="0">
                <a:ln>
                  <a:noFill/>
                </a:ln>
                <a:solidFill>
                  <a:schemeClr val="tx2"/>
                </a:solidFill>
                <a:effectLst>
                  <a:outerShdw blurRad="38100" dist="38100" dir="2700000" algn="tl">
                    <a:srgbClr val="000000"/>
                  </a:outerShdw>
                </a:effectLst>
                <a:uLnTx/>
                <a:uFillTx/>
                <a:latin typeface="+mj-lt"/>
                <a:ea typeface="+mj-ea"/>
                <a:cs typeface="+mj-cs"/>
                <a:sym typeface="+mn-ea"/>
              </a:rPr>
              <a:t>是特指第二次国内革命战争（</a:t>
            </a:r>
            <a:r>
              <a:rPr lang="en-US" altLang="zh-CN" b="1" noProof="0" dirty="0" smtClean="0">
                <a:ln>
                  <a:noFill/>
                </a:ln>
                <a:solidFill>
                  <a:schemeClr val="tx2"/>
                </a:solidFill>
                <a:effectLst>
                  <a:outerShdw blurRad="38100" dist="38100" dir="2700000" algn="tl">
                    <a:srgbClr val="000000"/>
                  </a:outerShdw>
                </a:effectLst>
                <a:uLnTx/>
                <a:uFillTx/>
                <a:latin typeface="+mj-lt"/>
                <a:ea typeface="+mj-ea"/>
                <a:cs typeface="+mj-cs"/>
                <a:sym typeface="+mn-ea"/>
              </a:rPr>
              <a:t>1927-1937</a:t>
            </a:r>
            <a:r>
              <a:rPr lang="zh-CN" altLang="en-US" b="1" noProof="0" dirty="0" smtClean="0">
                <a:ln>
                  <a:noFill/>
                </a:ln>
                <a:solidFill>
                  <a:schemeClr val="tx2"/>
                </a:solidFill>
                <a:effectLst>
                  <a:outerShdw blurRad="38100" dist="38100" dir="2700000" algn="tl">
                    <a:srgbClr val="000000"/>
                  </a:outerShdw>
                </a:effectLst>
                <a:uLnTx/>
                <a:uFillTx/>
                <a:latin typeface="+mj-lt"/>
                <a:ea typeface="+mj-ea"/>
                <a:cs typeface="+mj-cs"/>
                <a:sym typeface="+mn-ea"/>
              </a:rPr>
              <a:t>共反国）时期的革命歌曲。</a:t>
            </a:r>
            <a:endParaRPr kumimoji="0" lang="en-US" altLang="zh-CN" b="1" i="0"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b="1" i="0"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rgbClr val="080000"/>
                </a:solidFill>
                <a:effectLst>
                  <a:outerShdw blurRad="38100" dist="38100" dir="2700000" algn="tl">
                    <a:srgbClr val="000000"/>
                  </a:outerShdw>
                </a:effectLst>
                <a:uLnTx/>
                <a:uFillTx/>
                <a:latin typeface="+mj-lt"/>
                <a:ea typeface="+mj-ea"/>
                <a:cs typeface="+mj-cs"/>
                <a:sym typeface="+mn-ea"/>
              </a:rPr>
              <a:t>广义：</a:t>
            </a:r>
            <a:r>
              <a:rPr lang="zh-CN" altLang="en-US" b="1" noProof="0" dirty="0" smtClean="0">
                <a:ln>
                  <a:noFill/>
                </a:ln>
                <a:solidFill>
                  <a:schemeClr val="tx2"/>
                </a:solidFill>
                <a:effectLst>
                  <a:outerShdw blurRad="38100" dist="38100" dir="2700000" algn="tl">
                    <a:srgbClr val="000000"/>
                  </a:outerShdw>
                </a:effectLst>
                <a:uLnTx/>
                <a:uFillTx/>
                <a:latin typeface="+mj-lt"/>
                <a:ea typeface="+mj-ea"/>
                <a:cs typeface="+mj-cs"/>
                <a:sym typeface="+mn-ea"/>
              </a:rPr>
              <a:t>指“五四运动”以来中国各个革命历史阶段广为传唱的革命歌曲。</a:t>
            </a:r>
            <a:endParaRPr kumimoji="0" lang="zh-CN" altLang="en-US" b="1" i="0" u="none" strike="noStrike" kern="120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a:p>
            <a:endParaRPr lang="zh-CN" altLang="en-US"/>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3" grpId="0"/>
      <p:bldP spid="14" grpId="0" animBg="1"/>
      <p:bldP spid="15"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49290" y="26295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sp>
        <p:nvSpPr>
          <p:cNvPr id="15" name="矩形 14"/>
          <p:cNvSpPr/>
          <p:nvPr/>
        </p:nvSpPr>
        <p:spPr>
          <a:xfrm rot="11210461">
            <a:off x="4755428" y="2046638"/>
            <a:ext cx="2507383" cy="2446472"/>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a:lnSpc>
                <a:spcPct val="150000"/>
              </a:lnSpc>
            </a:pP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618355" y="561975"/>
            <a:ext cx="1988185" cy="953135"/>
          </a:xfrm>
          <a:prstGeom prst="rect">
            <a:avLst/>
          </a:prstGeom>
          <a:noFill/>
        </p:spPr>
        <p:txBody>
          <a:bodyPr wrap="square" rtlCol="0">
            <a:spAutoFit/>
          </a:bodyPr>
          <a:lstStyle/>
          <a:p>
            <a:pPr algn="l"/>
            <a:r>
              <a:rPr lang="zh-CN" altLang="en-US" sz="2800" b="1" kern="0" noProof="0" dirty="0" smtClean="0">
                <a:ln>
                  <a:noFill/>
                </a:ln>
                <a:solidFill>
                  <a:srgbClr val="FF0000"/>
                </a:solidFill>
                <a:effectLst>
                  <a:outerShdw blurRad="38100" dist="38100" dir="2700000" algn="tl">
                    <a:srgbClr val="000000"/>
                  </a:outerShdw>
                </a:effectLst>
                <a:uLnTx/>
                <a:uFillTx/>
                <a:latin typeface="+mj-lt"/>
                <a:ea typeface="+mj-ea"/>
                <a:cs typeface="+mj-cs"/>
                <a:sym typeface="+mn-ea"/>
              </a:rPr>
              <a:t>红歌的特点：</a:t>
            </a:r>
          </a:p>
          <a:p>
            <a:pPr algn="l"/>
            <a:endParaRPr lang="zh-CN" altLang="en-US" sz="2800" b="1" kern="0" noProof="0" dirty="0" smtClean="0">
              <a:ln>
                <a:noFill/>
              </a:ln>
              <a:solidFill>
                <a:srgbClr val="FF0000"/>
              </a:solidFill>
              <a:effectLst>
                <a:outerShdw blurRad="38100" dist="38100" dir="2700000" algn="tl">
                  <a:srgbClr val="000000"/>
                </a:outerShdw>
              </a:effectLst>
              <a:uLnTx/>
              <a:uFillTx/>
              <a:latin typeface="+mj-lt"/>
              <a:ea typeface="+mj-ea"/>
              <a:cs typeface="+mj-cs"/>
              <a:sym typeface="+mn-ea"/>
            </a:endParaRPr>
          </a:p>
        </p:txBody>
      </p:sp>
      <p:sp>
        <p:nvSpPr>
          <p:cNvPr id="6" name="文本框 5"/>
          <p:cNvSpPr txBox="1"/>
          <p:nvPr/>
        </p:nvSpPr>
        <p:spPr>
          <a:xfrm>
            <a:off x="1052195" y="1030605"/>
            <a:ext cx="10504805" cy="518604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b="1" kern="0" noProof="0" dirty="0" smtClean="0">
                <a:ln>
                  <a:noFill/>
                </a:ln>
                <a:solidFill>
                  <a:srgbClr val="FF0000"/>
                </a:solidFill>
                <a:effectLst>
                  <a:outerShdw blurRad="38100" dist="38100" dir="2700000" algn="tl">
                    <a:srgbClr val="000000"/>
                  </a:outerShdw>
                </a:effectLst>
                <a:uLnTx/>
                <a:uFillTx/>
                <a:sym typeface="+mn-ea"/>
              </a:rPr>
              <a:t>1. </a:t>
            </a:r>
            <a:r>
              <a:rPr lang="zh-CN" altLang="en-US" b="1" kern="0" noProof="0" dirty="0" smtClean="0">
                <a:ln>
                  <a:noFill/>
                </a:ln>
                <a:solidFill>
                  <a:srgbClr val="FF0000"/>
                </a:solidFill>
                <a:effectLst>
                  <a:outerShdw blurRad="38100" dist="38100" dir="2700000" algn="tl">
                    <a:srgbClr val="000000"/>
                  </a:outerShdw>
                </a:effectLst>
                <a:uLnTx/>
                <a:uFillTx/>
                <a:sym typeface="+mn-ea"/>
              </a:rPr>
              <a:t>内容的健康性。</a:t>
            </a:r>
            <a:endParaRPr kumimoji="0" lang="en-US" altLang="zh-CN" b="1" i="0" u="none" strike="noStrike" kern="0" cap="none" spc="0" normalizeH="0" baseline="0" noProof="0" dirty="0" smtClean="0">
              <a:ln>
                <a:noFill/>
              </a:ln>
              <a:solidFill>
                <a:srgbClr val="080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effectLst>
                  <a:outerShdw blurRad="38100" dist="38100" dir="2700000" algn="tl">
                    <a:srgbClr val="000000"/>
                  </a:outerShdw>
                </a:effectLst>
                <a:uLnTx/>
                <a:uFillTx/>
                <a:sym typeface="+mn-ea"/>
              </a:rPr>
              <a:t>内容丰富，歌词生动新颖</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积极健康</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反映了各个历史阶段社会生活的各个方面</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体现了党和人民群众的深情厚谊</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抒发了人民群众对革命历史的怀念</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对革命先烈的崇敬。如表现革命英雄气概与必胜信念的</a:t>
            </a:r>
            <a:r>
              <a:rPr lang="en-US" altLang="zh-CN" b="1" kern="0" noProof="0" dirty="0" smtClean="0">
                <a:ln>
                  <a:noFill/>
                </a:ln>
                <a:effectLst>
                  <a:outerShdw blurRad="38100" dist="38100" dir="2700000" algn="tl">
                    <a:srgbClr val="000000"/>
                  </a:outerShdw>
                </a:effectLst>
                <a:uLnTx/>
                <a:uFillTx/>
                <a:sym typeface="+mn-ea"/>
              </a:rPr>
              <a:t>《</a:t>
            </a:r>
            <a:r>
              <a:rPr lang="zh-CN" altLang="en-US" b="1" kern="0" noProof="0" dirty="0" smtClean="0">
                <a:ln>
                  <a:noFill/>
                </a:ln>
                <a:effectLst>
                  <a:outerShdw blurRad="38100" dist="38100" dir="2700000" algn="tl">
                    <a:srgbClr val="000000"/>
                  </a:outerShdw>
                </a:effectLst>
                <a:uLnTx/>
                <a:uFillTx/>
                <a:sym typeface="+mn-ea"/>
              </a:rPr>
              <a:t>我们是共产主义接班人</a:t>
            </a:r>
            <a:r>
              <a:rPr lang="en-US" altLang="zh-CN" b="1"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、反映对无产阶级的深情和对党的热爱的</a:t>
            </a:r>
            <a:r>
              <a:rPr lang="en-US" altLang="zh-CN" b="1" kern="0" noProof="0" dirty="0" smtClean="0">
                <a:ln>
                  <a:noFill/>
                </a:ln>
                <a:effectLst>
                  <a:outerShdw blurRad="38100" dist="38100" dir="2700000" algn="tl">
                    <a:srgbClr val="000000"/>
                  </a:outerShdw>
                </a:effectLst>
                <a:uLnTx/>
                <a:uFillTx/>
                <a:sym typeface="+mn-ea"/>
              </a:rPr>
              <a:t>《</a:t>
            </a:r>
            <a:r>
              <a:rPr lang="zh-CN" altLang="en-US" b="1" kern="0" noProof="0" dirty="0" smtClean="0">
                <a:ln>
                  <a:noFill/>
                </a:ln>
                <a:effectLst>
                  <a:outerShdw blurRad="38100" dist="38100" dir="2700000" algn="tl">
                    <a:srgbClr val="000000"/>
                  </a:outerShdw>
                </a:effectLst>
                <a:uLnTx/>
                <a:uFillTx/>
                <a:sym typeface="+mn-ea"/>
              </a:rPr>
              <a:t>映山红</a:t>
            </a:r>
            <a:r>
              <a:rPr lang="en-US" altLang="zh-CN" b="1"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等等。</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b="1" kern="0" noProof="0" dirty="0" smtClean="0">
                <a:ln>
                  <a:noFill/>
                </a:ln>
                <a:solidFill>
                  <a:srgbClr val="FF0000"/>
                </a:solidFill>
                <a:effectLst>
                  <a:outerShdw blurRad="38100" dist="38100" dir="2700000" algn="tl">
                    <a:srgbClr val="000000"/>
                  </a:outerShdw>
                </a:effectLst>
                <a:uLnTx/>
                <a:uFillTx/>
                <a:sym typeface="+mn-ea"/>
              </a:rPr>
              <a:t>2. </a:t>
            </a:r>
            <a:r>
              <a:rPr lang="zh-CN" altLang="en-US" b="1" kern="0" noProof="0" dirty="0" smtClean="0">
                <a:ln>
                  <a:noFill/>
                </a:ln>
                <a:solidFill>
                  <a:srgbClr val="FF0000"/>
                </a:solidFill>
                <a:effectLst>
                  <a:outerShdw blurRad="38100" dist="38100" dir="2700000" algn="tl">
                    <a:srgbClr val="000000"/>
                  </a:outerShdw>
                </a:effectLst>
                <a:uLnTx/>
                <a:uFillTx/>
                <a:sym typeface="+mn-ea"/>
              </a:rPr>
              <a:t>鲜明的时代性。</a:t>
            </a:r>
            <a:endParaRPr kumimoji="0" lang="en-US" altLang="zh-CN" b="1" i="0" u="none" strike="noStrike" kern="0" cap="none" spc="0" normalizeH="0" baseline="0" noProof="0" dirty="0" smtClean="0">
              <a:ln>
                <a:noFill/>
              </a:ln>
              <a:solidFill>
                <a:srgbClr val="080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solidFill>
                  <a:schemeClr val="tx1"/>
                </a:solidFill>
                <a:effectLst>
                  <a:outerShdw blurRad="38100" dist="38100" dir="2700000" algn="tl">
                    <a:srgbClr val="000000"/>
                  </a:outerShdw>
                </a:effectLst>
                <a:uLnTx/>
                <a:uFillTx/>
                <a:sym typeface="+mn-ea"/>
              </a:rPr>
              <a:t>在不同的时代背景下</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红歌所表现的时代性也有所不同。在我国新民主主义革命时期</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由于长期的战乱增加了人民现实生活中的痛苦</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这一时期的红歌大多表现劳动人民反对内战、反对民族压迫的抗日作品，如</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大刀进行曲</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gradFill>
                  <a:gsLst>
                    <a:gs pos="0">
                      <a:srgbClr val="FE4444"/>
                    </a:gs>
                    <a:gs pos="100000">
                      <a:srgbClr val="832B2B"/>
                    </a:gs>
                  </a:gsLst>
                  <a:lin scaled="0"/>
                </a:gradFill>
                <a:effectLst/>
                <a:uLnTx/>
                <a:uFillTx/>
                <a:sym typeface="+mn-ea"/>
              </a:rPr>
              <a:t>作曲家麦新</a:t>
            </a:r>
            <a:r>
              <a:rPr lang="en-US" altLang="zh-CN" kern="0" noProof="0" dirty="0" smtClean="0">
                <a:ln>
                  <a:noFill/>
                </a:ln>
                <a:gradFill>
                  <a:gsLst>
                    <a:gs pos="0">
                      <a:srgbClr val="FE4444"/>
                    </a:gs>
                    <a:gs pos="100000">
                      <a:srgbClr val="832B2B"/>
                    </a:gs>
                  </a:gsLst>
                  <a:lin scaled="0"/>
                </a:gradFill>
                <a:effectLst/>
                <a:uLnTx/>
                <a:uFillTx/>
                <a:sym typeface="+mn-ea"/>
              </a:rPr>
              <a:t>1937</a:t>
            </a:r>
            <a:r>
              <a:rPr lang="zh-CN" altLang="en-US" kern="0" noProof="0" dirty="0" smtClean="0">
                <a:ln>
                  <a:noFill/>
                </a:ln>
                <a:gradFill>
                  <a:gsLst>
                    <a:gs pos="0">
                      <a:srgbClr val="FE4444"/>
                    </a:gs>
                    <a:gs pos="100000">
                      <a:srgbClr val="832B2B"/>
                    </a:gs>
                  </a:gsLst>
                  <a:lin scaled="0"/>
                </a:gradFill>
                <a:effectLst/>
                <a:uLnTx/>
                <a:uFillTx/>
                <a:sym typeface="+mn-ea"/>
              </a:rPr>
              <a:t>年</a:t>
            </a:r>
            <a:r>
              <a:rPr lang="en-US" altLang="zh-CN" kern="0" noProof="0" dirty="0" smtClean="0">
                <a:ln>
                  <a:noFill/>
                </a:ln>
                <a:gradFill>
                  <a:gsLst>
                    <a:gs pos="0">
                      <a:srgbClr val="FE4444"/>
                    </a:gs>
                    <a:gs pos="100000">
                      <a:srgbClr val="832B2B"/>
                    </a:gs>
                  </a:gsLst>
                  <a:lin scaled="0"/>
                </a:gradFill>
                <a:effectLst/>
                <a:uLnTx/>
                <a:uFillTx/>
                <a:sym typeface="+mn-ea"/>
              </a:rPr>
              <a:t>7</a:t>
            </a:r>
            <a:r>
              <a:rPr lang="zh-CN" altLang="en-US" kern="0" noProof="0" dirty="0" smtClean="0">
                <a:ln>
                  <a:noFill/>
                </a:ln>
                <a:gradFill>
                  <a:gsLst>
                    <a:gs pos="0">
                      <a:srgbClr val="FE4444"/>
                    </a:gs>
                    <a:gs pos="100000">
                      <a:srgbClr val="832B2B"/>
                    </a:gs>
                  </a:gsLst>
                  <a:lin scaled="0"/>
                </a:gradFill>
                <a:effectLst/>
                <a:uLnTx/>
                <a:uFillTx/>
                <a:sym typeface="+mn-ea"/>
              </a:rPr>
              <a:t>月在上海创作的一首抗日救亡歌曲。此曲为歌颂当时在长城附近用刀杀日军的国民革命军第</a:t>
            </a:r>
            <a:r>
              <a:rPr lang="en-US" altLang="zh-CN" kern="0" noProof="0" dirty="0" smtClean="0">
                <a:ln>
                  <a:noFill/>
                </a:ln>
                <a:gradFill>
                  <a:gsLst>
                    <a:gs pos="0">
                      <a:srgbClr val="FE4444"/>
                    </a:gs>
                    <a:gs pos="100000">
                      <a:srgbClr val="832B2B"/>
                    </a:gs>
                  </a:gsLst>
                  <a:lin scaled="0"/>
                </a:gradFill>
                <a:effectLst/>
                <a:uLnTx/>
                <a:uFillTx/>
                <a:sym typeface="+mn-ea"/>
              </a:rPr>
              <a:t>29</a:t>
            </a:r>
            <a:r>
              <a:rPr lang="zh-CN" altLang="en-US" kern="0" noProof="0" dirty="0" smtClean="0">
                <a:ln>
                  <a:noFill/>
                </a:ln>
                <a:gradFill>
                  <a:gsLst>
                    <a:gs pos="0">
                      <a:srgbClr val="FE4444"/>
                    </a:gs>
                    <a:gs pos="100000">
                      <a:srgbClr val="832B2B"/>
                    </a:gs>
                  </a:gsLst>
                  <a:lin scaled="0"/>
                </a:gradFill>
                <a:effectLst/>
                <a:uLnTx/>
                <a:uFillTx/>
                <a:sym typeface="+mn-ea"/>
              </a:rPr>
              <a:t>军</a:t>
            </a:r>
            <a:r>
              <a:rPr lang="en-US" altLang="zh-CN" kern="0" noProof="0" dirty="0" smtClean="0">
                <a:ln>
                  <a:noFill/>
                </a:ln>
                <a:gradFill>
                  <a:gsLst>
                    <a:gs pos="0">
                      <a:srgbClr val="FE4444"/>
                    </a:gs>
                    <a:gs pos="100000">
                      <a:srgbClr val="832B2B"/>
                    </a:gs>
                  </a:gsLst>
                  <a:lin scaled="0"/>
                </a:gradFill>
                <a:effectLst/>
                <a:uLnTx/>
                <a:uFillTx/>
                <a:sym typeface="+mn-ea"/>
              </a:rPr>
              <a:t>"</a:t>
            </a:r>
            <a:r>
              <a:rPr lang="zh-CN" altLang="en-US" kern="0" noProof="0" dirty="0" smtClean="0">
                <a:ln>
                  <a:noFill/>
                </a:ln>
                <a:gradFill>
                  <a:gsLst>
                    <a:gs pos="0">
                      <a:srgbClr val="FE4444"/>
                    </a:gs>
                    <a:gs pos="100000">
                      <a:srgbClr val="832B2B"/>
                    </a:gs>
                  </a:gsLst>
                  <a:lin scaled="0"/>
                </a:gradFill>
                <a:effectLst/>
                <a:uLnTx/>
                <a:uFillTx/>
                <a:sym typeface="+mn-ea"/>
              </a:rPr>
              <a:t>大刀队</a:t>
            </a:r>
            <a:r>
              <a:rPr lang="en-US" altLang="zh-CN" kern="0" noProof="0" dirty="0" smtClean="0">
                <a:ln>
                  <a:noFill/>
                </a:ln>
                <a:gradFill>
                  <a:gsLst>
                    <a:gs pos="0">
                      <a:srgbClr val="FE4444"/>
                    </a:gs>
                    <a:gs pos="100000">
                      <a:srgbClr val="832B2B"/>
                    </a:gs>
                  </a:gsLst>
                  <a:lin scaled="0"/>
                </a:gradFill>
                <a:effectLst/>
                <a:uLnTx/>
                <a:uFillTx/>
                <a:sym typeface="+mn-ea"/>
              </a:rPr>
              <a:t>"</a:t>
            </a:r>
            <a:r>
              <a:rPr lang="zh-CN" altLang="en-US" kern="0" noProof="0" dirty="0" smtClean="0">
                <a:ln>
                  <a:noFill/>
                </a:ln>
                <a:gradFill>
                  <a:gsLst>
                    <a:gs pos="0">
                      <a:srgbClr val="FE4444"/>
                    </a:gs>
                    <a:gs pos="100000">
                      <a:srgbClr val="832B2B"/>
                    </a:gs>
                  </a:gsLst>
                  <a:lin scaled="0"/>
                </a:gradFill>
                <a:effectLst/>
                <a:uLnTx/>
                <a:uFillTx/>
                <a:sym typeface="+mn-ea"/>
              </a:rPr>
              <a:t>而作。</a:t>
            </a:r>
            <a:r>
              <a:rPr lang="zh-CN" altLang="en-US" kern="0" noProof="0" dirty="0" smtClean="0">
                <a:ln>
                  <a:noFill/>
                </a:ln>
                <a:solidFill>
                  <a:schemeClr val="tx1"/>
                </a:solidFill>
                <a:effectLst>
                  <a:outerShdw blurRad="38100" dist="38100" dir="2700000" algn="tl">
                    <a:srgbClr val="000000"/>
                  </a:outerShdw>
                </a:effectLst>
                <a:uLnTx/>
                <a:uFillTx/>
                <a:sym typeface="+mn-ea"/>
              </a:rPr>
              <a:t>）</a:t>
            </a:r>
            <a:endParaRPr kumimoji="0" lang="en-US" altLang="zh-CN"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solidFill>
                  <a:schemeClr val="tx1"/>
                </a:solidFill>
                <a:effectLst>
                  <a:outerShdw blurRad="38100" dist="38100" dir="2700000" algn="tl">
                    <a:srgbClr val="000000"/>
                  </a:outerShdw>
                </a:effectLst>
                <a:uLnTx/>
                <a:uFillTx/>
                <a:sym typeface="+mn-ea"/>
              </a:rPr>
              <a:t>随着新中国的成立</a:t>
            </a:r>
            <a:r>
              <a:rPr lang="en-US" altLang="zh-CN" kern="0" noProof="0" dirty="0" smtClean="0">
                <a:ln>
                  <a:noFill/>
                </a:ln>
                <a:solidFill>
                  <a:schemeClr val="tx1"/>
                </a:solidFill>
                <a:effectLst>
                  <a:outerShdw blurRad="38100" dist="38100" dir="2700000" algn="tl">
                    <a:srgbClr val="000000"/>
                  </a:outerShdw>
                </a:effectLst>
                <a:uLnTx/>
                <a:uFillTx/>
                <a:sym typeface="+mn-ea"/>
              </a:rPr>
              <a:t>,</a:t>
            </a:r>
            <a:r>
              <a:rPr lang="zh-CN" altLang="en-US" kern="0" noProof="0" dirty="0" smtClean="0">
                <a:ln>
                  <a:noFill/>
                </a:ln>
                <a:solidFill>
                  <a:schemeClr val="tx1"/>
                </a:solidFill>
                <a:effectLst>
                  <a:outerShdw blurRad="38100" dist="38100" dir="2700000" algn="tl">
                    <a:srgbClr val="000000"/>
                  </a:outerShdw>
                </a:effectLst>
                <a:uLnTx/>
                <a:uFillTx/>
                <a:sym typeface="+mn-ea"/>
              </a:rPr>
              <a:t>红歌迎来了一个新的发展阶段。</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b="1" kern="0" noProof="0" dirty="0" smtClean="0">
                <a:ln>
                  <a:noFill/>
                </a:ln>
                <a:solidFill>
                  <a:srgbClr val="FF0000"/>
                </a:solidFill>
                <a:effectLst>
                  <a:outerShdw blurRad="38100" dist="38100" dir="2700000" algn="tl">
                    <a:srgbClr val="000000"/>
                  </a:outerShdw>
                </a:effectLst>
                <a:uLnTx/>
                <a:uFillTx/>
                <a:sym typeface="+mn-ea"/>
              </a:rPr>
              <a:t>3. </a:t>
            </a:r>
            <a:r>
              <a:rPr lang="zh-CN" altLang="en-US" b="1" kern="0" noProof="0" dirty="0" smtClean="0">
                <a:ln>
                  <a:noFill/>
                </a:ln>
                <a:solidFill>
                  <a:srgbClr val="FF0000"/>
                </a:solidFill>
                <a:effectLst>
                  <a:outerShdw blurRad="38100" dist="38100" dir="2700000" algn="tl">
                    <a:srgbClr val="000000"/>
                  </a:outerShdw>
                </a:effectLst>
                <a:uLnTx/>
                <a:uFillTx/>
                <a:sym typeface="+mn-ea"/>
              </a:rPr>
              <a:t>很强的群众性。</a:t>
            </a:r>
            <a:r>
              <a:rPr lang="zh-CN" altLang="en-US" kern="0" noProof="0" dirty="0" smtClean="0">
                <a:ln>
                  <a:noFill/>
                </a:ln>
                <a:effectLst>
                  <a:outerShdw blurRad="38100" dist="38100" dir="2700000" algn="tl">
                    <a:srgbClr val="000000"/>
                  </a:outerShdw>
                </a:effectLst>
                <a:uLnTx/>
                <a:uFillTx/>
                <a:sym typeface="+mn-ea"/>
              </a:rPr>
              <a:t>红歌的创作、加工、流传都是由人民群众在革命的生产生活中自然产生的</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它根植于普通百姓的劳动、斗争、生活、娱乐之中</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真实地反映了人民群众的思想感情。同时</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红歌的语言具有口语化、生活化的特点</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它非常适合于普通百姓的传唱</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老少皆宜。</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b="1" kern="0" noProof="0" dirty="0" smtClean="0">
                <a:ln>
                  <a:noFill/>
                </a:ln>
                <a:solidFill>
                  <a:srgbClr val="FF0000"/>
                </a:solidFill>
                <a:effectLst>
                  <a:outerShdw blurRad="38100" dist="38100" dir="2700000" algn="tl">
                    <a:srgbClr val="000000"/>
                  </a:outerShdw>
                </a:effectLst>
                <a:uLnTx/>
                <a:uFillTx/>
                <a:sym typeface="+mn-ea"/>
              </a:rPr>
              <a:t>4. </a:t>
            </a:r>
            <a:r>
              <a:rPr lang="zh-CN" altLang="en-US" b="1" kern="0" noProof="0" dirty="0" smtClean="0">
                <a:ln>
                  <a:noFill/>
                </a:ln>
                <a:solidFill>
                  <a:srgbClr val="FF0000"/>
                </a:solidFill>
                <a:effectLst>
                  <a:outerShdw blurRad="38100" dist="38100" dir="2700000" algn="tl">
                    <a:srgbClr val="000000"/>
                  </a:outerShdw>
                </a:effectLst>
                <a:uLnTx/>
                <a:uFillTx/>
                <a:sym typeface="+mn-ea"/>
              </a:rPr>
              <a:t>强烈的震撼性。</a:t>
            </a:r>
            <a:r>
              <a:rPr lang="zh-CN" altLang="en-US" kern="0" noProof="0" dirty="0" smtClean="0">
                <a:ln>
                  <a:noFill/>
                </a:ln>
                <a:effectLst>
                  <a:outerShdw blurRad="38100" dist="38100" dir="2700000" algn="tl">
                    <a:srgbClr val="000000"/>
                  </a:outerShdw>
                </a:effectLst>
                <a:uLnTx/>
                <a:uFillTx/>
                <a:sym typeface="+mn-ea"/>
              </a:rPr>
              <a:t>红歌铿锵有力</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在战争年代犹如战鼓雷鸣</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军号嘹亮</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和平时期犹如春雷震天</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细雨飘飘。每当唱响</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义勇军进行曲</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我们顿时感到心潮澎湃</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每一个细胞都活跃起来</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每一面旗帜都在冒着炮火奋勇前进。所以</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红歌具有强烈的震憾性和感召力</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能够提振人们的精气神。</a:t>
            </a:r>
            <a:endParaRPr kumimoji="0" lang="zh-CN" alt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lang="zh-CN" altLang="en-US" kern="0" noProof="0" dirty="0" smtClean="0">
              <a:ln>
                <a:noFill/>
              </a:ln>
              <a:solidFill>
                <a:schemeClr val="tx1"/>
              </a:solidFill>
              <a:effectLst>
                <a:outerShdw blurRad="38100" dist="38100" dir="2700000" algn="tl">
                  <a:srgbClr val="000000"/>
                </a:outerShdw>
              </a:effectLst>
              <a:uLnTx/>
              <a:uFillTx/>
              <a:sym typeface="+mn-ea"/>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49290" y="26295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sp>
        <p:nvSpPr>
          <p:cNvPr id="15" name="矩形 14"/>
          <p:cNvSpPr/>
          <p:nvPr/>
        </p:nvSpPr>
        <p:spPr>
          <a:xfrm rot="11210461">
            <a:off x="4755428" y="2046638"/>
            <a:ext cx="2507383" cy="2446472"/>
          </a:xfrm>
          <a:prstGeom prst="rect">
            <a:avLst/>
          </a:prstGeom>
          <a:noFill/>
          <a:ln w="25400" cap="flat" cmpd="sng" algn="ctr">
            <a:noFill/>
            <a:prstDash val="solid"/>
          </a:ln>
          <a:effectLst/>
        </p:spPr>
        <p:txBody>
          <a:bodyPr spcFirstLastPara="1" lIns="89611" tIns="44807" rIns="89611" bIns="44807" numCol="1" anchor="ctr">
            <a:prstTxWarp prst="textArchUp">
              <a:avLst/>
            </a:prstTxWarp>
          </a:bodyPr>
          <a:lstStyle/>
          <a:p>
            <a:pPr algn="ctr">
              <a:lnSpc>
                <a:spcPct val="150000"/>
              </a:lnSpc>
            </a:pP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618355" y="561975"/>
            <a:ext cx="1988185" cy="953135"/>
          </a:xfrm>
          <a:prstGeom prst="rect">
            <a:avLst/>
          </a:prstGeom>
          <a:noFill/>
        </p:spPr>
        <p:txBody>
          <a:bodyPr wrap="square" rtlCol="0">
            <a:spAutoFit/>
          </a:bodyPr>
          <a:lstStyle/>
          <a:p>
            <a:pPr algn="l"/>
            <a:r>
              <a:rPr lang="zh-CN" altLang="en-US" sz="2800" b="1" kern="0" noProof="0" dirty="0" smtClean="0">
                <a:ln>
                  <a:noFill/>
                </a:ln>
                <a:solidFill>
                  <a:srgbClr val="FF0000"/>
                </a:solidFill>
                <a:effectLst>
                  <a:outerShdw blurRad="38100" dist="38100" dir="2700000" algn="tl">
                    <a:srgbClr val="000000"/>
                  </a:outerShdw>
                </a:effectLst>
                <a:uLnTx/>
                <a:uFillTx/>
                <a:latin typeface="+mj-lt"/>
                <a:ea typeface="+mj-ea"/>
                <a:cs typeface="+mj-cs"/>
                <a:sym typeface="+mn-ea"/>
              </a:rPr>
              <a:t>红歌的意义：</a:t>
            </a:r>
          </a:p>
          <a:p>
            <a:pPr algn="l"/>
            <a:endParaRPr lang="zh-CN" altLang="en-US" sz="2800" b="1" kern="0" noProof="0" dirty="0" smtClean="0">
              <a:ln>
                <a:noFill/>
              </a:ln>
              <a:solidFill>
                <a:srgbClr val="FF0000"/>
              </a:solidFill>
              <a:effectLst>
                <a:outerShdw blurRad="38100" dist="38100" dir="2700000" algn="tl">
                  <a:srgbClr val="000000"/>
                </a:outerShdw>
              </a:effectLst>
              <a:uLnTx/>
              <a:uFillTx/>
              <a:latin typeface="+mj-lt"/>
              <a:ea typeface="+mj-ea"/>
              <a:cs typeface="+mj-cs"/>
              <a:sym typeface="+mn-ea"/>
            </a:endParaRPr>
          </a:p>
        </p:txBody>
      </p:sp>
      <p:sp>
        <p:nvSpPr>
          <p:cNvPr id="6" name="文本框 5"/>
          <p:cNvSpPr txBox="1"/>
          <p:nvPr/>
        </p:nvSpPr>
        <p:spPr>
          <a:xfrm>
            <a:off x="1052195" y="1030605"/>
            <a:ext cx="10504805" cy="446659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effectLst>
                  <a:outerShdw blurRad="38100" dist="38100" dir="2700000" algn="tl">
                    <a:srgbClr val="000000"/>
                  </a:outerShdw>
                </a:effectLst>
                <a:uLnTx/>
                <a:uFillTx/>
                <a:sym typeface="+mn-ea"/>
              </a:rPr>
              <a:t>由著名的人民音乐家劫夫作词作曲的歌曲</a:t>
            </a:r>
            <a:r>
              <a:rPr lang="en-US" altLang="zh-CN" kern="0" noProof="0" dirty="0" smtClean="0">
                <a:ln>
                  <a:noFill/>
                </a:ln>
                <a:effectLst>
                  <a:outerShdw blurRad="38100" dist="38100" dir="2700000" algn="tl">
                    <a:srgbClr val="000000"/>
                  </a:outerShdw>
                </a:effectLst>
                <a:uLnTx/>
                <a:uFillTx/>
                <a:sym typeface="+mn-ea"/>
              </a:rPr>
              <a:t>《</a:t>
            </a:r>
            <a:r>
              <a:rPr lang="zh-CN" altLang="en-US" u="sng" kern="0" noProof="0" dirty="0" smtClean="0">
                <a:ln>
                  <a:noFill/>
                </a:ln>
                <a:effectLst>
                  <a:outerShdw blurRad="38100" dist="38100" dir="2700000" algn="tl">
                    <a:srgbClr val="000000"/>
                  </a:outerShdw>
                </a:effectLst>
                <a:uLnTx/>
                <a:uFillTx/>
                <a:sym typeface="+mn-ea"/>
                <a:hlinkClick r:id="rId5"/>
              </a:rPr>
              <a:t>我们走在大路上</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，几乎唱遍了祖国的长城内外、大江南北。这首歌曲慷慨激昂，意气风发，让那个时代的人们一唱起来就热血沸腾，</a:t>
            </a:r>
            <a:r>
              <a:rPr lang="zh-CN" altLang="en-US" kern="0" noProof="0" dirty="0" smtClean="0">
                <a:ln>
                  <a:noFill/>
                </a:ln>
                <a:effectLst>
                  <a:outerShdw blurRad="38100" dist="38100" dir="2700000" algn="tl">
                    <a:srgbClr val="000000"/>
                  </a:outerShdw>
                </a:effectLst>
                <a:uLnTx/>
                <a:uFillTx/>
                <a:sym typeface="+mn-ea"/>
                <a:hlinkClick r:id="rId6"/>
              </a:rPr>
              <a:t>豪情</a:t>
            </a:r>
            <a:r>
              <a:rPr lang="zh-CN" altLang="en-US" kern="0" noProof="0" dirty="0" smtClean="0">
                <a:ln>
                  <a:noFill/>
                </a:ln>
                <a:effectLst>
                  <a:outerShdw blurRad="38100" dist="38100" dir="2700000" algn="tl">
                    <a:srgbClr val="000000"/>
                  </a:outerShdw>
                </a:effectLst>
                <a:uLnTx/>
                <a:uFillTx/>
                <a:sym typeface="+mn-ea"/>
              </a:rPr>
              <a:t>满怀，浑身上下充满战胜一切困难的勇气，流传至今，业已成为</a:t>
            </a:r>
            <a:r>
              <a:rPr lang="zh-CN" altLang="en-US" kern="0" noProof="0" dirty="0" smtClean="0">
                <a:ln>
                  <a:noFill/>
                </a:ln>
                <a:effectLst>
                  <a:outerShdw blurRad="38100" dist="38100" dir="2700000" algn="tl">
                    <a:srgbClr val="000000"/>
                  </a:outerShdw>
                </a:effectLst>
                <a:uLnTx/>
                <a:uFillTx/>
                <a:sym typeface="+mn-ea"/>
                <a:hlinkClick r:id="rId7"/>
              </a:rPr>
              <a:t>跨世纪</a:t>
            </a:r>
            <a:r>
              <a:rPr lang="zh-CN" altLang="en-US" kern="0" noProof="0" dirty="0" smtClean="0">
                <a:ln>
                  <a:noFill/>
                </a:ln>
                <a:effectLst>
                  <a:outerShdw blurRad="38100" dist="38100" dir="2700000" algn="tl">
                    <a:srgbClr val="000000"/>
                  </a:outerShdw>
                </a:effectLst>
                <a:uLnTx/>
                <a:uFillTx/>
                <a:sym typeface="+mn-ea"/>
              </a:rPr>
              <a:t>的经典</a:t>
            </a:r>
            <a:r>
              <a:rPr lang="zh-CN" altLang="en-US" kern="0" noProof="0" dirty="0" smtClean="0">
                <a:ln>
                  <a:noFill/>
                </a:ln>
                <a:effectLst>
                  <a:outerShdw blurRad="38100" dist="38100" dir="2700000" algn="tl">
                    <a:srgbClr val="000000"/>
                  </a:outerShdw>
                </a:effectLst>
                <a:uLnTx/>
                <a:uFillTx/>
                <a:sym typeface="+mn-ea"/>
                <a:hlinkClick r:id="rId8"/>
              </a:rPr>
              <a:t>音乐作品</a:t>
            </a:r>
            <a:r>
              <a:rPr lang="zh-CN" altLang="en-US" kern="0" noProof="0" dirty="0" smtClean="0">
                <a:ln>
                  <a:noFill/>
                </a:ln>
                <a:effectLst>
                  <a:outerShdw blurRad="38100" dist="38100" dir="2700000" algn="tl">
                    <a:srgbClr val="000000"/>
                  </a:outerShdw>
                </a:effectLst>
                <a:uLnTx/>
                <a:uFillTx/>
                <a:sym typeface="+mn-ea"/>
              </a:rPr>
              <a:t>。</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en-US" altLang="zh-CN" kern="0" noProof="0" dirty="0" smtClean="0">
                <a:ln>
                  <a:noFill/>
                </a:ln>
                <a:effectLst>
                  <a:outerShdw blurRad="38100" dist="38100" dir="2700000" algn="tl">
                    <a:srgbClr val="000000"/>
                  </a:outerShdw>
                </a:effectLst>
                <a:uLnTx/>
                <a:uFillTx/>
                <a:sym typeface="+mn-ea"/>
              </a:rPr>
              <a:t>1963</a:t>
            </a:r>
            <a:r>
              <a:rPr lang="zh-CN" altLang="en-US" kern="0" noProof="0" dirty="0" smtClean="0">
                <a:ln>
                  <a:noFill/>
                </a:ln>
                <a:effectLst>
                  <a:outerShdw blurRad="38100" dist="38100" dir="2700000" algn="tl">
                    <a:srgbClr val="000000"/>
                  </a:outerShdw>
                </a:effectLst>
                <a:uLnTx/>
                <a:uFillTx/>
                <a:sym typeface="+mn-ea"/>
              </a:rPr>
              <a:t>年发表出来的</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我们走在大路上</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产生于新中国最困难的时期。政治上出现了错误的决策，三年自然灾害</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外交上中苏交恶</a:t>
            </a:r>
            <a:r>
              <a:rPr lang="en-US" altLang="zh-CN" kern="0" noProof="0" dirty="0" smtClean="0">
                <a:ln>
                  <a:noFill/>
                </a:ln>
                <a:effectLst>
                  <a:outerShdw blurRad="38100" dist="38100" dir="2700000" algn="tl">
                    <a:srgbClr val="000000"/>
                  </a:outerShdw>
                </a:effectLst>
                <a:uLnTx/>
                <a:uFillTx/>
                <a:latin typeface="Arial" panose="020B0604020202020204"/>
                <a:sym typeface="+mn-ea"/>
              </a:rPr>
              <a:t>……</a:t>
            </a:r>
            <a:r>
              <a:rPr lang="zh-CN" altLang="en-US" kern="0" noProof="0" dirty="0" smtClean="0">
                <a:ln>
                  <a:noFill/>
                </a:ln>
                <a:effectLst>
                  <a:outerShdw blurRad="38100" dist="38100" dir="2700000" algn="tl">
                    <a:srgbClr val="000000"/>
                  </a:outerShdw>
                </a:effectLst>
                <a:uLnTx/>
                <a:uFillTx/>
                <a:sym typeface="+mn-ea"/>
              </a:rPr>
              <a:t>新中国内忧外困，在当时的第一世界和第二世界阵营中，几乎孤立无援，在不可能有外力援助的情况下，也就只能依靠自己的双手，于困境中闯出一条自己的路来。这首歌诞生以后，极大地激发了全国人民的情绪和斗志，成为当时人民群众自力更生，奋发图强的精神动力。</a:t>
            </a: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effectLst>
                  <a:outerShdw blurRad="38100" dist="38100" dir="2700000" algn="tl">
                    <a:srgbClr val="000000"/>
                  </a:outerShdw>
                </a:effectLst>
                <a:uLnTx/>
                <a:uFillTx/>
                <a:sym typeface="+mn-ea"/>
              </a:rPr>
              <a:t>对长江、长城、黄山、黄河等祖国大好河山的赞颂</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表达了对祖国的无比热爱。</a:t>
            </a:r>
            <a:r>
              <a:rPr lang="en-US" altLang="zh-CN" kern="0" noProof="0" dirty="0" smtClean="0">
                <a:ln>
                  <a:noFill/>
                </a:ln>
                <a:effectLst>
                  <a:outerShdw blurRad="38100" dist="38100" dir="2700000" algn="tl">
                    <a:srgbClr val="000000"/>
                  </a:outerShdw>
                </a:effectLst>
                <a:uLnTx/>
                <a:uFillTx/>
                <a:sym typeface="+mn-ea"/>
              </a:rPr>
              <a:t>1991</a:t>
            </a:r>
            <a:r>
              <a:rPr lang="zh-CN" altLang="en-US" kern="0" noProof="0" dirty="0" smtClean="0">
                <a:ln>
                  <a:noFill/>
                </a:ln>
                <a:effectLst>
                  <a:outerShdw blurRad="38100" dist="38100" dir="2700000" algn="tl">
                    <a:srgbClr val="000000"/>
                  </a:outerShdw>
                </a:effectLst>
                <a:uLnTx/>
                <a:uFillTx/>
                <a:sym typeface="+mn-ea"/>
              </a:rPr>
              <a:t>年的</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大黄河</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通过对黄河的赞颂</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并透过“国风永不朽</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国魂永不朽</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五千年的豪歌</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织出华夏锦绣”</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展现了中国丰富的文化底蕴</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表达了“盛世中国”的图像。</a:t>
            </a:r>
            <a:r>
              <a:rPr lang="en-US" altLang="zh-CN" kern="0" noProof="0" dirty="0" smtClean="0">
                <a:ln>
                  <a:noFill/>
                </a:ln>
                <a:effectLst>
                  <a:outerShdw blurRad="38100" dist="38100" dir="2700000" algn="tl">
                    <a:srgbClr val="000000"/>
                  </a:outerShdw>
                </a:effectLst>
                <a:uLnTx/>
                <a:uFillTx/>
                <a:sym typeface="+mn-ea"/>
              </a:rPr>
              <a:t>1996</a:t>
            </a:r>
            <a:r>
              <a:rPr lang="zh-CN" altLang="en-US" kern="0" noProof="0" dirty="0" smtClean="0">
                <a:ln>
                  <a:noFill/>
                </a:ln>
                <a:effectLst>
                  <a:outerShdw blurRad="38100" dist="38100" dir="2700000" algn="tl">
                    <a:srgbClr val="000000"/>
                  </a:outerShdw>
                </a:effectLst>
                <a:uLnTx/>
                <a:uFillTx/>
                <a:sym typeface="+mn-ea"/>
              </a:rPr>
              <a:t>年的</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长江之歌</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将长江比作母亲</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并通过对长江的赞美</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歌颂了祖国母亲的伟大。</a:t>
            </a:r>
            <a:endParaRPr kumimoji="0" lang="zh-CN" altLang="en-US"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r>
              <a:rPr lang="zh-CN" altLang="en-US" kern="0" noProof="0" dirty="0" smtClean="0">
                <a:ln>
                  <a:noFill/>
                </a:ln>
                <a:effectLst>
                  <a:outerShdw blurRad="38100" dist="38100" dir="2700000" algn="tl">
                    <a:srgbClr val="000000"/>
                  </a:outerShdw>
                </a:effectLst>
                <a:uLnTx/>
                <a:uFillTx/>
                <a:sym typeface="+mn-ea"/>
              </a:rPr>
              <a:t>改革开放这个时期的红歌的内容</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反映了“共产党好、社会主义好、改革开放好、伟大祖国好、各族人民好”的时代主旋律</a:t>
            </a:r>
            <a:r>
              <a:rPr lang="en-US" altLang="zh-CN" kern="0" noProof="0" dirty="0" smtClean="0">
                <a:ln>
                  <a:noFill/>
                </a:ln>
                <a:effectLst>
                  <a:outerShdw blurRad="38100" dist="38100" dir="2700000" algn="tl">
                    <a:srgbClr val="000000"/>
                  </a:outerShdw>
                </a:effectLst>
                <a:uLnTx/>
                <a:uFillTx/>
                <a:sym typeface="+mn-ea"/>
              </a:rPr>
              <a:t>,</a:t>
            </a:r>
            <a:r>
              <a:rPr lang="zh-CN" altLang="en-US" kern="0" noProof="0" dirty="0" smtClean="0">
                <a:ln>
                  <a:noFill/>
                </a:ln>
                <a:effectLst>
                  <a:outerShdw blurRad="38100" dist="38100" dir="2700000" algn="tl">
                    <a:srgbClr val="000000"/>
                  </a:outerShdw>
                </a:effectLst>
                <a:uLnTx/>
                <a:uFillTx/>
                <a:sym typeface="+mn-ea"/>
              </a:rPr>
              <a:t>宣传和树立了社会主义核心价值体系。</a:t>
            </a:r>
            <a:endParaRPr kumimoji="0" lang="zh-CN" altLang="en-US"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a:pPr>
            <a:endParaRPr lang="zh-CN" altLang="en-US" kern="0" noProof="0" dirty="0" smtClean="0">
              <a:ln>
                <a:noFill/>
              </a:ln>
              <a:solidFill>
                <a:schemeClr val="tx1"/>
              </a:solidFill>
              <a:effectLst>
                <a:outerShdw blurRad="38100" dist="38100" dir="2700000" algn="tl">
                  <a:srgbClr val="000000"/>
                </a:outerShdw>
              </a:effectLst>
              <a:uLnTx/>
              <a:uFillTx/>
              <a:sym typeface="+mn-ea"/>
            </a:endParaRPr>
          </a:p>
        </p:txBody>
      </p:sp>
      <p:pic>
        <p:nvPicPr>
          <p:cNvPr id="10" name="Picture 2"/>
          <p:cNvPicPr>
            <a:picLocks noChangeAspect="1" noChangeArrowheads="1"/>
          </p:cNvPicPr>
          <p:nvPr/>
        </p:nvPicPr>
        <p:blipFill>
          <a:blip r:embed="rId9"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pic>
        <p:nvPicPr>
          <p:cNvPr id="39" name="图片 38"/>
          <p:cNvPicPr>
            <a:picLocks noChangeAspect="1"/>
          </p:cNvPicPr>
          <p:nvPr/>
        </p:nvPicPr>
        <p:blipFill>
          <a:blip r:embed="rId9" cstate="screen"/>
          <a:stretch>
            <a:fillRect/>
          </a:stretch>
        </p:blipFill>
        <p:spPr>
          <a:xfrm>
            <a:off x="4896611" y="641908"/>
            <a:ext cx="2985395" cy="2912248"/>
          </a:xfrm>
          <a:prstGeom prst="rect">
            <a:avLst/>
          </a:prstGeom>
        </p:spPr>
      </p:pic>
      <p:sp>
        <p:nvSpPr>
          <p:cNvPr id="40" name="文本框 9"/>
          <p:cNvSpPr txBox="1"/>
          <p:nvPr/>
        </p:nvSpPr>
        <p:spPr>
          <a:xfrm>
            <a:off x="3610679" y="2533095"/>
            <a:ext cx="5235947" cy="2215515"/>
          </a:xfrm>
          <a:prstGeom prst="rect">
            <a:avLst/>
          </a:prstGeom>
          <a:noFill/>
        </p:spPr>
        <p:txBody>
          <a:bodyPr wrap="square" lIns="0" tIns="0" rIns="0" bIns="0" rtlCol="0">
            <a:spAutoFit/>
          </a:bodyPr>
          <a:lstStyle/>
          <a:p>
            <a:pPr algn="ctr">
              <a:lnSpc>
                <a:spcPct val="150000"/>
              </a:lnSpc>
            </a:pPr>
            <a:r>
              <a:rPr lang="zh-CN" altLang="en-US" sz="4800" b="1" dirty="0">
                <a:solidFill>
                  <a:srgbClr val="FEE13D"/>
                </a:solidFill>
                <a:latin typeface="微软雅黑" panose="020B0503020204020204" pitchFamily="34" charset="-122"/>
                <a:ea typeface="微软雅黑" panose="020B0503020204020204" pitchFamily="34" charset="-122"/>
                <a:sym typeface="+mn-ea"/>
              </a:rPr>
              <a:t>红歌的代表作品</a:t>
            </a:r>
          </a:p>
          <a:p>
            <a:pPr algn="ctr">
              <a:lnSpc>
                <a:spcPct val="150000"/>
              </a:lnSpc>
            </a:pPr>
            <a:endParaRPr lang="zh-CN" altLang="en-US" sz="4800" b="1" dirty="0">
              <a:solidFill>
                <a:srgbClr val="FEE13D"/>
              </a:solidFill>
              <a:latin typeface="微软雅黑" panose="020B0503020204020204" pitchFamily="34" charset="-122"/>
              <a:ea typeface="微软雅黑" panose="020B0503020204020204" pitchFamily="34" charset="-122"/>
              <a:sym typeface="+mn-ea"/>
            </a:endParaRPr>
          </a:p>
        </p:txBody>
      </p:sp>
      <p:sp>
        <p:nvSpPr>
          <p:cNvPr id="41" name="TextBox 20"/>
          <p:cNvSpPr txBox="1"/>
          <p:nvPr/>
        </p:nvSpPr>
        <p:spPr>
          <a:xfrm>
            <a:off x="5540765" y="1380008"/>
            <a:ext cx="1109980" cy="1015365"/>
          </a:xfrm>
          <a:prstGeom prst="rect">
            <a:avLst/>
          </a:prstGeom>
          <a:noFill/>
        </p:spPr>
        <p:txBody>
          <a:bodyPr wrap="none" lIns="0" tIns="0" rIns="0" bIns="0" rtlCol="0">
            <a:spAutoFit/>
          </a:bodyPr>
          <a:lstStyle/>
          <a:p>
            <a:pPr algn="ctr" defTabSz="913765" fontAlgn="base">
              <a:spcBef>
                <a:spcPct val="0"/>
              </a:spcBef>
              <a:spcAft>
                <a:spcPct val="0"/>
              </a:spcAft>
            </a:pPr>
            <a:r>
              <a:rPr lang="en-US" altLang="zh-CN" sz="6600" b="1" spc="300" dirty="0">
                <a:solidFill>
                  <a:srgbClr val="FEE13D"/>
                </a:solidFill>
                <a:latin typeface="微软雅黑" panose="020B0503020204020204" pitchFamily="34" charset="-122"/>
                <a:ea typeface="微软雅黑" panose="020B0503020204020204" pitchFamily="34" charset="-122"/>
              </a:rPr>
              <a:t>03</a:t>
            </a:r>
            <a:endParaRPr lang="zh-CN" altLang="en-US" sz="6600" b="1" spc="300" dirty="0">
              <a:solidFill>
                <a:srgbClr val="FEE13D"/>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10"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900"/>
                                        <p:tgtEl>
                                          <p:spTgt spid="39"/>
                                        </p:tgtEl>
                                      </p:cBhvr>
                                    </p:animEffect>
                                  </p:childTnLst>
                                </p:cTn>
                              </p:par>
                            </p:childTnLst>
                          </p:cTn>
                        </p:par>
                        <p:par>
                          <p:cTn id="36" fill="hold">
                            <p:stCondLst>
                              <p:cond delay="7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49290" y="200089"/>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5"/>
          <p:cNvSpPr/>
          <p:nvPr/>
        </p:nvSpPr>
        <p:spPr bwMode="auto">
          <a:xfrm>
            <a:off x="3579548" y="286018"/>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5" rIns="121908" bIns="60955" numCol="1" anchor="t" anchorCtr="0" compatLnSpc="1"/>
          <a:lstStyle/>
          <a:p>
            <a:endParaRPr lang="zh-CN" altLang="en-US" sz="1355">
              <a:solidFill>
                <a:schemeClr val="bg1"/>
              </a:solidFill>
            </a:endParaRPr>
          </a:p>
        </p:txBody>
      </p:sp>
      <p:sp>
        <p:nvSpPr>
          <p:cNvPr id="27" name="TextBox 7"/>
          <p:cNvSpPr txBox="1"/>
          <p:nvPr/>
        </p:nvSpPr>
        <p:spPr>
          <a:xfrm>
            <a:off x="3912342" y="646265"/>
            <a:ext cx="1291880" cy="110744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400" b="1" dirty="0">
                <a:sym typeface="+mn-ea"/>
              </a:rPr>
              <a:t>咱当兵的人</a:t>
            </a:r>
          </a:p>
        </p:txBody>
      </p:sp>
      <p:sp>
        <p:nvSpPr>
          <p:cNvPr id="28" name="Freeform 5"/>
          <p:cNvSpPr/>
          <p:nvPr/>
        </p:nvSpPr>
        <p:spPr bwMode="auto">
          <a:xfrm>
            <a:off x="722267" y="286018"/>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5" rIns="121908" bIns="60955" numCol="1" anchor="t" anchorCtr="0" compatLnSpc="1"/>
          <a:lstStyle/>
          <a:p>
            <a:endParaRPr lang="zh-CN" altLang="en-US" sz="1355">
              <a:solidFill>
                <a:schemeClr val="bg1"/>
              </a:solidFill>
            </a:endParaRPr>
          </a:p>
        </p:txBody>
      </p:sp>
      <p:sp>
        <p:nvSpPr>
          <p:cNvPr id="29" name="Freeform 5"/>
          <p:cNvSpPr/>
          <p:nvPr/>
        </p:nvSpPr>
        <p:spPr bwMode="auto">
          <a:xfrm>
            <a:off x="6429209" y="346343"/>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5" rIns="121908" bIns="60955" numCol="1" anchor="t" anchorCtr="0" compatLnSpc="1"/>
          <a:lstStyle/>
          <a:p>
            <a:endParaRPr lang="zh-CN" altLang="en-US" sz="1355">
              <a:solidFill>
                <a:schemeClr val="bg1"/>
              </a:solidFill>
            </a:endParaRPr>
          </a:p>
        </p:txBody>
      </p:sp>
      <p:sp>
        <p:nvSpPr>
          <p:cNvPr id="30" name="Freeform 5"/>
          <p:cNvSpPr/>
          <p:nvPr/>
        </p:nvSpPr>
        <p:spPr bwMode="auto">
          <a:xfrm>
            <a:off x="9153775" y="346343"/>
            <a:ext cx="1957063"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08" tIns="60955" rIns="121908" bIns="60955" numCol="1" anchor="t" anchorCtr="0" compatLnSpc="1"/>
          <a:lstStyle/>
          <a:p>
            <a:endParaRPr lang="zh-CN" altLang="en-US" sz="1355">
              <a:solidFill>
                <a:schemeClr val="bg1"/>
              </a:solidFill>
            </a:endParaRPr>
          </a:p>
        </p:txBody>
      </p:sp>
      <p:sp>
        <p:nvSpPr>
          <p:cNvPr id="31" name="TextBox 11"/>
          <p:cNvSpPr txBox="1"/>
          <p:nvPr/>
        </p:nvSpPr>
        <p:spPr>
          <a:xfrm>
            <a:off x="1054854" y="613880"/>
            <a:ext cx="1291880" cy="110744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400" b="1" dirty="0">
                <a:sym typeface="+mn-ea"/>
              </a:rPr>
              <a:t>团结就是力量</a:t>
            </a:r>
          </a:p>
        </p:txBody>
      </p:sp>
      <p:sp>
        <p:nvSpPr>
          <p:cNvPr id="32" name="TextBox 12"/>
          <p:cNvSpPr txBox="1"/>
          <p:nvPr/>
        </p:nvSpPr>
        <p:spPr>
          <a:xfrm>
            <a:off x="6762431" y="678650"/>
            <a:ext cx="1291880" cy="110744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400" b="1" dirty="0">
                <a:sym typeface="+mn-ea"/>
              </a:rPr>
              <a:t>爱我中华</a:t>
            </a:r>
          </a:p>
          <a:p>
            <a:pPr algn="ctr">
              <a:lnSpc>
                <a:spcPct val="150000"/>
              </a:lnSpc>
            </a:pPr>
            <a:endParaRPr lang="zh-CN" altLang="en-US" sz="2400" b="1" dirty="0">
              <a:sym typeface="+mn-ea"/>
            </a:endParaRPr>
          </a:p>
        </p:txBody>
      </p:sp>
      <p:sp>
        <p:nvSpPr>
          <p:cNvPr id="33" name="TextBox 13"/>
          <p:cNvSpPr txBox="1"/>
          <p:nvPr/>
        </p:nvSpPr>
        <p:spPr>
          <a:xfrm>
            <a:off x="9486363" y="678650"/>
            <a:ext cx="1291880" cy="110744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lnSpc>
                <a:spcPct val="150000"/>
              </a:lnSpc>
            </a:pPr>
            <a:r>
              <a:rPr lang="zh-CN" altLang="en-US" sz="2400" b="1" dirty="0">
                <a:sym typeface="+mn-ea"/>
              </a:rPr>
              <a:t>十送红军</a:t>
            </a:r>
          </a:p>
          <a:p>
            <a:pPr algn="ctr">
              <a:lnSpc>
                <a:spcPct val="150000"/>
              </a:lnSpc>
            </a:pPr>
            <a:endParaRPr lang="zh-CN" altLang="en-US" sz="2400" b="1" dirty="0">
              <a:sym typeface="+mn-ea"/>
            </a:endParaRPr>
          </a:p>
        </p:txBody>
      </p:sp>
      <p:sp>
        <p:nvSpPr>
          <p:cNvPr id="4" name="文本框 3"/>
          <p:cNvSpPr txBox="1"/>
          <p:nvPr/>
        </p:nvSpPr>
        <p:spPr>
          <a:xfrm>
            <a:off x="488315" y="2110740"/>
            <a:ext cx="2526665" cy="3415030"/>
          </a:xfrm>
          <a:prstGeom prst="rect">
            <a:avLst/>
          </a:prstGeom>
          <a:noFill/>
        </p:spPr>
        <p:txBody>
          <a:bodyPr wrap="square" rtlCol="0">
            <a:spAutoFit/>
          </a:bodyPr>
          <a:lstStyle/>
          <a:p>
            <a:pPr algn="l"/>
            <a:r>
              <a:rPr lang="zh-CN" altLang="en-US" dirty="0">
                <a:solidFill>
                  <a:srgbClr val="FF0000"/>
                </a:solidFill>
                <a:latin typeface="Arial" panose="020B0604020202020204" pitchFamily="34" charset="0"/>
                <a:cs typeface="Arial" panose="020B0604020202020204" pitchFamily="34" charset="0"/>
                <a:sym typeface="Arial" panose="020B0604020202020204" pitchFamily="34" charset="0"/>
              </a:rPr>
              <a:t>为了反对日寇到边区抢粮，实行“抢光、杀光、烧光”的疯狂政策，西北战地服务团深入到河北平山和山西繁峙的广大农村参加斗争。为了配合这场斗争，牧虹和卢肃同志一起在三四天左右时间里，突击创作了小型歌剧</a:t>
            </a:r>
            <a:r>
              <a:rPr lang="en-US" altLang="zh-CN" dirty="0">
                <a:solidFill>
                  <a:srgbClr val="FF0000"/>
                </a:solidFill>
                <a:latin typeface="Arial" panose="020B0604020202020204" pitchFamily="34" charset="0"/>
                <a:cs typeface="Arial" panose="020B0604020202020204" pitchFamily="34" charset="0"/>
                <a:sym typeface="Arial" panose="020B0604020202020204" pitchFamily="34" charset="0"/>
              </a:rPr>
              <a:t>《</a:t>
            </a:r>
            <a:r>
              <a:rPr lang="zh-CN" altLang="en-US" dirty="0">
                <a:solidFill>
                  <a:srgbClr val="FF0000"/>
                </a:solidFill>
                <a:latin typeface="Arial" panose="020B0604020202020204" pitchFamily="34" charset="0"/>
                <a:cs typeface="Arial" panose="020B0604020202020204" pitchFamily="34" charset="0"/>
                <a:sym typeface="Arial" panose="020B0604020202020204" pitchFamily="34" charset="0"/>
              </a:rPr>
              <a:t>团结就是力量</a:t>
            </a:r>
            <a:r>
              <a:rPr lang="en-US" altLang="zh-CN" dirty="0">
                <a:solidFill>
                  <a:srgbClr val="FF0000"/>
                </a:solidFill>
                <a:latin typeface="Arial" panose="020B0604020202020204" pitchFamily="34" charset="0"/>
                <a:cs typeface="Arial" panose="020B0604020202020204" pitchFamily="34" charset="0"/>
                <a:sym typeface="Arial" panose="020B0604020202020204" pitchFamily="34" charset="0"/>
              </a:rPr>
              <a:t>》</a:t>
            </a:r>
            <a:r>
              <a:rPr lang="zh-CN" altLang="en-US" dirty="0">
                <a:solidFill>
                  <a:srgbClr val="FF0000"/>
                </a:solidFill>
                <a:latin typeface="Arial" panose="020B0604020202020204" pitchFamily="34" charset="0"/>
                <a:cs typeface="Arial" panose="020B0604020202020204" pitchFamily="34" charset="0"/>
                <a:sym typeface="Arial" panose="020B0604020202020204" pitchFamily="34" charset="0"/>
              </a:rPr>
              <a:t>。</a:t>
            </a:r>
            <a:endParaRPr lang="zh-CN" altLang="en-US" dirty="0">
              <a:solidFill>
                <a:srgbClr val="000000"/>
              </a:solidFill>
              <a:latin typeface="Arial" panose="020B0604020202020204" pitchFamily="34" charset="0"/>
              <a:ea typeface="Arial" panose="020B0604020202020204" pitchFamily="34" charset="0"/>
              <a:sym typeface="Arial" panose="020B0604020202020204" pitchFamily="34" charset="0"/>
            </a:endParaRPr>
          </a:p>
          <a:p>
            <a:endParaRPr lang="zh-CN" altLang="en-US"/>
          </a:p>
        </p:txBody>
      </p:sp>
      <p:sp>
        <p:nvSpPr>
          <p:cNvPr id="6" name="文本框 5"/>
          <p:cNvSpPr txBox="1"/>
          <p:nvPr/>
        </p:nvSpPr>
        <p:spPr>
          <a:xfrm>
            <a:off x="3396615" y="2171700"/>
            <a:ext cx="2139950" cy="3138170"/>
          </a:xfrm>
          <a:prstGeom prst="rect">
            <a:avLst/>
          </a:prstGeom>
          <a:noFill/>
        </p:spPr>
        <p:txBody>
          <a:bodyPr wrap="square" rtlCol="0">
            <a:spAutoFit/>
          </a:bodyPr>
          <a:lstStyle/>
          <a:p>
            <a:pPr algn="l"/>
            <a:r>
              <a:rPr lang="zh-CN" altLang="en-US" dirty="0">
                <a:solidFill>
                  <a:srgbClr val="FF0000"/>
                </a:solidFill>
                <a:latin typeface="Arial" panose="020B0604020202020204" pitchFamily="34" charset="0"/>
                <a:cs typeface="Arial" panose="020B0604020202020204" pitchFamily="34" charset="0"/>
                <a:sym typeface="Arial" panose="020B0604020202020204" pitchFamily="34" charset="0"/>
              </a:rPr>
              <a:t>“当兵的人”是现代军人的代名词，也是一个透着光荣感、充满自豪感的称谓。在改革开放的年代里，军人们放弃了不少个人机遇，以无私奉献精神，履行保卫祖国的神圣职责。</a:t>
            </a:r>
            <a:endParaRPr lang="zh-CN" altLang="en-US" b="1" dirty="0">
              <a:solidFill>
                <a:srgbClr val="FF0000"/>
              </a:solidFill>
              <a:latin typeface="Arial" panose="020B0604020202020204" pitchFamily="34" charset="0"/>
              <a:ea typeface="Arial" panose="020B0604020202020204" pitchFamily="34" charset="0"/>
              <a:sym typeface="Arial" panose="020B0604020202020204" pitchFamily="34" charset="0"/>
            </a:endParaRPr>
          </a:p>
          <a:p>
            <a:pPr algn="l"/>
            <a:endParaRPr lang="zh-CN" altLang="en-US"/>
          </a:p>
        </p:txBody>
      </p:sp>
      <p:sp>
        <p:nvSpPr>
          <p:cNvPr id="8" name="文本框 7"/>
          <p:cNvSpPr txBox="1"/>
          <p:nvPr/>
        </p:nvSpPr>
        <p:spPr>
          <a:xfrm>
            <a:off x="6146165" y="2171700"/>
            <a:ext cx="2714625" cy="3969385"/>
          </a:xfrm>
          <a:prstGeom prst="rect">
            <a:avLst/>
          </a:prstGeom>
          <a:noFill/>
        </p:spPr>
        <p:txBody>
          <a:bodyPr wrap="square" rtlCol="0">
            <a:spAutoFit/>
          </a:bodyPr>
          <a:lstStyle/>
          <a:p>
            <a:pPr algn="l"/>
            <a:r>
              <a:rPr lang="zh-CN" altLang="en-US" dirty="0">
                <a:solidFill>
                  <a:srgbClr val="FF0000"/>
                </a:solidFill>
                <a:latin typeface="Calibri" panose="020F0502020204030204" charset="0"/>
                <a:ea typeface="宋体" panose="02010600030101010101" pitchFamily="2" charset="-122"/>
                <a:sym typeface="宋体" panose="02010600030101010101" pitchFamily="2" charset="-122"/>
              </a:rPr>
              <a:t>        </a:t>
            </a:r>
            <a:r>
              <a:rPr lang="zh-CN" altLang="en-US" dirty="0">
                <a:solidFill>
                  <a:srgbClr val="FF0000"/>
                </a:solidFill>
                <a:latin typeface="Calibri" panose="020F0502020204030204" charset="0"/>
                <a:sym typeface="+mn-ea"/>
              </a:rPr>
              <a:t>是为1991年召开的第四届中国少数民族运动会创作的会歌。谱曲时广泛采用广西、云南等地少数民族的音调。歌曲原是二段体。第一乐段曲调较活泼，节奏跳跃，音域较窄。</a:t>
            </a:r>
            <a:endParaRPr lang="zh-CN" altLang="en-US" dirty="0">
              <a:solidFill>
                <a:srgbClr val="FF0000"/>
              </a:solidFill>
              <a:latin typeface="Calibri" panose="020F0502020204030204" charset="0"/>
            </a:endParaRPr>
          </a:p>
          <a:p>
            <a:pPr algn="l"/>
            <a:r>
              <a:rPr lang="zh-CN" altLang="en-US" dirty="0">
                <a:solidFill>
                  <a:srgbClr val="FF0000"/>
                </a:solidFill>
                <a:latin typeface="Calibri" panose="020F0502020204030204" charset="0"/>
                <a:sym typeface="+mn-ea"/>
              </a:rPr>
              <a:t>         这首脍炙人口的歌曲多次在中央电视台的春晚中歌唱，还被编入初中生音乐教材，并名列31首被“嫦娥一号”搭载的歌曲之中</a:t>
            </a:r>
            <a:endParaRPr lang="zh-CN" altLang="en-US" dirty="0">
              <a:solidFill>
                <a:srgbClr val="000000"/>
              </a:solidFill>
              <a:latin typeface="Calibri" panose="020F0502020204030204" charset="0"/>
            </a:endParaRPr>
          </a:p>
          <a:p>
            <a:endParaRPr lang="zh-CN" altLang="en-US"/>
          </a:p>
        </p:txBody>
      </p:sp>
      <p:sp>
        <p:nvSpPr>
          <p:cNvPr id="10" name="文本框 9"/>
          <p:cNvSpPr txBox="1"/>
          <p:nvPr/>
        </p:nvSpPr>
        <p:spPr>
          <a:xfrm>
            <a:off x="9085580" y="2171700"/>
            <a:ext cx="2873375" cy="3969385"/>
          </a:xfrm>
          <a:prstGeom prst="rect">
            <a:avLst/>
          </a:prstGeom>
          <a:noFill/>
        </p:spPr>
        <p:txBody>
          <a:bodyPr wrap="square" rtlCol="0">
            <a:spAutoFit/>
          </a:bodyPr>
          <a:lstStyle/>
          <a:p>
            <a:pPr algn="l"/>
            <a:r>
              <a:rPr lang="en-US" altLang="zh-CN"/>
              <a:t> </a:t>
            </a:r>
            <a:r>
              <a:rPr lang="en-US" altLang="zh-CN">
                <a:solidFill>
                  <a:srgbClr val="FF0000"/>
                </a:solidFill>
              </a:rPr>
              <a:t>   第二次国内革命战争时期，井冈山革命根据地战斗频繁。每当红军上前线，各个村子的百姓经常到村头、河边、大道旁送别红军，有时一边送一边唱。其中一首送别红军歌，曲调非常口语化，歌词中夹杂着不少俚语、方言，唱半句，停半句，旋律婉转优美。泣如诉的《十送红军》，与苏区人民的泪水流在了一起；再现革命的历史画面。</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0410954" y="9525"/>
            <a:ext cx="1647696" cy="638175"/>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28" grpId="0" bldLvl="0" animBg="1"/>
      <p:bldP spid="29" grpId="0" bldLvl="0" animBg="1"/>
      <p:bldP spid="30" grpId="0" bldLvl="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58815" y="20834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sp>
        <p:nvSpPr>
          <p:cNvPr id="8" name="Text Box 41"/>
          <p:cNvSpPr txBox="1">
            <a:spLocks noChangeArrowheads="1"/>
          </p:cNvSpPr>
          <p:nvPr/>
        </p:nvSpPr>
        <p:spPr bwMode="auto">
          <a:xfrm>
            <a:off x="923290" y="488315"/>
            <a:ext cx="2970530" cy="2676525"/>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lnSpc>
                <a:spcPct val="150000"/>
              </a:lnSpc>
              <a:spcBef>
                <a:spcPct val="0"/>
              </a:spcBef>
              <a:spcAft>
                <a:spcPct val="0"/>
              </a:spcAft>
              <a:defRPr/>
            </a:pPr>
            <a:r>
              <a:rPr lang="zh-CN" altLang="en-US" sz="1400" kern="0" noProof="0" dirty="0" smtClean="0">
                <a:ln>
                  <a:noFill/>
                </a:ln>
                <a:solidFill>
                  <a:srgbClr val="FF0000"/>
                </a:solidFill>
                <a:effectLst>
                  <a:outerShdw blurRad="38100" dist="38100" dir="2700000" algn="tl">
                    <a:srgbClr val="000000"/>
                  </a:outerShdw>
                </a:effectLst>
                <a:uLnTx/>
                <a:uFillTx/>
                <a:sym typeface="+mn-ea"/>
              </a:rPr>
              <a:t>改革开放打开了中国的国门</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一些人请了进来</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一些人走了出去。</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大海啊、故乡</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hlinkClick r:id="rId6" action="ppaction://hlinkfile"/>
              </a:rPr>
              <a:t>我的中国心</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共和国之恋</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hlinkClick r:id="rId7" action="ppaction://hlinkfile"/>
              </a:rPr>
              <a:t>把根留住</a:t>
            </a:r>
            <a:r>
              <a:rPr lang="en-US" altLang="zh-CN" sz="1400" kern="0" noProof="0" dirty="0" smtClean="0">
                <a:ln>
                  <a:noFill/>
                </a:ln>
                <a:solidFill>
                  <a:srgbClr val="FF0000"/>
                </a:solidFill>
                <a:effectLst>
                  <a:outerShdw blurRad="38100" dist="38100" dir="2700000" algn="tl">
                    <a:srgbClr val="000000"/>
                  </a:outerShdw>
                </a:effectLst>
                <a:uLnTx/>
                <a:uFillTx/>
                <a:sym typeface="+mn-ea"/>
                <a:hlinkClick r:id="rId6" action="ppaction://hlinkfile"/>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hlinkClick r:id="rId8" action="ppaction://hlinkfile"/>
              </a:rPr>
              <a:t>故乡的云</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hlinkClick r:id="rId9" action="ppaction://hlinkfile"/>
              </a:rPr>
              <a:t>常回家看看</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等歌曲反映了海外游子对祖国、对故乡的无限依恋之情</a:t>
            </a:r>
            <a:r>
              <a:rPr lang="en-US" altLang="zh-CN" sz="1400" kern="0" noProof="0" dirty="0" smtClean="0">
                <a:ln>
                  <a:noFill/>
                </a:ln>
                <a:solidFill>
                  <a:srgbClr val="FF0000"/>
                </a:solidFill>
                <a:effectLst>
                  <a:outerShdw blurRad="38100" dist="38100" dir="2700000" algn="tl">
                    <a:srgbClr val="000000"/>
                  </a:outerShdw>
                </a:effectLst>
                <a:uLnTx/>
                <a:uFillTx/>
                <a:sym typeface="+mn-ea"/>
              </a:rPr>
              <a:t>,</a:t>
            </a:r>
            <a:r>
              <a:rPr lang="zh-CN" altLang="en-US" sz="1400" kern="0" noProof="0" dirty="0" smtClean="0">
                <a:ln>
                  <a:noFill/>
                </a:ln>
                <a:solidFill>
                  <a:srgbClr val="FF0000"/>
                </a:solidFill>
                <a:effectLst>
                  <a:outerShdw blurRad="38100" dist="38100" dir="2700000" algn="tl">
                    <a:srgbClr val="000000"/>
                  </a:outerShdw>
                </a:effectLst>
                <a:uLnTx/>
                <a:uFillTx/>
                <a:sym typeface="+mn-ea"/>
              </a:rPr>
              <a:t>也反映了故乡亲人对他们的思念和牵挂之情。</a:t>
            </a:r>
          </a:p>
        </p:txBody>
      </p:sp>
      <p:sp>
        <p:nvSpPr>
          <p:cNvPr id="10" name="Text Box 45"/>
          <p:cNvSpPr txBox="1">
            <a:spLocks noChangeArrowheads="1"/>
          </p:cNvSpPr>
          <p:nvPr/>
        </p:nvSpPr>
        <p:spPr bwMode="auto">
          <a:xfrm>
            <a:off x="6838315" y="3324860"/>
            <a:ext cx="3692525" cy="2676525"/>
          </a:xfrm>
          <a:prstGeom prst="rect">
            <a:avLst/>
          </a:prstGeom>
          <a:noFill/>
          <a:ln>
            <a:noFill/>
          </a:ln>
          <a:effectLst/>
          <a:extLst>
            <a:ext uri="{909E8E84-426E-40DD-AFC4-6F175D3DCCD1}">
              <a14:hiddenFill xmlns:a14="http://schemas.microsoft.com/office/drawing/2010/main" xmlns="">
                <a:solidFill>
                  <a:srgbClr val="C8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fontAlgn="base">
              <a:lnSpc>
                <a:spcPct val="150000"/>
              </a:lnSpc>
              <a:spcBef>
                <a:spcPct val="0"/>
              </a:spcBef>
              <a:spcAft>
                <a:spcPct val="0"/>
              </a:spcAft>
              <a:defRPr/>
            </a:pPr>
            <a:r>
              <a:rPr lang="zh-CN" altLang="en-US" sz="1400" kern="0" noProof="0" dirty="0" smtClean="0">
                <a:ln>
                  <a:noFill/>
                </a:ln>
                <a:solidFill>
                  <a:srgbClr val="0000FF"/>
                </a:solidFill>
                <a:effectLst>
                  <a:outerShdw blurRad="38100" dist="38100" dir="2700000" algn="tl">
                    <a:srgbClr val="000000"/>
                  </a:outerShdw>
                </a:effectLst>
                <a:uLnTx/>
                <a:uFillTx/>
                <a:sym typeface="+mn-ea"/>
              </a:rPr>
              <a:t>实现伟大复兴之憧憬情感。</a:t>
            </a:r>
            <a:r>
              <a:rPr lang="zh-CN" altLang="en-US" sz="1400" kern="0" noProof="0" dirty="0" smtClean="0">
                <a:ln>
                  <a:noFill/>
                </a:ln>
                <a:effectLst>
                  <a:outerShdw blurRad="38100" dist="38100" dir="2700000" algn="tl">
                    <a:srgbClr val="000000"/>
                  </a:outerShdw>
                </a:effectLst>
                <a:uLnTx/>
                <a:uFillTx/>
                <a:sym typeface="+mn-ea"/>
              </a:rPr>
              <a:t>实现中华民族的伟大复兴</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是中国共产党肩负的重要的历史使命。立志实现民族伟大复兴的中华儿女</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满怀对美好未来的幸福憧憬</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豪情万丈</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心潮激荡。</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大中国</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hlinkClick r:id="rId10" action="ppaction://hlinkfile"/>
              </a:rPr>
              <a:t>好日子</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hlinkClick r:id="rId11" action="ppaction://hlinkfile"/>
              </a:rPr>
              <a:t>大地飞歌</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走向复</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兴</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等歌曲抒发了对走进新时代</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实现伟大复兴的憧憬</a:t>
            </a:r>
            <a:r>
              <a:rPr lang="en-US" altLang="zh-CN" sz="1400" kern="0" noProof="0" dirty="0" smtClean="0">
                <a:ln>
                  <a:noFill/>
                </a:ln>
                <a:effectLst>
                  <a:outerShdw blurRad="38100" dist="38100" dir="2700000" algn="tl">
                    <a:srgbClr val="000000"/>
                  </a:outerShdw>
                </a:effectLst>
                <a:uLnTx/>
                <a:uFillTx/>
                <a:sym typeface="+mn-ea"/>
              </a:rPr>
              <a:t>,</a:t>
            </a:r>
            <a:r>
              <a:rPr lang="zh-CN" altLang="en-US" sz="1400" kern="0" noProof="0" dirty="0" smtClean="0">
                <a:ln>
                  <a:noFill/>
                </a:ln>
                <a:effectLst>
                  <a:outerShdw blurRad="38100" dist="38100" dir="2700000" algn="tl">
                    <a:srgbClr val="000000"/>
                  </a:outerShdw>
                </a:effectLst>
                <a:uLnTx/>
                <a:uFillTx/>
                <a:sym typeface="+mn-ea"/>
              </a:rPr>
              <a:t>表达出全国人民共同祝一愿祖国繁荣昌盛的美好心愿。</a:t>
            </a:r>
            <a:endParaRPr lang="zh-CN" altLang="en-US" sz="1400" dirty="0"/>
          </a:p>
        </p:txBody>
      </p:sp>
      <p:grpSp>
        <p:nvGrpSpPr>
          <p:cNvPr id="12" name="Group 29"/>
          <p:cNvGrpSpPr/>
          <p:nvPr/>
        </p:nvGrpSpPr>
        <p:grpSpPr bwMode="auto">
          <a:xfrm>
            <a:off x="1939646" y="2274513"/>
            <a:ext cx="7845283" cy="3532108"/>
            <a:chOff x="1519" y="1661"/>
            <a:chExt cx="3629" cy="1633"/>
          </a:xfrm>
        </p:grpSpPr>
        <p:sp>
          <p:nvSpPr>
            <p:cNvPr id="13"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xmlns="">
                  <a:solidFill>
                    <a:srgbClr val="C8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355">
                <a:solidFill>
                  <a:schemeClr val="bg1"/>
                </a:solidFill>
              </a:endParaRPr>
            </a:p>
          </p:txBody>
        </p:sp>
        <p:sp>
          <p:nvSpPr>
            <p:cNvPr id="14"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xmlns="">
                  <a:solidFill>
                    <a:srgbClr val="C8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355">
                <a:solidFill>
                  <a:schemeClr val="bg1"/>
                </a:solidFill>
              </a:endParaRPr>
            </a:p>
          </p:txBody>
        </p:sp>
        <p:sp>
          <p:nvSpPr>
            <p:cNvPr id="15"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xmlns="">
                  <a:solidFill>
                    <a:srgbClr val="C8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355">
                <a:solidFill>
                  <a:schemeClr val="bg1"/>
                </a:solidFill>
              </a:endParaRPr>
            </a:p>
          </p:txBody>
        </p:sp>
        <p:sp>
          <p:nvSpPr>
            <p:cNvPr id="16"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xmlns="">
                  <a:solidFill>
                    <a:srgbClr val="C800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355">
                <a:solidFill>
                  <a:schemeClr val="bg1"/>
                </a:solidFill>
              </a:endParaRPr>
            </a:p>
          </p:txBody>
        </p:sp>
        <p:sp>
          <p:nvSpPr>
            <p:cNvPr id="17" name="Line 34"/>
            <p:cNvSpPr>
              <a:spLocks noChangeShapeType="1"/>
            </p:cNvSpPr>
            <p:nvPr/>
          </p:nvSpPr>
          <p:spPr bwMode="auto">
            <a:xfrm flipH="1">
              <a:off x="1519" y="3294"/>
              <a:ext cx="726" cy="0"/>
            </a:xfrm>
            <a:prstGeom prst="line">
              <a:avLst/>
            </a:prstGeom>
            <a:noFill/>
            <a:ln w="25400">
              <a:solidFill>
                <a:schemeClr val="tx1">
                  <a:lumMod val="50000"/>
                  <a:lumOff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355">
                <a:solidFill>
                  <a:schemeClr val="bg1"/>
                </a:solidFill>
              </a:endParaRPr>
            </a:p>
          </p:txBody>
        </p:sp>
      </p:grpSp>
      <p:sp>
        <p:nvSpPr>
          <p:cNvPr id="18" name="AutoShape 42"/>
          <p:cNvSpPr>
            <a:spLocks noChangeArrowheads="1"/>
          </p:cNvSpPr>
          <p:nvPr/>
        </p:nvSpPr>
        <p:spPr bwMode="auto">
          <a:xfrm rot="17429801">
            <a:off x="3949819" y="2668502"/>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C00000"/>
            </a:solidFill>
            <a:prstDash val="dash"/>
            <a:miter lim="800000"/>
          </a:ln>
        </p:spPr>
        <p:txBody>
          <a:bodyPr anchor="ctr"/>
          <a:lstStyle/>
          <a:p>
            <a:pPr algn="ctr"/>
            <a:endParaRPr lang="zh-CN" altLang="en-US" sz="1355">
              <a:solidFill>
                <a:schemeClr val="bg1"/>
              </a:solidFill>
              <a:ea typeface="微软雅黑" panose="020B0503020204020204" pitchFamily="34" charset="-122"/>
            </a:endParaRPr>
          </a:p>
        </p:txBody>
      </p:sp>
      <p:sp>
        <p:nvSpPr>
          <p:cNvPr id="19" name="AutoShape 43"/>
          <p:cNvSpPr>
            <a:spLocks noChangeArrowheads="1"/>
          </p:cNvSpPr>
          <p:nvPr/>
        </p:nvSpPr>
        <p:spPr bwMode="auto">
          <a:xfrm rot="17429801">
            <a:off x="5566867" y="1786015"/>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C00000"/>
            </a:solidFill>
            <a:prstDash val="dash"/>
            <a:miter lim="800000"/>
          </a:ln>
        </p:spPr>
        <p:txBody>
          <a:bodyPr anchor="ctr"/>
          <a:lstStyle/>
          <a:p>
            <a:pPr algn="ctr"/>
            <a:endParaRPr lang="zh-CN" altLang="en-US" sz="1355">
              <a:solidFill>
                <a:schemeClr val="bg1"/>
              </a:solidFill>
              <a:ea typeface="微软雅黑" panose="020B0503020204020204" pitchFamily="34" charset="-122"/>
            </a:endParaRPr>
          </a:p>
        </p:txBody>
      </p:sp>
      <p:sp>
        <p:nvSpPr>
          <p:cNvPr id="20" name="AutoShape 44"/>
          <p:cNvSpPr>
            <a:spLocks noChangeArrowheads="1"/>
          </p:cNvSpPr>
          <p:nvPr/>
        </p:nvSpPr>
        <p:spPr bwMode="auto">
          <a:xfrm rot="17429801">
            <a:off x="7086635" y="951114"/>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C00000"/>
            </a:solidFill>
            <a:prstDash val="dash"/>
            <a:miter lim="800000"/>
          </a:ln>
        </p:spPr>
        <p:txBody>
          <a:bodyPr anchor="ctr"/>
          <a:lstStyle/>
          <a:p>
            <a:pPr algn="ctr"/>
            <a:endParaRPr lang="zh-CN" altLang="en-US" sz="1355">
              <a:solidFill>
                <a:schemeClr val="bg1"/>
              </a:solidFill>
              <a:ea typeface="微软雅黑" panose="020B0503020204020204" pitchFamily="34" charset="-122"/>
            </a:endParaRPr>
          </a:p>
        </p:txBody>
      </p:sp>
      <p:sp>
        <p:nvSpPr>
          <p:cNvPr id="21" name="Oval 10"/>
          <p:cNvSpPr>
            <a:spLocks noChangeArrowheads="1"/>
          </p:cNvSpPr>
          <p:nvPr/>
        </p:nvSpPr>
        <p:spPr bwMode="auto">
          <a:xfrm>
            <a:off x="3606416" y="3548495"/>
            <a:ext cx="1325203" cy="1325893"/>
          </a:xfrm>
          <a:prstGeom prst="ellipse">
            <a:avLst/>
          </a:prstGeom>
          <a:solidFill>
            <a:srgbClr val="C00000"/>
          </a:solidFill>
          <a:ln>
            <a:noFill/>
          </a:ln>
        </p:spPr>
        <p:txBody>
          <a:bodyPr vert="horz" wrap="square" lIns="91440" tIns="45720" rIns="91440" bIns="45720" numCol="1" anchor="t" anchorCtr="0" compatLnSpc="1"/>
          <a:lstStyle/>
          <a:p>
            <a:endParaRPr lang="zh-CN" altLang="en-US" sz="1355">
              <a:solidFill>
                <a:schemeClr val="bg1"/>
              </a:solidFill>
              <a:latin typeface="+mn-ea"/>
            </a:endParaRPr>
          </a:p>
        </p:txBody>
      </p:sp>
      <p:sp>
        <p:nvSpPr>
          <p:cNvPr id="22" name="Text Box 46"/>
          <p:cNvSpPr txBox="1">
            <a:spLocks noChangeArrowheads="1"/>
          </p:cNvSpPr>
          <p:nvPr/>
        </p:nvSpPr>
        <p:spPr bwMode="auto">
          <a:xfrm>
            <a:off x="3956419" y="3920526"/>
            <a:ext cx="670601" cy="629015"/>
          </a:xfrm>
          <a:prstGeom prst="rect">
            <a:avLst/>
          </a:prstGeom>
          <a:noFill/>
          <a:ln w="3175" cap="flat" cmpd="sng">
            <a:noFill/>
            <a:bevel/>
          </a:ln>
          <a:extLst>
            <a:ext uri="{91240B29-F687-4F45-9708-019B960494DF}">
              <a14:hiddenLine xmlns:a14="http://schemas.microsoft.com/office/drawing/2010/main" xmlns=""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355" dirty="0">
                <a:solidFill>
                  <a:srgbClr val="F8F8F8"/>
                </a:solidFill>
              </a:rPr>
              <a:t>在希望的田野上</a:t>
            </a:r>
          </a:p>
        </p:txBody>
      </p:sp>
      <p:sp>
        <p:nvSpPr>
          <p:cNvPr id="23" name="Oval 5"/>
          <p:cNvSpPr>
            <a:spLocks noChangeArrowheads="1"/>
          </p:cNvSpPr>
          <p:nvPr/>
        </p:nvSpPr>
        <p:spPr bwMode="auto">
          <a:xfrm>
            <a:off x="2039090" y="4433144"/>
            <a:ext cx="1325203" cy="1325892"/>
          </a:xfrm>
          <a:prstGeom prst="ellipse">
            <a:avLst/>
          </a:prstGeom>
          <a:solidFill>
            <a:srgbClr val="C00000"/>
          </a:solidFill>
          <a:ln w="3175" cap="flat" cmpd="sng">
            <a:noFill/>
            <a:bevel/>
          </a:ln>
        </p:spPr>
        <p:txBody>
          <a:bodyPr anchor="ctr"/>
          <a:lstStyle/>
          <a:p>
            <a:pPr algn="ctr"/>
            <a:endParaRPr lang="zh-CN" altLang="en-US" sz="1355">
              <a:solidFill>
                <a:schemeClr val="bg1"/>
              </a:solidFill>
              <a:ea typeface="微软雅黑" panose="020B0503020204020204" pitchFamily="34" charset="-122"/>
            </a:endParaRPr>
          </a:p>
        </p:txBody>
      </p:sp>
      <p:sp>
        <p:nvSpPr>
          <p:cNvPr id="24" name="Text Box 47"/>
          <p:cNvSpPr txBox="1">
            <a:spLocks noChangeArrowheads="1"/>
          </p:cNvSpPr>
          <p:nvPr/>
        </p:nvSpPr>
        <p:spPr bwMode="auto">
          <a:xfrm>
            <a:off x="2360990" y="4805176"/>
            <a:ext cx="670601" cy="629015"/>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355" dirty="0">
                <a:solidFill>
                  <a:srgbClr val="F8F8F8"/>
                </a:solidFill>
              </a:rPr>
              <a:t>我爱你中国</a:t>
            </a:r>
          </a:p>
        </p:txBody>
      </p:sp>
      <p:sp>
        <p:nvSpPr>
          <p:cNvPr id="25" name="Oval 20"/>
          <p:cNvSpPr>
            <a:spLocks noChangeArrowheads="1"/>
          </p:cNvSpPr>
          <p:nvPr/>
        </p:nvSpPr>
        <p:spPr bwMode="auto">
          <a:xfrm>
            <a:off x="6745394" y="1785685"/>
            <a:ext cx="1325203" cy="1325892"/>
          </a:xfrm>
          <a:prstGeom prst="ellipse">
            <a:avLst/>
          </a:prstGeom>
          <a:solidFill>
            <a:srgbClr val="C00000"/>
          </a:solidFill>
          <a:ln>
            <a:noFill/>
          </a:ln>
        </p:spPr>
        <p:txBody>
          <a:bodyPr vert="horz" wrap="square" lIns="91440" tIns="45720" rIns="91440" bIns="45720" numCol="1" anchor="t" anchorCtr="0" compatLnSpc="1"/>
          <a:lstStyle/>
          <a:p>
            <a:endParaRPr lang="zh-CN" altLang="en-US" sz="1355">
              <a:solidFill>
                <a:schemeClr val="bg1"/>
              </a:solidFill>
              <a:latin typeface="+mn-ea"/>
            </a:endParaRPr>
          </a:p>
        </p:txBody>
      </p:sp>
      <p:sp>
        <p:nvSpPr>
          <p:cNvPr id="26" name="Text Box 48"/>
          <p:cNvSpPr txBox="1">
            <a:spLocks noChangeArrowheads="1"/>
          </p:cNvSpPr>
          <p:nvPr/>
        </p:nvSpPr>
        <p:spPr bwMode="auto">
          <a:xfrm>
            <a:off x="7080265" y="2155553"/>
            <a:ext cx="670601" cy="629015"/>
          </a:xfrm>
          <a:prstGeom prst="rect">
            <a:avLst/>
          </a:prstGeom>
          <a:noFill/>
          <a:ln w="3175" cap="flat" cmpd="sng">
            <a:noFill/>
            <a:bevel/>
          </a:ln>
          <a:extLst>
            <a:ext uri="{91240B29-F687-4F45-9708-019B960494DF}">
              <a14:hiddenLine xmlns:a14="http://schemas.microsoft.com/office/drawing/2010/main" xmlns=""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355" dirty="0">
                <a:solidFill>
                  <a:srgbClr val="F8F8F8"/>
                </a:solidFill>
              </a:rPr>
              <a:t>走进新时代</a:t>
            </a:r>
          </a:p>
        </p:txBody>
      </p:sp>
      <p:sp>
        <p:nvSpPr>
          <p:cNvPr id="27" name="Oval 15"/>
          <p:cNvSpPr>
            <a:spLocks noChangeArrowheads="1"/>
          </p:cNvSpPr>
          <p:nvPr/>
        </p:nvSpPr>
        <p:spPr bwMode="auto">
          <a:xfrm>
            <a:off x="5173745" y="2666009"/>
            <a:ext cx="1325203" cy="1325893"/>
          </a:xfrm>
          <a:prstGeom prst="ellipse">
            <a:avLst/>
          </a:prstGeom>
          <a:solidFill>
            <a:srgbClr val="C00000"/>
          </a:solidFill>
          <a:ln>
            <a:noFill/>
          </a:ln>
        </p:spPr>
        <p:txBody>
          <a:bodyPr vert="horz" wrap="square" lIns="91440" tIns="45720" rIns="91440" bIns="45720" numCol="1" anchor="t" anchorCtr="0" compatLnSpc="1"/>
          <a:lstStyle/>
          <a:p>
            <a:endParaRPr lang="zh-CN" altLang="en-US" sz="1355">
              <a:solidFill>
                <a:schemeClr val="bg1"/>
              </a:solidFill>
              <a:latin typeface="+mn-ea"/>
            </a:endParaRPr>
          </a:p>
        </p:txBody>
      </p:sp>
      <p:sp>
        <p:nvSpPr>
          <p:cNvPr id="28" name="Text Box 49"/>
          <p:cNvSpPr txBox="1">
            <a:spLocks noChangeArrowheads="1"/>
          </p:cNvSpPr>
          <p:nvPr/>
        </p:nvSpPr>
        <p:spPr bwMode="auto">
          <a:xfrm>
            <a:off x="5502129" y="3038038"/>
            <a:ext cx="670601" cy="629015"/>
          </a:xfrm>
          <a:prstGeom prst="rect">
            <a:avLst/>
          </a:prstGeom>
          <a:noFill/>
          <a:ln w="3175" cap="flat" cmpd="sng">
            <a:noFill/>
            <a:bevel/>
          </a:ln>
          <a:extLst>
            <a:ext uri="{91240B29-F687-4F45-9708-019B960494DF}">
              <a14:hiddenLine xmlns:a14="http://schemas.microsoft.com/office/drawing/2010/main" xmlns=""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355" dirty="0">
                <a:solidFill>
                  <a:srgbClr val="F8F8F8"/>
                </a:solidFill>
              </a:rPr>
              <a:t>我和我的祖国</a:t>
            </a:r>
          </a:p>
        </p:txBody>
      </p:sp>
      <p:sp>
        <p:nvSpPr>
          <p:cNvPr id="29" name="Oval 25"/>
          <p:cNvSpPr>
            <a:spLocks noChangeArrowheads="1"/>
          </p:cNvSpPr>
          <p:nvPr/>
        </p:nvSpPr>
        <p:spPr bwMode="auto">
          <a:xfrm>
            <a:off x="8312722" y="901035"/>
            <a:ext cx="1325203" cy="1325893"/>
          </a:xfrm>
          <a:prstGeom prst="ellipse">
            <a:avLst/>
          </a:prstGeom>
          <a:solidFill>
            <a:srgbClr val="C00000"/>
          </a:solidFill>
          <a:ln w="3175" cap="flat" cmpd="sng">
            <a:noFill/>
            <a:bevel/>
          </a:ln>
        </p:spPr>
        <p:txBody>
          <a:bodyPr anchor="ctr"/>
          <a:lstStyle/>
          <a:p>
            <a:pPr algn="ctr"/>
            <a:endParaRPr lang="zh-CN" altLang="en-US" sz="1355">
              <a:solidFill>
                <a:schemeClr val="accent2"/>
              </a:solidFill>
              <a:ea typeface="微软雅黑" panose="020B0503020204020204" pitchFamily="34" charset="-122"/>
            </a:endParaRPr>
          </a:p>
        </p:txBody>
      </p:sp>
      <p:sp>
        <p:nvSpPr>
          <p:cNvPr id="30" name="Text Box 50"/>
          <p:cNvSpPr txBox="1">
            <a:spLocks noChangeArrowheads="1"/>
          </p:cNvSpPr>
          <p:nvPr/>
        </p:nvSpPr>
        <p:spPr bwMode="auto">
          <a:xfrm>
            <a:off x="8629628" y="1273064"/>
            <a:ext cx="645995" cy="646331"/>
          </a:xfrm>
          <a:prstGeom prst="rect">
            <a:avLst/>
          </a:prstGeom>
          <a:noFill/>
          <a:ln w="3175" cap="flat" cmpd="sng">
            <a:noFill/>
            <a:bevel/>
          </a:ln>
          <a:extLst>
            <a:ext uri="{91240B29-F687-4F45-9708-019B960494DF}">
              <a14:hiddenLine xmlns:a14="http://schemas.microsoft.com/office/drawing/2010/main" xmlns="" w="9525">
                <a:solidFill>
                  <a:schemeClr val="tx1"/>
                </a:solidFill>
                <a:miter lim="800000"/>
                <a:headEnd/>
                <a:tailEnd/>
              </a14:hiddenLine>
            </a:ext>
          </a:extLst>
        </p:spPr>
        <p:txBody>
          <a:bodyPr anchor="ctr"/>
          <a:lstStyle>
            <a:defPPr>
              <a:defRPr lang="zh-CN"/>
            </a:defPPr>
            <a:lvl1pPr algn="ctr">
              <a:defRPr>
                <a:solidFill>
                  <a:srgbClr val="FFFFFF"/>
                </a:solidFill>
                <a:ea typeface="微软雅黑" panose="020B0503020204020204" pitchFamily="34" charset="-122"/>
              </a:defRPr>
            </a:lvl1pPr>
          </a:lstStyle>
          <a:p>
            <a:r>
              <a:rPr lang="zh-CN" altLang="en-US" sz="1355" dirty="0">
                <a:solidFill>
                  <a:srgbClr val="F8F8F8"/>
                </a:solidFill>
              </a:rPr>
              <a:t>国家</a:t>
            </a:r>
          </a:p>
        </p:txBody>
      </p:sp>
      <p:sp>
        <p:nvSpPr>
          <p:cNvPr id="31" name="AutoShape 42"/>
          <p:cNvSpPr>
            <a:spLocks noChangeArrowheads="1"/>
          </p:cNvSpPr>
          <p:nvPr/>
        </p:nvSpPr>
        <p:spPr bwMode="auto">
          <a:xfrm rot="17429801">
            <a:off x="2517551" y="3610198"/>
            <a:ext cx="1276145" cy="1275480"/>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solidFill>
              <a:srgbClr val="C00000"/>
            </a:solidFill>
            <a:prstDash val="dash"/>
            <a:miter lim="800000"/>
          </a:ln>
        </p:spPr>
        <p:txBody>
          <a:bodyPr anchor="ctr"/>
          <a:lstStyle/>
          <a:p>
            <a:pPr algn="ctr"/>
            <a:endParaRPr lang="zh-CN" altLang="en-US" sz="1355">
              <a:solidFill>
                <a:schemeClr val="bg1"/>
              </a:solidFill>
              <a:ea typeface="微软雅黑" panose="020B0503020204020204" pitchFamily="34" charset="-122"/>
            </a:endParaRPr>
          </a:p>
        </p:txBody>
      </p:sp>
      <p:pic>
        <p:nvPicPr>
          <p:cNvPr id="32" name="Picture 2"/>
          <p:cNvPicPr>
            <a:picLocks noChangeAspect="1" noChangeArrowheads="1"/>
          </p:cNvPicPr>
          <p:nvPr/>
        </p:nvPicPr>
        <p:blipFill>
          <a:blip r:embed="rId12"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145">
                                          <p:stCondLst>
                                            <p:cond delay="0"/>
                                          </p:stCondLst>
                                        </p:cTn>
                                        <p:tgtEl>
                                          <p:spTgt spid="23"/>
                                        </p:tgtEl>
                                      </p:cBhvr>
                                    </p:animEffect>
                                    <p:anim calcmode="lin" valueType="num">
                                      <p:cBhvr>
                                        <p:cTn id="12" dur="456"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17" dur="7">
                                          <p:stCondLst>
                                            <p:cond delay="163"/>
                                          </p:stCondLst>
                                        </p:cTn>
                                        <p:tgtEl>
                                          <p:spTgt spid="23"/>
                                        </p:tgtEl>
                                      </p:cBhvr>
                                      <p:to x="100000" y="60000"/>
                                    </p:animScale>
                                    <p:animScale>
                                      <p:cBhvr>
                                        <p:cTn id="18" dur="42" decel="50000">
                                          <p:stCondLst>
                                            <p:cond delay="169"/>
                                          </p:stCondLst>
                                        </p:cTn>
                                        <p:tgtEl>
                                          <p:spTgt spid="23"/>
                                        </p:tgtEl>
                                      </p:cBhvr>
                                      <p:to x="100000" y="100000"/>
                                    </p:animScale>
                                    <p:animScale>
                                      <p:cBhvr>
                                        <p:cTn id="19" dur="7">
                                          <p:stCondLst>
                                            <p:cond delay="328"/>
                                          </p:stCondLst>
                                        </p:cTn>
                                        <p:tgtEl>
                                          <p:spTgt spid="23"/>
                                        </p:tgtEl>
                                      </p:cBhvr>
                                      <p:to x="100000" y="80000"/>
                                    </p:animScale>
                                    <p:animScale>
                                      <p:cBhvr>
                                        <p:cTn id="20" dur="42" decel="50000">
                                          <p:stCondLst>
                                            <p:cond delay="335"/>
                                          </p:stCondLst>
                                        </p:cTn>
                                        <p:tgtEl>
                                          <p:spTgt spid="23"/>
                                        </p:tgtEl>
                                      </p:cBhvr>
                                      <p:to x="100000" y="100000"/>
                                    </p:animScale>
                                    <p:animScale>
                                      <p:cBhvr>
                                        <p:cTn id="21" dur="7">
                                          <p:stCondLst>
                                            <p:cond delay="411"/>
                                          </p:stCondLst>
                                        </p:cTn>
                                        <p:tgtEl>
                                          <p:spTgt spid="23"/>
                                        </p:tgtEl>
                                      </p:cBhvr>
                                      <p:to x="100000" y="90000"/>
                                    </p:animScale>
                                    <p:animScale>
                                      <p:cBhvr>
                                        <p:cTn id="22" dur="42" decel="50000">
                                          <p:stCondLst>
                                            <p:cond delay="417"/>
                                          </p:stCondLst>
                                        </p:cTn>
                                        <p:tgtEl>
                                          <p:spTgt spid="23"/>
                                        </p:tgtEl>
                                      </p:cBhvr>
                                      <p:to x="100000" y="100000"/>
                                    </p:animScale>
                                    <p:animScale>
                                      <p:cBhvr>
                                        <p:cTn id="23" dur="7">
                                          <p:stCondLst>
                                            <p:cond delay="452"/>
                                          </p:stCondLst>
                                        </p:cTn>
                                        <p:tgtEl>
                                          <p:spTgt spid="23"/>
                                        </p:tgtEl>
                                      </p:cBhvr>
                                      <p:to x="100000" y="95000"/>
                                    </p:animScale>
                                    <p:animScale>
                                      <p:cBhvr>
                                        <p:cTn id="24" dur="42" decel="50000">
                                          <p:stCondLst>
                                            <p:cond delay="459"/>
                                          </p:stCondLst>
                                        </p:cTn>
                                        <p:tgtEl>
                                          <p:spTgt spid="23"/>
                                        </p:tgtEl>
                                      </p:cBhvr>
                                      <p:to x="100000" y="100000"/>
                                    </p:animScale>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 calcmode="lin" valueType="num">
                                      <p:cBhvr>
                                        <p:cTn id="30" dur="500" fill="hold"/>
                                        <p:tgtEl>
                                          <p:spTgt spid="24"/>
                                        </p:tgtEl>
                                        <p:attrNameLst>
                                          <p:attrName>style.rotation</p:attrName>
                                        </p:attrNameLst>
                                      </p:cBhvr>
                                      <p:tavLst>
                                        <p:tav tm="0">
                                          <p:val>
                                            <p:fltVal val="90"/>
                                          </p:val>
                                        </p:tav>
                                        <p:tav tm="100000">
                                          <p:val>
                                            <p:fltVal val="0"/>
                                          </p:val>
                                        </p:tav>
                                      </p:tavLst>
                                    </p:anim>
                                    <p:animEffect transition="in" filter="fade">
                                      <p:cBhvr>
                                        <p:cTn id="31" dur="500"/>
                                        <p:tgtEl>
                                          <p:spTgt spid="24"/>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300"/>
                                        <p:tgtEl>
                                          <p:spTgt spid="31"/>
                                        </p:tgtEl>
                                      </p:cBhvr>
                                    </p:animEffect>
                                  </p:childTnLst>
                                </p:cTn>
                              </p:par>
                            </p:childTnLst>
                          </p:cTn>
                        </p:par>
                        <p:par>
                          <p:cTn id="36" fill="hold">
                            <p:stCondLst>
                              <p:cond delay="3000"/>
                            </p:stCondLst>
                            <p:childTnLst>
                              <p:par>
                                <p:cTn id="37" presetID="26"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145">
                                          <p:stCondLst>
                                            <p:cond delay="0"/>
                                          </p:stCondLst>
                                        </p:cTn>
                                        <p:tgtEl>
                                          <p:spTgt spid="21"/>
                                        </p:tgtEl>
                                      </p:cBhvr>
                                    </p:animEffect>
                                    <p:anim calcmode="lin" valueType="num">
                                      <p:cBhvr>
                                        <p:cTn id="40"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45" dur="7">
                                          <p:stCondLst>
                                            <p:cond delay="163"/>
                                          </p:stCondLst>
                                        </p:cTn>
                                        <p:tgtEl>
                                          <p:spTgt spid="21"/>
                                        </p:tgtEl>
                                      </p:cBhvr>
                                      <p:to x="100000" y="60000"/>
                                    </p:animScale>
                                    <p:animScale>
                                      <p:cBhvr>
                                        <p:cTn id="46" dur="42" decel="50000">
                                          <p:stCondLst>
                                            <p:cond delay="169"/>
                                          </p:stCondLst>
                                        </p:cTn>
                                        <p:tgtEl>
                                          <p:spTgt spid="21"/>
                                        </p:tgtEl>
                                      </p:cBhvr>
                                      <p:to x="100000" y="100000"/>
                                    </p:animScale>
                                    <p:animScale>
                                      <p:cBhvr>
                                        <p:cTn id="47" dur="7">
                                          <p:stCondLst>
                                            <p:cond delay="328"/>
                                          </p:stCondLst>
                                        </p:cTn>
                                        <p:tgtEl>
                                          <p:spTgt spid="21"/>
                                        </p:tgtEl>
                                      </p:cBhvr>
                                      <p:to x="100000" y="80000"/>
                                    </p:animScale>
                                    <p:animScale>
                                      <p:cBhvr>
                                        <p:cTn id="48" dur="42" decel="50000">
                                          <p:stCondLst>
                                            <p:cond delay="335"/>
                                          </p:stCondLst>
                                        </p:cTn>
                                        <p:tgtEl>
                                          <p:spTgt spid="21"/>
                                        </p:tgtEl>
                                      </p:cBhvr>
                                      <p:to x="100000" y="100000"/>
                                    </p:animScale>
                                    <p:animScale>
                                      <p:cBhvr>
                                        <p:cTn id="49" dur="7">
                                          <p:stCondLst>
                                            <p:cond delay="411"/>
                                          </p:stCondLst>
                                        </p:cTn>
                                        <p:tgtEl>
                                          <p:spTgt spid="21"/>
                                        </p:tgtEl>
                                      </p:cBhvr>
                                      <p:to x="100000" y="90000"/>
                                    </p:animScale>
                                    <p:animScale>
                                      <p:cBhvr>
                                        <p:cTn id="50" dur="42" decel="50000">
                                          <p:stCondLst>
                                            <p:cond delay="417"/>
                                          </p:stCondLst>
                                        </p:cTn>
                                        <p:tgtEl>
                                          <p:spTgt spid="21"/>
                                        </p:tgtEl>
                                      </p:cBhvr>
                                      <p:to x="100000" y="100000"/>
                                    </p:animScale>
                                    <p:animScale>
                                      <p:cBhvr>
                                        <p:cTn id="51" dur="7">
                                          <p:stCondLst>
                                            <p:cond delay="452"/>
                                          </p:stCondLst>
                                        </p:cTn>
                                        <p:tgtEl>
                                          <p:spTgt spid="21"/>
                                        </p:tgtEl>
                                      </p:cBhvr>
                                      <p:to x="100000" y="95000"/>
                                    </p:animScale>
                                    <p:animScale>
                                      <p:cBhvr>
                                        <p:cTn id="52" dur="42" decel="50000">
                                          <p:stCondLst>
                                            <p:cond delay="459"/>
                                          </p:stCondLst>
                                        </p:cTn>
                                        <p:tgtEl>
                                          <p:spTgt spid="21"/>
                                        </p:tgtEl>
                                      </p:cBhvr>
                                      <p:to x="100000" y="100000"/>
                                    </p:animScale>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style.rotation</p:attrName>
                                        </p:attrNameLst>
                                      </p:cBhvr>
                                      <p:tavLst>
                                        <p:tav tm="0">
                                          <p:val>
                                            <p:fltVal val="90"/>
                                          </p:val>
                                        </p:tav>
                                        <p:tav tm="100000">
                                          <p:val>
                                            <p:fltVal val="0"/>
                                          </p:val>
                                        </p:tav>
                                      </p:tavLst>
                                    </p:anim>
                                    <p:animEffect transition="in" filter="fade">
                                      <p:cBhvr>
                                        <p:cTn id="59" dur="500"/>
                                        <p:tgtEl>
                                          <p:spTgt spid="22"/>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300"/>
                                        <p:tgtEl>
                                          <p:spTgt spid="18"/>
                                        </p:tgtEl>
                                      </p:cBhvr>
                                    </p:animEffect>
                                  </p:childTnLst>
                                </p:cTn>
                              </p:par>
                            </p:childTnLst>
                          </p:cTn>
                        </p:par>
                        <p:par>
                          <p:cTn id="64" fill="hold">
                            <p:stCondLst>
                              <p:cond delay="5000"/>
                            </p:stCondLst>
                            <p:childTnLst>
                              <p:par>
                                <p:cTn id="65" presetID="26"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145">
                                          <p:stCondLst>
                                            <p:cond delay="0"/>
                                          </p:stCondLst>
                                        </p:cTn>
                                        <p:tgtEl>
                                          <p:spTgt spid="27"/>
                                        </p:tgtEl>
                                      </p:cBhvr>
                                    </p:animEffect>
                                    <p:anim calcmode="lin" valueType="num">
                                      <p:cBhvr>
                                        <p:cTn id="68"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73" dur="7">
                                          <p:stCondLst>
                                            <p:cond delay="163"/>
                                          </p:stCondLst>
                                        </p:cTn>
                                        <p:tgtEl>
                                          <p:spTgt spid="27"/>
                                        </p:tgtEl>
                                      </p:cBhvr>
                                      <p:to x="100000" y="60000"/>
                                    </p:animScale>
                                    <p:animScale>
                                      <p:cBhvr>
                                        <p:cTn id="74" dur="42" decel="50000">
                                          <p:stCondLst>
                                            <p:cond delay="169"/>
                                          </p:stCondLst>
                                        </p:cTn>
                                        <p:tgtEl>
                                          <p:spTgt spid="27"/>
                                        </p:tgtEl>
                                      </p:cBhvr>
                                      <p:to x="100000" y="100000"/>
                                    </p:animScale>
                                    <p:animScale>
                                      <p:cBhvr>
                                        <p:cTn id="75" dur="7">
                                          <p:stCondLst>
                                            <p:cond delay="328"/>
                                          </p:stCondLst>
                                        </p:cTn>
                                        <p:tgtEl>
                                          <p:spTgt spid="27"/>
                                        </p:tgtEl>
                                      </p:cBhvr>
                                      <p:to x="100000" y="80000"/>
                                    </p:animScale>
                                    <p:animScale>
                                      <p:cBhvr>
                                        <p:cTn id="76" dur="42" decel="50000">
                                          <p:stCondLst>
                                            <p:cond delay="335"/>
                                          </p:stCondLst>
                                        </p:cTn>
                                        <p:tgtEl>
                                          <p:spTgt spid="27"/>
                                        </p:tgtEl>
                                      </p:cBhvr>
                                      <p:to x="100000" y="100000"/>
                                    </p:animScale>
                                    <p:animScale>
                                      <p:cBhvr>
                                        <p:cTn id="77" dur="7">
                                          <p:stCondLst>
                                            <p:cond delay="411"/>
                                          </p:stCondLst>
                                        </p:cTn>
                                        <p:tgtEl>
                                          <p:spTgt spid="27"/>
                                        </p:tgtEl>
                                      </p:cBhvr>
                                      <p:to x="100000" y="90000"/>
                                    </p:animScale>
                                    <p:animScale>
                                      <p:cBhvr>
                                        <p:cTn id="78" dur="42" decel="50000">
                                          <p:stCondLst>
                                            <p:cond delay="417"/>
                                          </p:stCondLst>
                                        </p:cTn>
                                        <p:tgtEl>
                                          <p:spTgt spid="27"/>
                                        </p:tgtEl>
                                      </p:cBhvr>
                                      <p:to x="100000" y="100000"/>
                                    </p:animScale>
                                    <p:animScale>
                                      <p:cBhvr>
                                        <p:cTn id="79" dur="7">
                                          <p:stCondLst>
                                            <p:cond delay="452"/>
                                          </p:stCondLst>
                                        </p:cTn>
                                        <p:tgtEl>
                                          <p:spTgt spid="27"/>
                                        </p:tgtEl>
                                      </p:cBhvr>
                                      <p:to x="100000" y="95000"/>
                                    </p:animScale>
                                    <p:animScale>
                                      <p:cBhvr>
                                        <p:cTn id="80" dur="42" decel="50000">
                                          <p:stCondLst>
                                            <p:cond delay="459"/>
                                          </p:stCondLst>
                                        </p:cTn>
                                        <p:tgtEl>
                                          <p:spTgt spid="27"/>
                                        </p:tgtEl>
                                      </p:cBhvr>
                                      <p:to x="100000" y="100000"/>
                                    </p:animScale>
                                  </p:childTnLst>
                                </p:cTn>
                              </p:par>
                            </p:childTnLst>
                          </p:cTn>
                        </p:par>
                        <p:par>
                          <p:cTn id="81" fill="hold">
                            <p:stCondLst>
                              <p:cond delay="6000"/>
                            </p:stCondLst>
                            <p:childTnLst>
                              <p:par>
                                <p:cTn id="82" presetID="31" presetClass="entr" presetSubtype="0"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 calcmode="lin" valueType="num">
                                      <p:cBhvr>
                                        <p:cTn id="86" dur="500" fill="hold"/>
                                        <p:tgtEl>
                                          <p:spTgt spid="28"/>
                                        </p:tgtEl>
                                        <p:attrNameLst>
                                          <p:attrName>style.rotation</p:attrName>
                                        </p:attrNameLst>
                                      </p:cBhvr>
                                      <p:tavLst>
                                        <p:tav tm="0">
                                          <p:val>
                                            <p:fltVal val="90"/>
                                          </p:val>
                                        </p:tav>
                                        <p:tav tm="100000">
                                          <p:val>
                                            <p:fltVal val="0"/>
                                          </p:val>
                                        </p:tav>
                                      </p:tavLst>
                                    </p:anim>
                                    <p:animEffect transition="in" filter="fade">
                                      <p:cBhvr>
                                        <p:cTn id="87" dur="500"/>
                                        <p:tgtEl>
                                          <p:spTgt spid="28"/>
                                        </p:tgtEl>
                                      </p:cBhvr>
                                    </p:animEffect>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300"/>
                                        <p:tgtEl>
                                          <p:spTgt spid="19"/>
                                        </p:tgtEl>
                                      </p:cBhvr>
                                    </p:animEffect>
                                  </p:childTnLst>
                                </p:cTn>
                              </p:par>
                            </p:childTnLst>
                          </p:cTn>
                        </p:par>
                        <p:par>
                          <p:cTn id="92" fill="hold">
                            <p:stCondLst>
                              <p:cond delay="7000"/>
                            </p:stCondLst>
                            <p:childTnLst>
                              <p:par>
                                <p:cTn id="93" presetID="26"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down)">
                                      <p:cBhvr>
                                        <p:cTn id="95" dur="145">
                                          <p:stCondLst>
                                            <p:cond delay="0"/>
                                          </p:stCondLst>
                                        </p:cTn>
                                        <p:tgtEl>
                                          <p:spTgt spid="25"/>
                                        </p:tgtEl>
                                      </p:cBhvr>
                                    </p:animEffect>
                                    <p:anim calcmode="lin" valueType="num">
                                      <p:cBhvr>
                                        <p:cTn id="96"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7"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98"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99"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00"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01" dur="7">
                                          <p:stCondLst>
                                            <p:cond delay="163"/>
                                          </p:stCondLst>
                                        </p:cTn>
                                        <p:tgtEl>
                                          <p:spTgt spid="25"/>
                                        </p:tgtEl>
                                      </p:cBhvr>
                                      <p:to x="100000" y="60000"/>
                                    </p:animScale>
                                    <p:animScale>
                                      <p:cBhvr>
                                        <p:cTn id="102" dur="42" decel="50000">
                                          <p:stCondLst>
                                            <p:cond delay="169"/>
                                          </p:stCondLst>
                                        </p:cTn>
                                        <p:tgtEl>
                                          <p:spTgt spid="25"/>
                                        </p:tgtEl>
                                      </p:cBhvr>
                                      <p:to x="100000" y="100000"/>
                                    </p:animScale>
                                    <p:animScale>
                                      <p:cBhvr>
                                        <p:cTn id="103" dur="7">
                                          <p:stCondLst>
                                            <p:cond delay="328"/>
                                          </p:stCondLst>
                                        </p:cTn>
                                        <p:tgtEl>
                                          <p:spTgt spid="25"/>
                                        </p:tgtEl>
                                      </p:cBhvr>
                                      <p:to x="100000" y="80000"/>
                                    </p:animScale>
                                    <p:animScale>
                                      <p:cBhvr>
                                        <p:cTn id="104" dur="42" decel="50000">
                                          <p:stCondLst>
                                            <p:cond delay="335"/>
                                          </p:stCondLst>
                                        </p:cTn>
                                        <p:tgtEl>
                                          <p:spTgt spid="25"/>
                                        </p:tgtEl>
                                      </p:cBhvr>
                                      <p:to x="100000" y="100000"/>
                                    </p:animScale>
                                    <p:animScale>
                                      <p:cBhvr>
                                        <p:cTn id="105" dur="7">
                                          <p:stCondLst>
                                            <p:cond delay="411"/>
                                          </p:stCondLst>
                                        </p:cTn>
                                        <p:tgtEl>
                                          <p:spTgt spid="25"/>
                                        </p:tgtEl>
                                      </p:cBhvr>
                                      <p:to x="100000" y="90000"/>
                                    </p:animScale>
                                    <p:animScale>
                                      <p:cBhvr>
                                        <p:cTn id="106" dur="42" decel="50000">
                                          <p:stCondLst>
                                            <p:cond delay="417"/>
                                          </p:stCondLst>
                                        </p:cTn>
                                        <p:tgtEl>
                                          <p:spTgt spid="25"/>
                                        </p:tgtEl>
                                      </p:cBhvr>
                                      <p:to x="100000" y="100000"/>
                                    </p:animScale>
                                    <p:animScale>
                                      <p:cBhvr>
                                        <p:cTn id="107" dur="7">
                                          <p:stCondLst>
                                            <p:cond delay="452"/>
                                          </p:stCondLst>
                                        </p:cTn>
                                        <p:tgtEl>
                                          <p:spTgt spid="25"/>
                                        </p:tgtEl>
                                      </p:cBhvr>
                                      <p:to x="100000" y="95000"/>
                                    </p:animScale>
                                    <p:animScale>
                                      <p:cBhvr>
                                        <p:cTn id="108" dur="42" decel="50000">
                                          <p:stCondLst>
                                            <p:cond delay="459"/>
                                          </p:stCondLst>
                                        </p:cTn>
                                        <p:tgtEl>
                                          <p:spTgt spid="25"/>
                                        </p:tgtEl>
                                      </p:cBhvr>
                                      <p:to x="100000" y="100000"/>
                                    </p:animScale>
                                  </p:childTnLst>
                                </p:cTn>
                              </p:par>
                            </p:childTnLst>
                          </p:cTn>
                        </p:par>
                        <p:par>
                          <p:cTn id="109" fill="hold">
                            <p:stCondLst>
                              <p:cond delay="8000"/>
                            </p:stCondLst>
                            <p:childTnLst>
                              <p:par>
                                <p:cTn id="110" presetID="31" presetClass="entr" presetSubtype="0"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 calcmode="lin" valueType="num">
                                      <p:cBhvr>
                                        <p:cTn id="114" dur="500" fill="hold"/>
                                        <p:tgtEl>
                                          <p:spTgt spid="26"/>
                                        </p:tgtEl>
                                        <p:attrNameLst>
                                          <p:attrName>style.rotation</p:attrName>
                                        </p:attrNameLst>
                                      </p:cBhvr>
                                      <p:tavLst>
                                        <p:tav tm="0">
                                          <p:val>
                                            <p:fltVal val="90"/>
                                          </p:val>
                                        </p:tav>
                                        <p:tav tm="100000">
                                          <p:val>
                                            <p:fltVal val="0"/>
                                          </p:val>
                                        </p:tav>
                                      </p:tavLst>
                                    </p:anim>
                                    <p:animEffect transition="in" filter="fade">
                                      <p:cBhvr>
                                        <p:cTn id="115" dur="500"/>
                                        <p:tgtEl>
                                          <p:spTgt spid="26"/>
                                        </p:tgtEl>
                                      </p:cBhvr>
                                    </p:animEffect>
                                  </p:childTnLst>
                                </p:cTn>
                              </p:par>
                            </p:childTnLst>
                          </p:cTn>
                        </p:par>
                        <p:par>
                          <p:cTn id="116" fill="hold">
                            <p:stCondLst>
                              <p:cond delay="8500"/>
                            </p:stCondLst>
                            <p:childTnLst>
                              <p:par>
                                <p:cTn id="117" presetID="22" presetClass="entr" presetSubtype="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left)">
                                      <p:cBhvr>
                                        <p:cTn id="119" dur="300"/>
                                        <p:tgtEl>
                                          <p:spTgt spid="20"/>
                                        </p:tgtEl>
                                      </p:cBhvr>
                                    </p:animEffect>
                                  </p:childTnLst>
                                </p:cTn>
                              </p:par>
                            </p:childTnLst>
                          </p:cTn>
                        </p:par>
                        <p:par>
                          <p:cTn id="120" fill="hold">
                            <p:stCondLst>
                              <p:cond delay="9000"/>
                            </p:stCondLst>
                            <p:childTnLst>
                              <p:par>
                                <p:cTn id="121" presetID="26"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childTnLst>
                          </p:cTn>
                        </p:par>
                        <p:par>
                          <p:cTn id="137" fill="hold">
                            <p:stCondLst>
                              <p:cond delay="10000"/>
                            </p:stCondLst>
                            <p:childTnLst>
                              <p:par>
                                <p:cTn id="138" presetID="31" presetClass="entr" presetSubtype="0"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p:cTn id="140" dur="500" fill="hold"/>
                                        <p:tgtEl>
                                          <p:spTgt spid="30"/>
                                        </p:tgtEl>
                                        <p:attrNameLst>
                                          <p:attrName>ppt_w</p:attrName>
                                        </p:attrNameLst>
                                      </p:cBhvr>
                                      <p:tavLst>
                                        <p:tav tm="0">
                                          <p:val>
                                            <p:fltVal val="0"/>
                                          </p:val>
                                        </p:tav>
                                        <p:tav tm="100000">
                                          <p:val>
                                            <p:strVal val="#ppt_w"/>
                                          </p:val>
                                        </p:tav>
                                      </p:tavLst>
                                    </p:anim>
                                    <p:anim calcmode="lin" valueType="num">
                                      <p:cBhvr>
                                        <p:cTn id="141" dur="500" fill="hold"/>
                                        <p:tgtEl>
                                          <p:spTgt spid="30"/>
                                        </p:tgtEl>
                                        <p:attrNameLst>
                                          <p:attrName>ppt_h</p:attrName>
                                        </p:attrNameLst>
                                      </p:cBhvr>
                                      <p:tavLst>
                                        <p:tav tm="0">
                                          <p:val>
                                            <p:fltVal val="0"/>
                                          </p:val>
                                        </p:tav>
                                        <p:tav tm="100000">
                                          <p:val>
                                            <p:strVal val="#ppt_h"/>
                                          </p:val>
                                        </p:tav>
                                      </p:tavLst>
                                    </p:anim>
                                    <p:anim calcmode="lin" valueType="num">
                                      <p:cBhvr>
                                        <p:cTn id="142" dur="500" fill="hold"/>
                                        <p:tgtEl>
                                          <p:spTgt spid="30"/>
                                        </p:tgtEl>
                                        <p:attrNameLst>
                                          <p:attrName>style.rotation</p:attrName>
                                        </p:attrNameLst>
                                      </p:cBhvr>
                                      <p:tavLst>
                                        <p:tav tm="0">
                                          <p:val>
                                            <p:fltVal val="90"/>
                                          </p:val>
                                        </p:tav>
                                        <p:tav tm="100000">
                                          <p:val>
                                            <p:fltVal val="0"/>
                                          </p:val>
                                        </p:tav>
                                      </p:tavLst>
                                    </p:anim>
                                    <p:animEffect transition="in" filter="fade">
                                      <p:cBhvr>
                                        <p:cTn id="143" dur="500"/>
                                        <p:tgtEl>
                                          <p:spTgt spid="30"/>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8"/>
                                        </p:tgtEl>
                                        <p:attrNameLst>
                                          <p:attrName>style.visibility</p:attrName>
                                        </p:attrNameLst>
                                      </p:cBhvr>
                                      <p:to>
                                        <p:strVal val="visible"/>
                                      </p:to>
                                    </p:set>
                                    <p:animEffect transition="in" filter="wipe(left)">
                                      <p:cBhvr>
                                        <p:cTn id="147" dur="500"/>
                                        <p:tgtEl>
                                          <p:spTgt spid="8"/>
                                        </p:tgtEl>
                                      </p:cBhvr>
                                    </p:animEffect>
                                  </p:childTnLst>
                                </p:cTn>
                              </p:par>
                            </p:childTnLst>
                          </p:cTn>
                        </p:par>
                        <p:par>
                          <p:cTn id="148" fill="hold">
                            <p:stCondLst>
                              <p:cond delay="11000"/>
                            </p:stCondLst>
                            <p:childTnLst>
                              <p:par>
                                <p:cTn id="149" presetID="16" presetClass="entr" presetSubtype="21" fill="hold" grpId="0" nodeType="after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barn(inVertical)">
                                      <p:cBhvr>
                                        <p:cTn id="1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8" grpId="0" animBg="1"/>
      <p:bldP spid="19" grpId="0" animBg="1"/>
      <p:bldP spid="20" grpId="0" animBg="1"/>
      <p:bldP spid="21" grpId="0" animBg="1"/>
      <p:bldP spid="22" grpId="0"/>
      <p:bldP spid="23" grpId="0" animBg="1"/>
      <p:bldP spid="24" grpId="0"/>
      <p:bldP spid="25" grpId="0" animBg="1"/>
      <p:bldP spid="26" grpId="0"/>
      <p:bldP spid="27" grpId="0" animBg="1"/>
      <p:bldP spid="28" grpId="0"/>
      <p:bldP spid="29" grpId="0" animBg="1"/>
      <p:bldP spid="3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58815" y="20834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789170"/>
            <a:ext cx="12192000" cy="206883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090" y="4732655"/>
            <a:ext cx="3216910" cy="2125345"/>
          </a:xfrm>
          <a:prstGeom prst="rect">
            <a:avLst/>
          </a:prstGeom>
        </p:spPr>
      </p:pic>
      <p:sp>
        <p:nvSpPr>
          <p:cNvPr id="3" name="矩形 2"/>
          <p:cNvSpPr/>
          <p:nvPr/>
        </p:nvSpPr>
        <p:spPr>
          <a:xfrm>
            <a:off x="1542684" y="488503"/>
            <a:ext cx="309880" cy="506730"/>
          </a:xfrm>
          <a:prstGeom prst="rect">
            <a:avLst/>
          </a:prstGeom>
        </p:spPr>
        <p:txBody>
          <a:bodyPr wrap="none">
            <a:spAutoFit/>
          </a:bodyPr>
          <a:lstStyle/>
          <a:p>
            <a:pPr algn="ctr">
              <a:lnSpc>
                <a:spcPct val="150000"/>
              </a:lnSpc>
            </a:pP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58" name="组合 73"/>
          <p:cNvGrpSpPr/>
          <p:nvPr/>
        </p:nvGrpSpPr>
        <p:grpSpPr bwMode="auto">
          <a:xfrm>
            <a:off x="2266450" y="1796772"/>
            <a:ext cx="7554913" cy="1443038"/>
            <a:chOff x="0" y="0"/>
            <a:chExt cx="6032665" cy="1152128"/>
          </a:xfrm>
        </p:grpSpPr>
        <p:sp>
          <p:nvSpPr>
            <p:cNvPr id="59" name="直接连接符 74"/>
            <p:cNvSpPr>
              <a:spLocks noChangeShapeType="1"/>
            </p:cNvSpPr>
            <p:nvPr/>
          </p:nvSpPr>
          <p:spPr bwMode="auto">
            <a:xfrm>
              <a:off x="0" y="504056"/>
              <a:ext cx="6032665" cy="1"/>
            </a:xfrm>
            <a:prstGeom prst="line">
              <a:avLst/>
            </a:prstGeom>
            <a:noFill/>
            <a:ln w="6350">
              <a:solidFill>
                <a:srgbClr val="7F7F7F"/>
              </a:solidFill>
              <a:round/>
            </a:ln>
            <a:extLst>
              <a:ext uri="{909E8E84-426E-40DD-AFC4-6F175D3DCCD1}">
                <a14:hiddenFill xmlns:a14="http://schemas.microsoft.com/office/drawing/2010/main" xmlns="">
                  <a:noFill/>
                </a14:hiddenFill>
              </a:ext>
            </a:extLst>
          </p:spPr>
          <p:txBody>
            <a:bodyPr/>
            <a:lstStyle/>
            <a:p>
              <a:endParaRPr lang="zh-CN" altLang="en-US">
                <a:latin typeface="Arial" panose="020B0604020202020204"/>
                <a:ea typeface="微软雅黑" panose="020B0503020204020204" pitchFamily="34" charset="-122"/>
                <a:cs typeface="+mn-ea"/>
                <a:sym typeface="Arial" panose="020B0604020202020204"/>
              </a:endParaRPr>
            </a:p>
          </p:txBody>
        </p:sp>
        <p:cxnSp>
          <p:nvCxnSpPr>
            <p:cNvPr id="60" name="直接箭头连接符 75"/>
            <p:cNvCxnSpPr>
              <a:cxnSpLocks noChangeShapeType="1"/>
            </p:cNvCxnSpPr>
            <p:nvPr/>
          </p:nvCxnSpPr>
          <p:spPr bwMode="auto">
            <a:xfrm>
              <a:off x="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xmlns="">
                  <a:noFill/>
                </a14:hiddenFill>
              </a:ext>
            </a:extLst>
          </p:spPr>
        </p:cxnSp>
        <p:cxnSp>
          <p:nvCxnSpPr>
            <p:cNvPr id="61" name="直接箭头连接符 76"/>
            <p:cNvCxnSpPr>
              <a:cxnSpLocks noChangeShapeType="1"/>
            </p:cNvCxnSpPr>
            <p:nvPr/>
          </p:nvCxnSpPr>
          <p:spPr bwMode="auto">
            <a:xfrm>
              <a:off x="2031485"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xmlns="">
                  <a:noFill/>
                </a14:hiddenFill>
              </a:ext>
            </a:extLst>
          </p:spPr>
        </p:cxnSp>
        <p:cxnSp>
          <p:nvCxnSpPr>
            <p:cNvPr id="62" name="直接箭头连接符 77"/>
            <p:cNvCxnSpPr>
              <a:cxnSpLocks noChangeShapeType="1"/>
            </p:cNvCxnSpPr>
            <p:nvPr/>
          </p:nvCxnSpPr>
          <p:spPr bwMode="auto">
            <a:xfrm>
              <a:off x="4144450"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xmlns="">
                  <a:noFill/>
                </a14:hiddenFill>
              </a:ext>
            </a:extLst>
          </p:spPr>
        </p:cxnSp>
        <p:cxnSp>
          <p:nvCxnSpPr>
            <p:cNvPr id="63" name="直接箭头连接符 78"/>
            <p:cNvCxnSpPr>
              <a:cxnSpLocks noChangeShapeType="1"/>
            </p:cNvCxnSpPr>
            <p:nvPr/>
          </p:nvCxnSpPr>
          <p:spPr bwMode="auto">
            <a:xfrm>
              <a:off x="6030758" y="504056"/>
              <a:ext cx="1" cy="648072"/>
            </a:xfrm>
            <a:prstGeom prst="straightConnector1">
              <a:avLst/>
            </a:prstGeom>
            <a:noFill/>
            <a:ln w="6350">
              <a:solidFill>
                <a:srgbClr val="7F7F7F"/>
              </a:solidFill>
              <a:round/>
              <a:tailEnd type="arrow" w="med" len="med"/>
            </a:ln>
            <a:extLst>
              <a:ext uri="{909E8E84-426E-40DD-AFC4-6F175D3DCCD1}">
                <a14:hiddenFill xmlns:a14="http://schemas.microsoft.com/office/drawing/2010/main" xmlns="">
                  <a:noFill/>
                </a14:hiddenFill>
              </a:ext>
            </a:extLst>
          </p:spPr>
        </p:cxnSp>
        <p:sp>
          <p:nvSpPr>
            <p:cNvPr id="64" name="直接连接符 79"/>
            <p:cNvSpPr>
              <a:spLocks noChangeShapeType="1"/>
            </p:cNvSpPr>
            <p:nvPr/>
          </p:nvSpPr>
          <p:spPr bwMode="auto">
            <a:xfrm flipH="1">
              <a:off x="3080337" y="0"/>
              <a:ext cx="1" cy="504056"/>
            </a:xfrm>
            <a:prstGeom prst="line">
              <a:avLst/>
            </a:prstGeom>
            <a:noFill/>
            <a:ln w="6350">
              <a:solidFill>
                <a:srgbClr val="7F7F7F"/>
              </a:solidFill>
              <a:round/>
            </a:ln>
            <a:extLst>
              <a:ext uri="{909E8E84-426E-40DD-AFC4-6F175D3DCCD1}">
                <a14:hiddenFill xmlns:a14="http://schemas.microsoft.com/office/drawing/2010/main" xmlns="">
                  <a:noFill/>
                </a14:hiddenFill>
              </a:ext>
            </a:extLst>
          </p:spPr>
          <p:txBody>
            <a:bodyPr/>
            <a:lstStyle/>
            <a:p>
              <a:endParaRPr lang="zh-CN" altLang="en-US">
                <a:latin typeface="Arial" panose="020B0604020202020204"/>
                <a:ea typeface="微软雅黑" panose="020B0503020204020204" pitchFamily="34" charset="-122"/>
                <a:cs typeface="+mn-ea"/>
                <a:sym typeface="Arial" panose="020B0604020202020204"/>
              </a:endParaRPr>
            </a:p>
          </p:txBody>
        </p:sp>
      </p:grpSp>
      <p:sp>
        <p:nvSpPr>
          <p:cNvPr id="65" name="TextBox 29"/>
          <p:cNvSpPr>
            <a:spLocks noChangeArrowheads="1"/>
          </p:cNvSpPr>
          <p:nvPr/>
        </p:nvSpPr>
        <p:spPr bwMode="auto">
          <a:xfrm>
            <a:off x="923425" y="4036735"/>
            <a:ext cx="2524125" cy="69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defRPr/>
            </a:pPr>
            <a:r>
              <a:rPr lang="zh-CN" altLang="en-US" sz="1400" dirty="0">
                <a:solidFill>
                  <a:srgbClr val="FF0000"/>
                </a:solidFill>
              </a:rPr>
              <a:t>人民群众的需求已经在提升，开始向美好生活方面迈进</a:t>
            </a:r>
            <a:r>
              <a:rPr lang="zh-CN" altLang="en-US" sz="1400" dirty="0"/>
              <a:t>，</a:t>
            </a:r>
          </a:p>
        </p:txBody>
      </p:sp>
      <p:sp>
        <p:nvSpPr>
          <p:cNvPr id="66" name="TextBox 30"/>
          <p:cNvSpPr>
            <a:spLocks noChangeArrowheads="1"/>
          </p:cNvSpPr>
          <p:nvPr/>
        </p:nvSpPr>
        <p:spPr bwMode="auto">
          <a:xfrm>
            <a:off x="3447550" y="4036735"/>
            <a:ext cx="2525713" cy="696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rgbClr val="FF0000"/>
                </a:solidFill>
              </a:rPr>
              <a:t>不再仅仅满足于过去的吃饱穿暖，解决温饱、解决小康。</a:t>
            </a:r>
            <a:endParaRPr lang="zh-CN" altLang="en-US" sz="1400" dirty="0">
              <a:solidFill>
                <a:srgbClr val="FF0000"/>
              </a:solidFill>
              <a:latin typeface="Arial" panose="020B0604020202020204"/>
              <a:ea typeface="微软雅黑" panose="020B0503020204020204" pitchFamily="34" charset="-122"/>
              <a:cs typeface="+mn-ea"/>
              <a:sym typeface="Arial" panose="020B0604020202020204"/>
            </a:endParaRPr>
          </a:p>
        </p:txBody>
      </p:sp>
      <p:sp>
        <p:nvSpPr>
          <p:cNvPr id="67" name="TextBox 31"/>
          <p:cNvSpPr>
            <a:spLocks noChangeArrowheads="1"/>
          </p:cNvSpPr>
          <p:nvPr/>
        </p:nvSpPr>
        <p:spPr bwMode="auto">
          <a:xfrm>
            <a:off x="6063750" y="4036735"/>
            <a:ext cx="2524125" cy="1019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rgbClr val="FF0000"/>
                </a:solidFill>
              </a:rPr>
              <a:t>温饱、小康当然是前提、是基础，但是我们要在温饱小康解决之后，向更加富裕、</a:t>
            </a:r>
            <a:endParaRPr lang="zh-CN" altLang="en-US" sz="1400" dirty="0">
              <a:solidFill>
                <a:srgbClr val="FF0000"/>
              </a:solidFill>
              <a:latin typeface="Arial" panose="020B0604020202020204"/>
              <a:ea typeface="微软雅黑" panose="020B0503020204020204" pitchFamily="34" charset="-122"/>
              <a:cs typeface="+mn-ea"/>
              <a:sym typeface="Arial" panose="020B0604020202020204"/>
            </a:endParaRPr>
          </a:p>
        </p:txBody>
      </p:sp>
      <p:sp>
        <p:nvSpPr>
          <p:cNvPr id="68" name="TextBox 32"/>
          <p:cNvSpPr>
            <a:spLocks noChangeArrowheads="1"/>
          </p:cNvSpPr>
          <p:nvPr/>
        </p:nvSpPr>
        <p:spPr bwMode="auto">
          <a:xfrm>
            <a:off x="8768850" y="4036735"/>
            <a:ext cx="2524125" cy="1019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rgbClr val="FF0000"/>
                </a:solidFill>
              </a:rPr>
              <a:t>更加现代化的目标迈进，人民群众的需求也不仅仅是经济上的发展，</a:t>
            </a:r>
            <a:endParaRPr lang="zh-CN" altLang="en-US" sz="1400" dirty="0">
              <a:solidFill>
                <a:srgbClr val="FF0000"/>
              </a:solidFill>
              <a:latin typeface="Arial" panose="020B0604020202020204"/>
              <a:ea typeface="微软雅黑" panose="020B0503020204020204" pitchFamily="34" charset="-122"/>
              <a:cs typeface="+mn-ea"/>
              <a:sym typeface="Arial" panose="020B0604020202020204"/>
            </a:endParaRPr>
          </a:p>
        </p:txBody>
      </p:sp>
      <p:grpSp>
        <p:nvGrpSpPr>
          <p:cNvPr id="69" name="组合 86"/>
          <p:cNvGrpSpPr/>
          <p:nvPr/>
        </p:nvGrpSpPr>
        <p:grpSpPr bwMode="auto">
          <a:xfrm>
            <a:off x="4022090" y="294640"/>
            <a:ext cx="4204335" cy="769739"/>
            <a:chOff x="-280317" y="0"/>
            <a:chExt cx="2861404" cy="615488"/>
          </a:xfrm>
        </p:grpSpPr>
        <p:sp>
          <p:nvSpPr>
            <p:cNvPr id="70" name="矩形 87"/>
            <p:cNvSpPr>
              <a:spLocks noChangeArrowheads="1"/>
            </p:cNvSpPr>
            <p:nvPr/>
          </p:nvSpPr>
          <p:spPr bwMode="auto">
            <a:xfrm>
              <a:off x="0" y="0"/>
              <a:ext cx="2320263" cy="57606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71" name="TextBox 35"/>
            <p:cNvSpPr>
              <a:spLocks noChangeArrowheads="1"/>
            </p:cNvSpPr>
            <p:nvPr/>
          </p:nvSpPr>
          <p:spPr bwMode="auto">
            <a:xfrm>
              <a:off x="-280317" y="99614"/>
              <a:ext cx="2861404" cy="51587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en-US" altLang="zh-CN" sz="2400" b="1" dirty="0">
                  <a:solidFill>
                    <a:schemeClr val="bg1"/>
                  </a:solidFill>
                  <a:sym typeface="+mn-ea"/>
                </a:rPr>
                <a:t>21</a:t>
              </a:r>
              <a:r>
                <a:rPr lang="zh-CN" altLang="en-US" sz="2400" b="1" dirty="0">
                  <a:solidFill>
                    <a:schemeClr val="bg1"/>
                  </a:solidFill>
                  <a:sym typeface="+mn-ea"/>
                </a:rPr>
                <a:t>世纪的红歌与社会影响</a:t>
              </a:r>
            </a:p>
          </p:txBody>
        </p:sp>
      </p:grpSp>
      <p:grpSp>
        <p:nvGrpSpPr>
          <p:cNvPr id="72" name="组合 89"/>
          <p:cNvGrpSpPr/>
          <p:nvPr/>
        </p:nvGrpSpPr>
        <p:grpSpPr bwMode="auto">
          <a:xfrm>
            <a:off x="992958" y="3239810"/>
            <a:ext cx="2384424" cy="821408"/>
            <a:chOff x="0" y="0"/>
            <a:chExt cx="1904222" cy="655096"/>
          </a:xfrm>
        </p:grpSpPr>
        <p:sp>
          <p:nvSpPr>
            <p:cNvPr id="73" name="矩形 90"/>
            <p:cNvSpPr>
              <a:spLocks noChangeArrowheads="1"/>
            </p:cNvSpPr>
            <p:nvPr/>
          </p:nvSpPr>
          <p:spPr bwMode="auto">
            <a:xfrm>
              <a:off x="0" y="0"/>
              <a:ext cx="1904222" cy="57606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Arial" panose="020B0604020202020204"/>
                <a:ea typeface="微软雅黑" panose="020B0503020204020204" pitchFamily="34" charset="-122"/>
                <a:cs typeface="+mn-ea"/>
                <a:sym typeface="Arial" panose="020B0604020202020204"/>
              </a:endParaRPr>
            </a:p>
          </p:txBody>
        </p:sp>
        <p:sp>
          <p:nvSpPr>
            <p:cNvPr id="74" name="TextBox 36"/>
            <p:cNvSpPr>
              <a:spLocks noChangeArrowheads="1"/>
            </p:cNvSpPr>
            <p:nvPr/>
          </p:nvSpPr>
          <p:spPr bwMode="auto">
            <a:xfrm>
              <a:off x="390227" y="140563"/>
              <a:ext cx="1123770" cy="5145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2400" b="1" dirty="0">
                  <a:solidFill>
                    <a:schemeClr val="bg1"/>
                  </a:solidFill>
                </a:rPr>
                <a:t>平安中国</a:t>
              </a:r>
            </a:p>
          </p:txBody>
        </p:sp>
      </p:grpSp>
      <p:grpSp>
        <p:nvGrpSpPr>
          <p:cNvPr id="75" name="组合 92"/>
          <p:cNvGrpSpPr/>
          <p:nvPr/>
        </p:nvGrpSpPr>
        <p:grpSpPr bwMode="auto">
          <a:xfrm>
            <a:off x="3588838" y="3239810"/>
            <a:ext cx="2384425" cy="821408"/>
            <a:chOff x="0" y="0"/>
            <a:chExt cx="1904222" cy="655096"/>
          </a:xfrm>
        </p:grpSpPr>
        <p:sp>
          <p:nvSpPr>
            <p:cNvPr id="76" name="矩形 93"/>
            <p:cNvSpPr>
              <a:spLocks noChangeArrowheads="1"/>
            </p:cNvSpPr>
            <p:nvPr/>
          </p:nvSpPr>
          <p:spPr bwMode="auto">
            <a:xfrm>
              <a:off x="0" y="0"/>
              <a:ext cx="1904222" cy="57606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77" name="TextBox 37"/>
            <p:cNvSpPr>
              <a:spLocks noChangeArrowheads="1"/>
            </p:cNvSpPr>
            <p:nvPr/>
          </p:nvSpPr>
          <p:spPr bwMode="auto">
            <a:xfrm>
              <a:off x="268013" y="140563"/>
              <a:ext cx="1368200" cy="5145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2400" b="1" dirty="0">
                  <a:solidFill>
                    <a:schemeClr val="bg1"/>
                  </a:solidFill>
                </a:rPr>
                <a:t>为祖国干杯</a:t>
              </a:r>
            </a:p>
          </p:txBody>
        </p:sp>
      </p:grpSp>
      <p:grpSp>
        <p:nvGrpSpPr>
          <p:cNvPr id="78" name="组合 95"/>
          <p:cNvGrpSpPr/>
          <p:nvPr/>
        </p:nvGrpSpPr>
        <p:grpSpPr bwMode="auto">
          <a:xfrm>
            <a:off x="6203450" y="3239810"/>
            <a:ext cx="2384425" cy="821408"/>
            <a:chOff x="0" y="0"/>
            <a:chExt cx="1904222" cy="655096"/>
          </a:xfrm>
        </p:grpSpPr>
        <p:sp>
          <p:nvSpPr>
            <p:cNvPr id="79" name="矩形 96"/>
            <p:cNvSpPr>
              <a:spLocks noChangeArrowheads="1"/>
            </p:cNvSpPr>
            <p:nvPr/>
          </p:nvSpPr>
          <p:spPr bwMode="auto">
            <a:xfrm>
              <a:off x="0" y="0"/>
              <a:ext cx="1904222" cy="57606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80" name="TextBox 38"/>
            <p:cNvSpPr>
              <a:spLocks noChangeArrowheads="1"/>
            </p:cNvSpPr>
            <p:nvPr/>
          </p:nvSpPr>
          <p:spPr bwMode="auto">
            <a:xfrm>
              <a:off x="390229" y="140563"/>
              <a:ext cx="1123770" cy="5145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2400" b="1" dirty="0">
                  <a:solidFill>
                    <a:schemeClr val="bg1"/>
                  </a:solidFill>
                </a:rPr>
                <a:t>走向复兴</a:t>
              </a:r>
            </a:p>
          </p:txBody>
        </p:sp>
      </p:grpSp>
      <p:grpSp>
        <p:nvGrpSpPr>
          <p:cNvPr id="81" name="组合 98"/>
          <p:cNvGrpSpPr/>
          <p:nvPr/>
        </p:nvGrpSpPr>
        <p:grpSpPr bwMode="auto">
          <a:xfrm>
            <a:off x="8818063" y="3239810"/>
            <a:ext cx="2384425" cy="821408"/>
            <a:chOff x="0" y="0"/>
            <a:chExt cx="1904222" cy="655096"/>
          </a:xfrm>
        </p:grpSpPr>
        <p:sp>
          <p:nvSpPr>
            <p:cNvPr id="82" name="矩形 99"/>
            <p:cNvSpPr>
              <a:spLocks noChangeArrowheads="1"/>
            </p:cNvSpPr>
            <p:nvPr/>
          </p:nvSpPr>
          <p:spPr bwMode="auto">
            <a:xfrm>
              <a:off x="0" y="0"/>
              <a:ext cx="1904222" cy="576064"/>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83" name="TextBox 39"/>
            <p:cNvSpPr>
              <a:spLocks noChangeArrowheads="1"/>
            </p:cNvSpPr>
            <p:nvPr/>
          </p:nvSpPr>
          <p:spPr bwMode="auto">
            <a:xfrm>
              <a:off x="390228" y="140563"/>
              <a:ext cx="1123770" cy="5145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sz="2400" b="1" dirty="0">
                  <a:solidFill>
                    <a:schemeClr val="bg1"/>
                  </a:solidFill>
                </a:rPr>
                <a:t>五星红旗</a:t>
              </a:r>
            </a:p>
          </p:txBody>
        </p:sp>
      </p:grpSp>
      <p:sp>
        <p:nvSpPr>
          <p:cNvPr id="4" name="文本框 3"/>
          <p:cNvSpPr txBox="1"/>
          <p:nvPr/>
        </p:nvSpPr>
        <p:spPr>
          <a:xfrm>
            <a:off x="2390140" y="1336675"/>
            <a:ext cx="7498080" cy="368300"/>
          </a:xfrm>
          <a:prstGeom prst="rect">
            <a:avLst/>
          </a:prstGeom>
          <a:noFill/>
        </p:spPr>
        <p:txBody>
          <a:bodyPr wrap="none" rtlCol="0">
            <a:spAutoFit/>
          </a:bodyPr>
          <a:lstStyle/>
          <a:p>
            <a:pPr algn="l"/>
            <a:r>
              <a:rPr lang="zh-CN" altLang="en-US" kern="0" noProof="0" dirty="0" smtClean="0">
                <a:ln>
                  <a:noFill/>
                </a:ln>
                <a:solidFill>
                  <a:srgbClr val="FF0000"/>
                </a:solidFill>
                <a:effectLst>
                  <a:outerShdw blurRad="38100" dist="38100" dir="2700000" algn="tl">
                    <a:srgbClr val="000000"/>
                  </a:outerShdw>
                </a:effectLst>
                <a:uLnTx/>
                <a:uFillTx/>
                <a:sym typeface="+mn-ea"/>
              </a:rPr>
              <a:t>进入</a:t>
            </a:r>
            <a:r>
              <a:rPr lang="en-US" altLang="zh-CN" kern="0" noProof="0" dirty="0" smtClean="0">
                <a:ln>
                  <a:noFill/>
                </a:ln>
                <a:solidFill>
                  <a:srgbClr val="FF0000"/>
                </a:solidFill>
                <a:effectLst>
                  <a:outerShdw blurRad="38100" dist="38100" dir="2700000" algn="tl">
                    <a:srgbClr val="000000"/>
                  </a:outerShdw>
                </a:effectLst>
                <a:uLnTx/>
                <a:uFillTx/>
                <a:sym typeface="+mn-ea"/>
              </a:rPr>
              <a:t>21</a:t>
            </a:r>
            <a:r>
              <a:rPr lang="zh-CN" altLang="en-US" kern="0" noProof="0" dirty="0" smtClean="0">
                <a:ln>
                  <a:noFill/>
                </a:ln>
                <a:solidFill>
                  <a:srgbClr val="FF0000"/>
                </a:solidFill>
                <a:effectLst>
                  <a:outerShdw blurRad="38100" dist="38100" dir="2700000" algn="tl">
                    <a:srgbClr val="000000"/>
                  </a:outerShdw>
                </a:effectLst>
                <a:uLnTx/>
                <a:uFillTx/>
                <a:sym typeface="+mn-ea"/>
              </a:rPr>
              <a:t>世纪以来</a:t>
            </a:r>
            <a:r>
              <a:rPr lang="en-US" altLang="zh-CN" kern="0" noProof="0" dirty="0" smtClean="0">
                <a:ln>
                  <a:noFill/>
                </a:ln>
                <a:solidFill>
                  <a:srgbClr val="FF0000"/>
                </a:solidFill>
                <a:effectLst>
                  <a:outerShdw blurRad="38100" dist="38100" dir="2700000" algn="tl">
                    <a:srgbClr val="000000"/>
                  </a:outerShdw>
                </a:effectLst>
                <a:uLnTx/>
                <a:uFillTx/>
                <a:sym typeface="+mn-ea"/>
              </a:rPr>
              <a:t>,</a:t>
            </a:r>
            <a:r>
              <a:rPr lang="zh-CN" altLang="en-US" kern="0" noProof="0" dirty="0" smtClean="0">
                <a:ln>
                  <a:noFill/>
                </a:ln>
                <a:solidFill>
                  <a:srgbClr val="FF0000"/>
                </a:solidFill>
                <a:effectLst>
                  <a:outerShdw blurRad="38100" dist="38100" dir="2700000" algn="tl">
                    <a:srgbClr val="000000"/>
                  </a:outerShdw>
                </a:effectLst>
                <a:uLnTx/>
                <a:uFillTx/>
                <a:sym typeface="+mn-ea"/>
              </a:rPr>
              <a:t>红歌奏响了新的时代旋律</a:t>
            </a:r>
            <a:r>
              <a:rPr lang="en-US" altLang="zh-CN" kern="0" noProof="0" dirty="0" smtClean="0">
                <a:ln>
                  <a:noFill/>
                </a:ln>
                <a:solidFill>
                  <a:srgbClr val="FF0000"/>
                </a:solidFill>
                <a:effectLst>
                  <a:outerShdw blurRad="38100" dist="38100" dir="2700000" algn="tl">
                    <a:srgbClr val="000000"/>
                  </a:outerShdw>
                </a:effectLst>
                <a:uLnTx/>
                <a:uFillTx/>
                <a:sym typeface="+mn-ea"/>
              </a:rPr>
              <a:t>,</a:t>
            </a:r>
            <a:r>
              <a:rPr lang="zh-CN" altLang="en-US" kern="0" noProof="0" dirty="0" smtClean="0">
                <a:ln>
                  <a:noFill/>
                </a:ln>
                <a:solidFill>
                  <a:srgbClr val="FF0000"/>
                </a:solidFill>
                <a:effectLst>
                  <a:outerShdw blurRad="38100" dist="38100" dir="2700000" algn="tl">
                    <a:srgbClr val="000000"/>
                  </a:outerShdw>
                </a:effectLst>
                <a:uLnTx/>
                <a:uFillTx/>
                <a:sym typeface="+mn-ea"/>
              </a:rPr>
              <a:t>谱写了和谐中国的华彩乐章。</a:t>
            </a:r>
          </a:p>
        </p:txBody>
      </p:sp>
      <p:pic>
        <p:nvPicPr>
          <p:cNvPr id="36"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900" decel="100000" fill="hold"/>
                                        <p:tgtEl>
                                          <p:spTgt spid="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500"/>
                                        <p:tgtEl>
                                          <p:spTgt spid="58"/>
                                        </p:tgtEl>
                                      </p:cBhvr>
                                    </p:animEffect>
                                  </p:childTnLst>
                                </p:cTn>
                              </p:par>
                            </p:childTnLst>
                          </p:cTn>
                        </p:par>
                        <p:par>
                          <p:cTn id="15" fill="hold">
                            <p:stCondLst>
                              <p:cond delay="1500"/>
                            </p:stCondLst>
                            <p:childTnLst>
                              <p:par>
                                <p:cTn id="16" presetID="37" presetClass="entr" presetSubtype="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900" decel="100000" fill="hold"/>
                                        <p:tgtEl>
                                          <p:spTgt spid="7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anim calcmode="lin" valueType="num">
                                      <p:cBhvr>
                                        <p:cTn id="25" dur="1000" fill="hold"/>
                                        <p:tgtEl>
                                          <p:spTgt spid="75"/>
                                        </p:tgtEl>
                                        <p:attrNameLst>
                                          <p:attrName>ppt_x</p:attrName>
                                        </p:attrNameLst>
                                      </p:cBhvr>
                                      <p:tavLst>
                                        <p:tav tm="0">
                                          <p:val>
                                            <p:strVal val="#ppt_x"/>
                                          </p:val>
                                        </p:tav>
                                        <p:tav tm="100000">
                                          <p:val>
                                            <p:strVal val="#ppt_x"/>
                                          </p:val>
                                        </p:tav>
                                      </p:tavLst>
                                    </p:anim>
                                    <p:anim calcmode="lin" valueType="num">
                                      <p:cBhvr>
                                        <p:cTn id="26" dur="900" decel="100000" fill="hold"/>
                                        <p:tgtEl>
                                          <p:spTgt spid="7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900" decel="100000" fill="hold"/>
                                        <p:tgtEl>
                                          <p:spTgt spid="7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75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900" decel="100000" fill="hold"/>
                                        <p:tgtEl>
                                          <p:spTgt spid="8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pic>
        <p:nvPicPr>
          <p:cNvPr id="39" name="图片 38"/>
          <p:cNvPicPr>
            <a:picLocks noChangeAspect="1"/>
          </p:cNvPicPr>
          <p:nvPr/>
        </p:nvPicPr>
        <p:blipFill>
          <a:blip r:embed="rId9" cstate="screen"/>
          <a:stretch>
            <a:fillRect/>
          </a:stretch>
        </p:blipFill>
        <p:spPr>
          <a:xfrm>
            <a:off x="4674996" y="641908"/>
            <a:ext cx="2985395" cy="2912248"/>
          </a:xfrm>
          <a:prstGeom prst="rect">
            <a:avLst/>
          </a:prstGeom>
        </p:spPr>
      </p:pic>
      <p:sp>
        <p:nvSpPr>
          <p:cNvPr id="40" name="文本框 9"/>
          <p:cNvSpPr txBox="1"/>
          <p:nvPr/>
        </p:nvSpPr>
        <p:spPr>
          <a:xfrm>
            <a:off x="3549084" y="2921080"/>
            <a:ext cx="5235947" cy="1015365"/>
          </a:xfrm>
          <a:prstGeom prst="rect">
            <a:avLst/>
          </a:prstGeom>
          <a:noFill/>
        </p:spPr>
        <p:txBody>
          <a:bodyPr wrap="square" lIns="0" tIns="0" rIns="0" bIns="0" rtlCol="0">
            <a:spAutoFit/>
          </a:bodyPr>
          <a:lstStyle/>
          <a:p>
            <a:pPr algn="ctr">
              <a:lnSpc>
                <a:spcPct val="150000"/>
              </a:lnSpc>
            </a:pPr>
            <a:r>
              <a:rPr lang="zh-CN" altLang="en-US" sz="4400" b="1" dirty="0">
                <a:solidFill>
                  <a:srgbClr val="FEE13D"/>
                </a:solidFill>
                <a:latin typeface="微软雅黑" panose="020B0503020204020204" pitchFamily="34" charset="-122"/>
                <a:ea typeface="微软雅黑" panose="020B0503020204020204" pitchFamily="34" charset="-122"/>
                <a:sym typeface="+mn-ea"/>
              </a:rPr>
              <a:t>国内外的红歌</a:t>
            </a:r>
          </a:p>
        </p:txBody>
      </p:sp>
      <p:sp>
        <p:nvSpPr>
          <p:cNvPr id="41" name="TextBox 20"/>
          <p:cNvSpPr txBox="1"/>
          <p:nvPr/>
        </p:nvSpPr>
        <p:spPr>
          <a:xfrm>
            <a:off x="5510920" y="1729258"/>
            <a:ext cx="1109980" cy="1015365"/>
          </a:xfrm>
          <a:prstGeom prst="rect">
            <a:avLst/>
          </a:prstGeom>
          <a:noFill/>
        </p:spPr>
        <p:txBody>
          <a:bodyPr wrap="none" lIns="0" tIns="0" rIns="0" bIns="0" rtlCol="0">
            <a:spAutoFit/>
          </a:bodyPr>
          <a:lstStyle/>
          <a:p>
            <a:pPr algn="ctr" defTabSz="913765" fontAlgn="base">
              <a:spcBef>
                <a:spcPct val="0"/>
              </a:spcBef>
              <a:spcAft>
                <a:spcPct val="0"/>
              </a:spcAft>
            </a:pPr>
            <a:r>
              <a:rPr lang="en-US" altLang="zh-CN" sz="6600" b="1" spc="300" dirty="0">
                <a:solidFill>
                  <a:srgbClr val="FEE13D"/>
                </a:solidFill>
                <a:latin typeface="微软雅黑" panose="020B0503020204020204" pitchFamily="34" charset="-122"/>
                <a:ea typeface="微软雅黑" panose="020B0503020204020204" pitchFamily="34" charset="-122"/>
              </a:rPr>
              <a:t>04</a:t>
            </a:r>
            <a:endParaRPr lang="zh-CN" altLang="en-US" sz="6600" b="1" spc="300" dirty="0">
              <a:solidFill>
                <a:srgbClr val="FEE13D"/>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10"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900"/>
                                        <p:tgtEl>
                                          <p:spTgt spid="39"/>
                                        </p:tgtEl>
                                      </p:cBhvr>
                                    </p:animEffect>
                                  </p:childTnLst>
                                </p:cTn>
                              </p:par>
                            </p:childTnLst>
                          </p:cTn>
                        </p:par>
                        <p:par>
                          <p:cTn id="36" fill="hold">
                            <p:stCondLst>
                              <p:cond delay="7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49290" y="22866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grpSp>
        <p:nvGrpSpPr>
          <p:cNvPr id="29" name="组合 19"/>
          <p:cNvGrpSpPr/>
          <p:nvPr/>
        </p:nvGrpSpPr>
        <p:grpSpPr bwMode="auto">
          <a:xfrm>
            <a:off x="8143413" y="1632364"/>
            <a:ext cx="2338084" cy="621555"/>
            <a:chOff x="8251485" y="2060817"/>
            <a:chExt cx="2338080" cy="621174"/>
          </a:xfrm>
        </p:grpSpPr>
        <p:sp>
          <p:nvSpPr>
            <p:cNvPr id="30" name="TextBox 13@|17FFC:16777215|FBC:16777215|LFC:16777215|LBC:16777215"/>
            <p:cNvSpPr txBox="1"/>
            <p:nvPr/>
          </p:nvSpPr>
          <p:spPr>
            <a:xfrm>
              <a:off x="8251485" y="2060817"/>
              <a:ext cx="1952369" cy="368709"/>
            </a:xfrm>
            <a:prstGeom prst="rect">
              <a:avLst/>
            </a:prstGeom>
            <a:noFill/>
          </p:spPr>
          <p:txBody>
            <a:bodyPr lIns="0" tIns="0" rIns="0" bIns="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31" name="TextBox 13@|17FFC:16777215|FBC:16777215|LFC:16777215|LBC:16777215"/>
            <p:cNvSpPr txBox="1"/>
            <p:nvPr/>
          </p:nvSpPr>
          <p:spPr>
            <a:xfrm>
              <a:off x="8256248" y="2497954"/>
              <a:ext cx="2333317" cy="184037"/>
            </a:xfrm>
            <a:prstGeom prst="rect">
              <a:avLst/>
            </a:prstGeom>
            <a:noFill/>
          </p:spPr>
          <p:txBody>
            <a:bodyPr lIns="0" tIns="0" rIns="0" bIns="0">
              <a:spAutoFit/>
            </a:bodyPr>
            <a:lstStyle/>
            <a:p>
              <a:r>
                <a:rPr lang="zh-CN" altLang="en-US" sz="1200" dirty="0"/>
                <a:t>。</a:t>
              </a:r>
            </a:p>
          </p:txBody>
        </p:sp>
      </p:grpSp>
      <p:grpSp>
        <p:nvGrpSpPr>
          <p:cNvPr id="32" name="组合 22"/>
          <p:cNvGrpSpPr/>
          <p:nvPr/>
        </p:nvGrpSpPr>
        <p:grpSpPr bwMode="auto">
          <a:xfrm>
            <a:off x="8802260" y="2903952"/>
            <a:ext cx="2333322" cy="582585"/>
            <a:chOff x="8216684" y="2060817"/>
            <a:chExt cx="2333319" cy="583641"/>
          </a:xfrm>
        </p:grpSpPr>
        <p:sp>
          <p:nvSpPr>
            <p:cNvPr id="33" name="TextBox 13@|17FFC:16777215|FBC:16777215|LFC:16777215|LBC:16777215"/>
            <p:cNvSpPr txBox="1"/>
            <p:nvPr/>
          </p:nvSpPr>
          <p:spPr>
            <a:xfrm>
              <a:off x="8251485" y="2060817"/>
              <a:ext cx="1952368" cy="369604"/>
            </a:xfrm>
            <a:prstGeom prst="rect">
              <a:avLst/>
            </a:prstGeom>
            <a:noFill/>
          </p:spPr>
          <p:txBody>
            <a:bodyPr lIns="0" tIns="0" rIns="0" bIns="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34" name="TextBox 13@|17FFC:16777215|FBC:16777215|LFC:16777215|LBC:16777215"/>
            <p:cNvSpPr txBox="1"/>
            <p:nvPr/>
          </p:nvSpPr>
          <p:spPr>
            <a:xfrm>
              <a:off x="8216684" y="2459974"/>
              <a:ext cx="2333319" cy="184484"/>
            </a:xfrm>
            <a:prstGeom prst="rect">
              <a:avLst/>
            </a:prstGeom>
            <a:noFill/>
          </p:spPr>
          <p:txBody>
            <a:bodyPr lIns="0" tIns="0" rIns="0" bIns="0">
              <a:spAutoFit/>
            </a:bodyPr>
            <a:lstStyle/>
            <a:p>
              <a:pPr defTabSz="1216660">
                <a:spcBef>
                  <a:spcPct val="20000"/>
                </a:spcBef>
                <a:defRPr/>
              </a:pP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文本框 3"/>
          <p:cNvSpPr txBox="1"/>
          <p:nvPr/>
        </p:nvSpPr>
        <p:spPr>
          <a:xfrm>
            <a:off x="4826000" y="417195"/>
            <a:ext cx="2252980" cy="922020"/>
          </a:xfrm>
          <a:prstGeom prst="rect">
            <a:avLst/>
          </a:prstGeom>
          <a:noFill/>
        </p:spPr>
        <p:txBody>
          <a:bodyPr wrap="none" rtlCol="0">
            <a:spAutoFit/>
          </a:bodyPr>
          <a:lstStyle/>
          <a:p>
            <a:r>
              <a:rPr lang="zh-CN" altLang="en-US" sz="5400" b="1">
                <a:solidFill>
                  <a:srgbClr val="FF0000"/>
                </a:solidFill>
              </a:rPr>
              <a:t>国  歌</a:t>
            </a:r>
          </a:p>
        </p:txBody>
      </p:sp>
      <p:sp>
        <p:nvSpPr>
          <p:cNvPr id="6" name="文本框 5"/>
          <p:cNvSpPr txBox="1"/>
          <p:nvPr/>
        </p:nvSpPr>
        <p:spPr>
          <a:xfrm>
            <a:off x="1256030" y="1423670"/>
            <a:ext cx="8839835" cy="3969385"/>
          </a:xfrm>
          <a:prstGeom prst="rect">
            <a:avLst/>
          </a:prstGeom>
          <a:noFill/>
        </p:spPr>
        <p:txBody>
          <a:bodyPr wrap="square" rtlCol="0">
            <a:spAutoFit/>
          </a:bodyPr>
          <a:lstStyle/>
          <a:p>
            <a:pPr algn="l"/>
            <a:r>
              <a:rPr lang="zh-CN" altLang="en-US">
                <a:solidFill>
                  <a:srgbClr val="FF0000"/>
                </a:solidFill>
              </a:rPr>
              <a:t>《义勇军进行曲》最早是电影《风云儿女》的主题曲。1934年秋，田汉为该片写了一首长诗，其中最后一节诗稿被选为主题歌《义勇军进行曲》的歌词，歌词写完后不久，田汉被国民党当局逮捕入狱。1935年2月，导演许幸之接手《风云儿女》的拍摄，不久后，去监狱里探监的同志辗转带来了田汉在狱中写在香烟盒包装纸背面的歌词，即《义勇军进行曲》的原始手稿。当时，聂耳正准备去日本避难，得知电影《风云儿女》有首主题歌要写，主动要求为歌曲谱曲，并承诺到日本以后，尽快寄回歌稿。</a:t>
            </a:r>
          </a:p>
          <a:p>
            <a:pPr algn="l"/>
            <a:r>
              <a:rPr lang="zh-CN" altLang="en-US">
                <a:solidFill>
                  <a:srgbClr val="FF0000"/>
                </a:solidFill>
              </a:rPr>
              <a:t>聂耳在收到歌词后很快就完成了曲谱初稿。1935年4月18日，聂耳到达日本东京后，完成了曲谱的定稿，并在四月末将定稿寄给上海电通影片公司。之后，为了使歌曲曲调和节奏更加有力，聂耳和孙师毅商量，对歌词作了3处修改，从而完成了歌曲的创作。</a:t>
            </a:r>
          </a:p>
          <a:p>
            <a:pPr algn="l"/>
            <a:endParaRPr lang="zh-CN" altLang="en-US">
              <a:solidFill>
                <a:srgbClr val="FF0000"/>
              </a:solidFill>
            </a:endParaRPr>
          </a:p>
          <a:p>
            <a:pPr algn="l"/>
            <a:r>
              <a:rPr lang="zh-CN" altLang="en-US">
                <a:solidFill>
                  <a:srgbClr val="FF0000"/>
                </a:solidFill>
              </a:rPr>
              <a:t>电影《风云儿女》前期拍摄完成以后，田汉的主题歌歌词并没有确定歌名，而聂耳从日本寄回来的歌词谱曲的名称只写了3个字“进行曲”。作为电影《风云儿女》投资人的朱庆澜将军，在“进行曲”3个字前面加上了“义勇军”，从而把该曲命名为“义勇军进行曲”。</a:t>
            </a: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6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58815" y="20834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sp>
        <p:nvSpPr>
          <p:cNvPr id="3" name="矩形 2"/>
          <p:cNvSpPr/>
          <p:nvPr/>
        </p:nvSpPr>
        <p:spPr>
          <a:xfrm>
            <a:off x="4455435" y="208468"/>
            <a:ext cx="2576830" cy="2584450"/>
          </a:xfrm>
          <a:prstGeom prst="rect">
            <a:avLst/>
          </a:prstGeom>
        </p:spPr>
        <p:txBody>
          <a:bodyPr wrap="square">
            <a:spAutoFit/>
          </a:bodyPr>
          <a:lstStyle/>
          <a:p>
            <a:pPr algn="ctr">
              <a:lnSpc>
                <a:spcPct val="150000"/>
              </a:lnSpc>
            </a:pPr>
            <a:r>
              <a:rPr lang="zh-CN" altLang="en-US" sz="5400" b="1" dirty="0">
                <a:solidFill>
                  <a:srgbClr val="C00000"/>
                </a:solidFill>
                <a:latin typeface="微软雅黑" panose="020B0503020204020204" pitchFamily="34" charset="-122"/>
                <a:ea typeface="微软雅黑" panose="020B0503020204020204" pitchFamily="34" charset="-122"/>
                <a:sym typeface="+mn-ea"/>
              </a:rPr>
              <a:t>歌     词</a:t>
            </a:r>
          </a:p>
          <a:p>
            <a:pPr algn="ctr">
              <a:lnSpc>
                <a:spcPct val="150000"/>
              </a:lnSpc>
            </a:pPr>
            <a:endParaRPr lang="zh-CN" altLang="en-US" sz="5400" b="1" dirty="0">
              <a:solidFill>
                <a:srgbClr val="C0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240155" y="1668780"/>
            <a:ext cx="3340100" cy="403098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b="1" noProof="0" dirty="0" smtClean="0">
                <a:ln>
                  <a:noFill/>
                </a:ln>
                <a:effectLst/>
                <a:uLnTx/>
                <a:uFillTx/>
                <a:latin typeface="Arial" panose="020B0604020202020204" pitchFamily="34" charset="0"/>
                <a:ea typeface="宋体" panose="02010600030101010101" pitchFamily="2" charset="-122"/>
                <a:sym typeface="+mn-ea"/>
                <a:hlinkClick r:id="rId6" action="ppaction://hlinksldjump"/>
              </a:rPr>
              <a:t>1978</a:t>
            </a:r>
            <a:r>
              <a:rPr lang="zh-CN" altLang="en-US" b="1" noProof="0" dirty="0" smtClean="0">
                <a:ln>
                  <a:noFill/>
                </a:ln>
                <a:effectLst/>
                <a:uLnTx/>
                <a:uFillTx/>
                <a:latin typeface="Arial" panose="020B0604020202020204" pitchFamily="34" charset="0"/>
                <a:ea typeface="宋体" panose="02010600030101010101" pitchFamily="2" charset="-122"/>
                <a:sym typeface="+mn-ea"/>
                <a:hlinkClick r:id="rId6" action="ppaction://hlinksldjump"/>
              </a:rPr>
              <a:t>年至</a:t>
            </a:r>
            <a:r>
              <a:rPr lang="en-US" altLang="zh-CN" b="1" noProof="0" dirty="0" smtClean="0">
                <a:ln>
                  <a:noFill/>
                </a:ln>
                <a:effectLst/>
                <a:uLnTx/>
                <a:uFillTx/>
                <a:latin typeface="Arial" panose="020B0604020202020204" pitchFamily="34" charset="0"/>
                <a:ea typeface="宋体" panose="02010600030101010101" pitchFamily="2" charset="-122"/>
                <a:sym typeface="+mn-ea"/>
                <a:hlinkClick r:id="rId6" action="ppaction://hlinksldjump"/>
              </a:rPr>
              <a:t>1982</a:t>
            </a:r>
            <a:r>
              <a:rPr lang="zh-CN" altLang="en-US" b="1" noProof="0" dirty="0" smtClean="0">
                <a:ln>
                  <a:noFill/>
                </a:ln>
                <a:effectLst/>
                <a:uLnTx/>
                <a:uFillTx/>
                <a:latin typeface="Arial" panose="020B0604020202020204" pitchFamily="34" charset="0"/>
                <a:ea typeface="宋体" panose="02010600030101010101" pitchFamily="2" charset="-122"/>
                <a:sym typeface="+mn-ea"/>
                <a:hlinkClick r:id="rId6" action="ppaction://hlinksldjump"/>
              </a:rPr>
              <a:t>年版本</a:t>
            </a:r>
            <a:endParaRPr kumimoji="0" lang="zh-CN" altLang="en-US" b="1"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前进！各民族英雄的人民！ </a:t>
            </a:r>
            <a:endParaRPr kumimoji="0" lang="en-US" altLang="zh-CN"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伟大的共产党领导我们继续长征。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万众一心奔向共产主义明天，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建设祖国保卫祖国英勇的斗争。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前进！前进！前进！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我们千秋万代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高举毛泽东旗帜，前进！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高举毛泽东旗帜，前进！ </a:t>
            </a:r>
            <a:endParaRPr kumimoji="0" lang="zh-CN" altLang="en-US" sz="2000" b="1" i="0" u="none" strike="noStrike" kern="120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b="1" noProof="0" dirty="0" smtClean="0">
                <a:ln>
                  <a:noFill/>
                </a:ln>
                <a:solidFill>
                  <a:srgbClr val="FF0000"/>
                </a:solidFill>
                <a:effectLst/>
                <a:uLnTx/>
                <a:uFillTx/>
                <a:latin typeface="Arial" panose="020B0604020202020204" pitchFamily="34" charset="0"/>
                <a:ea typeface="宋体" panose="02010600030101010101" pitchFamily="2" charset="-122"/>
                <a:sym typeface="+mn-ea"/>
              </a:rPr>
              <a:t>前进！前进、进！</a:t>
            </a:r>
            <a:endParaRPr kumimoji="0" lang="zh-CN" altLang="en-US" b="1"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宋体" panose="02010600030101010101" pitchFamily="2" charset="-122"/>
              <a:cs typeface="+mn-cs"/>
            </a:endParaRPr>
          </a:p>
          <a:p>
            <a:endParaRPr lang="zh-CN" altLang="en-US"/>
          </a:p>
        </p:txBody>
      </p:sp>
      <p:sp>
        <p:nvSpPr>
          <p:cNvPr id="6" name="文本框 5"/>
          <p:cNvSpPr txBox="1"/>
          <p:nvPr/>
        </p:nvSpPr>
        <p:spPr>
          <a:xfrm>
            <a:off x="7616825" y="1668780"/>
            <a:ext cx="1102360" cy="368300"/>
          </a:xfrm>
          <a:prstGeom prst="rect">
            <a:avLst/>
          </a:prstGeom>
          <a:noFill/>
        </p:spPr>
        <p:txBody>
          <a:bodyPr wrap="none" rtlCol="0">
            <a:spAutoFit/>
          </a:bodyPr>
          <a:lstStyle/>
          <a:p>
            <a:r>
              <a:rPr lang="zh-CN" altLang="en-US" b="1" u="sng">
                <a:solidFill>
                  <a:schemeClr val="accent1"/>
                </a:solidFill>
              </a:rPr>
              <a:t>现今版本</a:t>
            </a:r>
          </a:p>
        </p:txBody>
      </p:sp>
      <p:sp>
        <p:nvSpPr>
          <p:cNvPr id="8" name="文本框 7"/>
          <p:cNvSpPr txBox="1"/>
          <p:nvPr/>
        </p:nvSpPr>
        <p:spPr>
          <a:xfrm>
            <a:off x="6546850" y="2037080"/>
            <a:ext cx="4773930" cy="3415030"/>
          </a:xfrm>
          <a:prstGeom prst="rect">
            <a:avLst/>
          </a:prstGeom>
          <a:noFill/>
        </p:spPr>
        <p:txBody>
          <a:bodyPr wrap="none" rtlCol="0">
            <a:spAutoFit/>
          </a:bodyPr>
          <a:lstStyle/>
          <a:p>
            <a:pPr algn="l"/>
            <a:r>
              <a:rPr lang="zh-CN" altLang="en-US" sz="2400" b="1">
                <a:solidFill>
                  <a:srgbClr val="FF0000"/>
                </a:solidFill>
              </a:rPr>
              <a:t>起来！不愿做奴隶的人们！</a:t>
            </a:r>
          </a:p>
          <a:p>
            <a:pPr algn="l"/>
            <a:r>
              <a:rPr lang="zh-CN" altLang="en-US" sz="2400" b="1">
                <a:solidFill>
                  <a:srgbClr val="FF0000"/>
                </a:solidFill>
              </a:rPr>
              <a:t>把我们的血肉筑成我们新的长城！</a:t>
            </a:r>
          </a:p>
          <a:p>
            <a:pPr algn="l"/>
            <a:r>
              <a:rPr lang="zh-CN" altLang="en-US" sz="2400" b="1">
                <a:solidFill>
                  <a:srgbClr val="FF0000"/>
                </a:solidFill>
              </a:rPr>
              <a:t>中华民族到了最危险的时候，</a:t>
            </a:r>
          </a:p>
          <a:p>
            <a:pPr algn="l"/>
            <a:r>
              <a:rPr lang="zh-CN" altLang="en-US" sz="2400" b="1">
                <a:solidFill>
                  <a:srgbClr val="FF0000"/>
                </a:solidFill>
              </a:rPr>
              <a:t>每个人被迫着发出最后的吼声。</a:t>
            </a:r>
          </a:p>
          <a:p>
            <a:pPr algn="l"/>
            <a:r>
              <a:rPr lang="zh-CN" altLang="en-US" sz="2400" b="1">
                <a:solidFill>
                  <a:srgbClr val="FF0000"/>
                </a:solidFill>
              </a:rPr>
              <a:t>起来！起来！起来！</a:t>
            </a:r>
          </a:p>
          <a:p>
            <a:pPr algn="l"/>
            <a:r>
              <a:rPr lang="zh-CN" altLang="en-US" sz="2400" b="1">
                <a:solidFill>
                  <a:srgbClr val="FF0000"/>
                </a:solidFill>
              </a:rPr>
              <a:t>我们万众一心，</a:t>
            </a:r>
          </a:p>
          <a:p>
            <a:pPr algn="l"/>
            <a:r>
              <a:rPr lang="zh-CN" altLang="en-US" sz="2400" b="1">
                <a:solidFill>
                  <a:srgbClr val="FF0000"/>
                </a:solidFill>
              </a:rPr>
              <a:t>冒着敌人的炮火，前进！</a:t>
            </a:r>
          </a:p>
          <a:p>
            <a:pPr algn="l"/>
            <a:r>
              <a:rPr lang="zh-CN" altLang="en-US" sz="2400" b="1">
                <a:solidFill>
                  <a:srgbClr val="FF0000"/>
                </a:solidFill>
              </a:rPr>
              <a:t>冒着敌人的炮火，前进！</a:t>
            </a:r>
          </a:p>
          <a:p>
            <a:pPr algn="l"/>
            <a:r>
              <a:rPr lang="zh-CN" altLang="en-US" sz="2400" b="1">
                <a:solidFill>
                  <a:srgbClr val="FF0000"/>
                </a:solidFill>
              </a:rPr>
              <a:t>前进！前进、进！</a:t>
            </a: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8" name="图片 1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cxnSp>
        <p:nvCxnSpPr>
          <p:cNvPr id="14" name="PA-10224"/>
          <p:cNvCxnSpPr/>
          <p:nvPr>
            <p:custDataLst>
              <p:tags r:id="rId1"/>
            </p:custDataLst>
          </p:nvPr>
        </p:nvCxnSpPr>
        <p:spPr>
          <a:xfrm>
            <a:off x="2967643" y="2029493"/>
            <a:ext cx="6624935" cy="0"/>
          </a:xfrm>
          <a:prstGeom prst="line">
            <a:avLst/>
          </a:prstGeom>
          <a:ln>
            <a:solidFill>
              <a:srgbClr val="E1A63A"/>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PA-10225"/>
          <p:cNvGrpSpPr/>
          <p:nvPr>
            <p:custDataLst>
              <p:tags r:id="rId2"/>
            </p:custDataLst>
          </p:nvPr>
        </p:nvGrpSpPr>
        <p:grpSpPr>
          <a:xfrm>
            <a:off x="2967644" y="1076436"/>
            <a:ext cx="2529840" cy="798830"/>
            <a:chOff x="5169025" y="988171"/>
            <a:chExt cx="2622729" cy="828160"/>
          </a:xfrm>
        </p:grpSpPr>
        <p:sp>
          <p:nvSpPr>
            <p:cNvPr id="20" name="PA-矩形 27"/>
            <p:cNvSpPr/>
            <p:nvPr>
              <p:custDataLst>
                <p:tags r:id="rId4"/>
              </p:custDataLst>
            </p:nvPr>
          </p:nvSpPr>
          <p:spPr>
            <a:xfrm>
              <a:off x="5169025" y="988171"/>
              <a:ext cx="2622729" cy="828160"/>
            </a:xfrm>
            <a:prstGeom prst="rect">
              <a:avLst/>
            </a:prstGeom>
          </p:spPr>
          <p:txBody>
            <a:bodyPr wrap="none">
              <a:spAutoFit/>
            </a:bodyPr>
            <a:lstStyle/>
            <a:p>
              <a:pPr defTabSz="1219200"/>
              <a:r>
                <a:rPr lang="zh-CN" altLang="en-US" sz="4600" b="1" dirty="0">
                  <a:solidFill>
                    <a:srgbClr val="FEE13D"/>
                  </a:solidFill>
                  <a:latin typeface="仓耳今楷05-6763 W05" panose="02020400000000000000" pitchFamily="18" charset="-122"/>
                  <a:ea typeface="仓耳今楷05-6763 W05" panose="02020400000000000000" pitchFamily="18" charset="-122"/>
                  <a:cs typeface="方正苏新诗柳楷简体-yolan" panose="02000000000000000000" pitchFamily="2" charset="-122"/>
                </a:rPr>
                <a:t>讲座主题</a:t>
              </a:r>
            </a:p>
          </p:txBody>
        </p:sp>
        <p:sp>
          <p:nvSpPr>
            <p:cNvPr id="21" name="PA-矩形 28"/>
            <p:cNvSpPr/>
            <p:nvPr>
              <p:custDataLst>
                <p:tags r:id="rId5"/>
              </p:custDataLst>
            </p:nvPr>
          </p:nvSpPr>
          <p:spPr>
            <a:xfrm>
              <a:off x="6591208" y="1080505"/>
              <a:ext cx="321258" cy="636591"/>
            </a:xfrm>
            <a:prstGeom prst="rect">
              <a:avLst/>
            </a:prstGeom>
          </p:spPr>
          <p:txBody>
            <a:bodyPr wrap="none">
              <a:spAutoFit/>
            </a:bodyPr>
            <a:lstStyle/>
            <a:p>
              <a:pPr defTabSz="1219200"/>
              <a:endParaRPr lang="zh-CN" altLang="en-US" sz="3400" dirty="0">
                <a:solidFill>
                  <a:srgbClr val="FEE13D"/>
                </a:solidFill>
                <a:latin typeface="仓耳今楷05-6763 W05" panose="02020400000000000000" pitchFamily="18" charset="-122"/>
                <a:ea typeface="仓耳今楷05-6763 W05" panose="02020400000000000000" pitchFamily="18" charset="-122"/>
                <a:cs typeface="方正苏新诗柳楷简体-yolan" panose="02000000000000000000" pitchFamily="2" charset="-122"/>
              </a:endParaRPr>
            </a:p>
          </p:txBody>
        </p:sp>
      </p:grpSp>
      <p:sp>
        <p:nvSpPr>
          <p:cNvPr id="23" name="PA-10226"/>
          <p:cNvSpPr/>
          <p:nvPr>
            <p:custDataLst>
              <p:tags r:id="rId3"/>
            </p:custDataLst>
          </p:nvPr>
        </p:nvSpPr>
        <p:spPr>
          <a:xfrm>
            <a:off x="2967643" y="2074705"/>
            <a:ext cx="6624935" cy="2168525"/>
          </a:xfrm>
          <a:prstGeom prst="rect">
            <a:avLst/>
          </a:prstGeom>
        </p:spPr>
        <p:txBody>
          <a:bodyPr wrap="square">
            <a:spAutoFit/>
          </a:bodyPr>
          <a:lstStyle/>
          <a:p>
            <a:pPr algn="just">
              <a:lnSpc>
                <a:spcPct val="150000"/>
              </a:lnSpc>
              <a:defRPr/>
            </a:pPr>
            <a:r>
              <a:rPr lang="en-US" altLang="zh-CN" dirty="0">
                <a:solidFill>
                  <a:srgbClr val="FEE13D"/>
                </a:solidFill>
              </a:rPr>
              <a:t>2019</a:t>
            </a:r>
            <a:r>
              <a:rPr lang="zh-CN" altLang="en-US" dirty="0">
                <a:solidFill>
                  <a:srgbClr val="FEE13D"/>
                </a:solidFill>
              </a:rPr>
              <a:t>年是新中国成立</a:t>
            </a:r>
            <a:r>
              <a:rPr lang="en-US" altLang="zh-CN" dirty="0">
                <a:solidFill>
                  <a:srgbClr val="FEE13D"/>
                </a:solidFill>
              </a:rPr>
              <a:t>70</a:t>
            </a:r>
            <a:r>
              <a:rPr lang="zh-CN" altLang="en-US" dirty="0">
                <a:solidFill>
                  <a:srgbClr val="FEE13D"/>
                </a:solidFill>
              </a:rPr>
              <a:t>周年，是决胜全面建成小康社会第一个百年奋斗目标的关键之年。在</a:t>
            </a:r>
            <a:r>
              <a:rPr lang="en-US" altLang="zh-CN" dirty="0">
                <a:solidFill>
                  <a:srgbClr val="FEE13D"/>
                </a:solidFill>
              </a:rPr>
              <a:t>70</a:t>
            </a:r>
            <a:r>
              <a:rPr lang="zh-CN" altLang="en-US" dirty="0">
                <a:solidFill>
                  <a:srgbClr val="FEE13D"/>
                </a:solidFill>
              </a:rPr>
              <a:t>周年来临之际，与大家分享一些有历史性、有代表性的爱国歌曲，并且进行一些红歌内容的分析。</a:t>
            </a:r>
          </a:p>
          <a:p>
            <a:pPr algn="just">
              <a:lnSpc>
                <a:spcPct val="150000"/>
              </a:lnSpc>
              <a:defRPr/>
            </a:pPr>
            <a:r>
              <a:rPr lang="zh-CN" altLang="en-US" dirty="0">
                <a:solidFill>
                  <a:srgbClr val="FEE13D"/>
                </a:solidFill>
              </a:rPr>
              <a:t>并且针对目前音乐市场的现状，谈一谈在国内、国外的红歌。最后再与大家进行一些有关于音乐各方面信息的交流与问答。</a:t>
            </a:r>
          </a:p>
        </p:txBody>
      </p:sp>
      <p:pic>
        <p:nvPicPr>
          <p:cNvPr id="16" name="Picture 2"/>
          <p:cNvPicPr>
            <a:picLocks noChangeAspect="1" noChangeArrowheads="1"/>
          </p:cNvPicPr>
          <p:nvPr/>
        </p:nvPicPr>
        <p:blipFill>
          <a:blip r:embed="rId1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750"/>
                                        <p:tgtEl>
                                          <p:spTgt spid="17"/>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7500"/>
                            </p:stCondLst>
                            <p:childTnLst>
                              <p:par>
                                <p:cTn id="41" presetID="42" presetClass="entr" presetSubtype="0" fill="hold" grpId="0" nodeType="afterEffect">
                                  <p:stCondLst>
                                    <p:cond delay="0"/>
                                  </p:stCondLst>
                                  <p:iterate type="lt">
                                    <p:tmPct val="1554"/>
                                  </p:iterate>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572175" y="-250761"/>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grpSp>
        <p:nvGrpSpPr>
          <p:cNvPr id="106" name="组合 105"/>
          <p:cNvGrpSpPr/>
          <p:nvPr/>
        </p:nvGrpSpPr>
        <p:grpSpPr>
          <a:xfrm>
            <a:off x="3035282" y="1716454"/>
            <a:ext cx="2527879" cy="724012"/>
            <a:chOff x="2995902" y="2209470"/>
            <a:chExt cx="2527879" cy="724011"/>
          </a:xfrm>
        </p:grpSpPr>
        <p:sp>
          <p:nvSpPr>
            <p:cNvPr id="107" name="TextBox 13"/>
            <p:cNvSpPr txBox="1"/>
            <p:nvPr/>
          </p:nvSpPr>
          <p:spPr>
            <a:xfrm>
              <a:off x="2995902" y="2209470"/>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08" name="TextBox 13"/>
            <p:cNvSpPr txBox="1"/>
            <p:nvPr/>
          </p:nvSpPr>
          <p:spPr>
            <a:xfrm>
              <a:off x="2995902" y="2694086"/>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09" name="组合 108"/>
          <p:cNvGrpSpPr/>
          <p:nvPr/>
        </p:nvGrpSpPr>
        <p:grpSpPr>
          <a:xfrm>
            <a:off x="3035282" y="2730673"/>
            <a:ext cx="2527879" cy="690869"/>
            <a:chOff x="2995902" y="3223688"/>
            <a:chExt cx="2527879" cy="690868"/>
          </a:xfrm>
        </p:grpSpPr>
        <p:sp>
          <p:nvSpPr>
            <p:cNvPr id="110" name="TextBox 13"/>
            <p:cNvSpPr txBox="1"/>
            <p:nvPr/>
          </p:nvSpPr>
          <p:spPr>
            <a:xfrm>
              <a:off x="3009102" y="3223688"/>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11" name="TextBox 13"/>
            <p:cNvSpPr txBox="1"/>
            <p:nvPr/>
          </p:nvSpPr>
          <p:spPr>
            <a:xfrm>
              <a:off x="2995902" y="3675161"/>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12" name="组合 111"/>
          <p:cNvGrpSpPr/>
          <p:nvPr/>
        </p:nvGrpSpPr>
        <p:grpSpPr>
          <a:xfrm>
            <a:off x="3035282" y="3868840"/>
            <a:ext cx="2527879" cy="701956"/>
            <a:chOff x="2995902" y="4361855"/>
            <a:chExt cx="2527879" cy="701955"/>
          </a:xfrm>
        </p:grpSpPr>
        <p:sp>
          <p:nvSpPr>
            <p:cNvPr id="113" name="TextBox 13"/>
            <p:cNvSpPr txBox="1"/>
            <p:nvPr/>
          </p:nvSpPr>
          <p:spPr>
            <a:xfrm>
              <a:off x="2995902" y="4361855"/>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14" name="TextBox 13"/>
            <p:cNvSpPr txBox="1"/>
            <p:nvPr/>
          </p:nvSpPr>
          <p:spPr>
            <a:xfrm>
              <a:off x="2995902" y="4786950"/>
              <a:ext cx="2527879" cy="276860"/>
            </a:xfrm>
            <a:prstGeom prst="rect">
              <a:avLst/>
            </a:prstGeom>
            <a:noFill/>
          </p:spPr>
          <p:txBody>
            <a:bodyPr wrap="square" lIns="0" tIns="0" rIns="0" bIns="0" rtlCol="0" anchor="t" anchorCtr="0">
              <a:spAutoFit/>
            </a:bodyPr>
            <a:lstStyle/>
            <a:p>
              <a:pPr fontAlgn="base">
                <a:lnSpc>
                  <a:spcPct val="150000"/>
                </a:lnSpc>
                <a:spcBef>
                  <a:spcPct val="0"/>
                </a:spcBef>
                <a:spcAft>
                  <a:spcPct val="0"/>
                </a:spcAft>
                <a:defRPr/>
              </a:pPr>
              <a:endParaRPr lang="zh-CN" altLang="en-US" sz="1200" kern="0" dirty="0">
                <a:latin typeface="仓耳今楷05-6763 W05" panose="02020400000000000000" pitchFamily="18" charset="-122"/>
                <a:ea typeface="仓耳今楷05-6763 W05" panose="02020400000000000000" pitchFamily="18" charset="-122"/>
                <a:cs typeface="+mn-ea"/>
              </a:endParaRPr>
            </a:p>
          </p:txBody>
        </p:sp>
      </p:grpSp>
      <p:grpSp>
        <p:nvGrpSpPr>
          <p:cNvPr id="118" name="组合 117"/>
          <p:cNvGrpSpPr/>
          <p:nvPr/>
        </p:nvGrpSpPr>
        <p:grpSpPr>
          <a:xfrm>
            <a:off x="7928081" y="2755197"/>
            <a:ext cx="2575564" cy="666345"/>
            <a:chOff x="7888700" y="3248212"/>
            <a:chExt cx="2575564" cy="666344"/>
          </a:xfrm>
        </p:grpSpPr>
        <p:sp>
          <p:nvSpPr>
            <p:cNvPr id="119" name="TextBox 13"/>
            <p:cNvSpPr txBox="1"/>
            <p:nvPr/>
          </p:nvSpPr>
          <p:spPr>
            <a:xfrm>
              <a:off x="7888700" y="3248212"/>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20" name="TextBox 13"/>
            <p:cNvSpPr txBox="1"/>
            <p:nvPr/>
          </p:nvSpPr>
          <p:spPr>
            <a:xfrm>
              <a:off x="7936385" y="3675161"/>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21" name="组合 120"/>
          <p:cNvGrpSpPr/>
          <p:nvPr/>
        </p:nvGrpSpPr>
        <p:grpSpPr>
          <a:xfrm>
            <a:off x="7971583" y="3824007"/>
            <a:ext cx="2532062" cy="709324"/>
            <a:chOff x="7932202" y="4317022"/>
            <a:chExt cx="2532062" cy="709323"/>
          </a:xfrm>
        </p:grpSpPr>
        <p:sp>
          <p:nvSpPr>
            <p:cNvPr id="122" name="TextBox 13"/>
            <p:cNvSpPr txBox="1"/>
            <p:nvPr/>
          </p:nvSpPr>
          <p:spPr>
            <a:xfrm>
              <a:off x="7932202" y="4317022"/>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23" name="TextBox 13"/>
            <p:cNvSpPr txBox="1"/>
            <p:nvPr/>
          </p:nvSpPr>
          <p:spPr>
            <a:xfrm>
              <a:off x="7936385" y="4786950"/>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sp>
        <p:nvSpPr>
          <p:cNvPr id="4" name="文本框 3"/>
          <p:cNvSpPr txBox="1"/>
          <p:nvPr/>
        </p:nvSpPr>
        <p:spPr>
          <a:xfrm>
            <a:off x="4895215" y="587375"/>
            <a:ext cx="2690495" cy="706755"/>
          </a:xfrm>
          <a:prstGeom prst="rect">
            <a:avLst/>
          </a:prstGeom>
          <a:noFill/>
        </p:spPr>
        <p:txBody>
          <a:bodyPr wrap="square" rtlCol="0">
            <a:spAutoFit/>
          </a:bodyPr>
          <a:lstStyle/>
          <a:p>
            <a:r>
              <a:rPr lang="zh-CN" altLang="en-US" sz="4000" b="1">
                <a:solidFill>
                  <a:srgbClr val="FF0000"/>
                </a:solidFill>
              </a:rPr>
              <a:t>国 际 歌</a:t>
            </a:r>
          </a:p>
        </p:txBody>
      </p:sp>
      <p:sp>
        <p:nvSpPr>
          <p:cNvPr id="6" name="文本框 5"/>
          <p:cNvSpPr txBox="1"/>
          <p:nvPr/>
        </p:nvSpPr>
        <p:spPr>
          <a:xfrm>
            <a:off x="1579880" y="1294130"/>
            <a:ext cx="8378190" cy="4399915"/>
          </a:xfrm>
          <a:prstGeom prst="rect">
            <a:avLst/>
          </a:prstGeom>
          <a:noFill/>
        </p:spPr>
        <p:txBody>
          <a:bodyPr wrap="square" rtlCol="0">
            <a:spAutoFit/>
          </a:bodyPr>
          <a:lstStyle/>
          <a:p>
            <a:pPr algn="l"/>
            <a:r>
              <a:rPr lang="zh-CN" altLang="en-US" sz="2000">
                <a:solidFill>
                  <a:srgbClr val="FF0000"/>
                </a:solidFill>
              </a:rPr>
              <a:t>《国际歌》是由欧仁·鲍狄埃在1871年作词，皮埃尔·狄盖特于1888年谱曲而成的歌曲。</a:t>
            </a:r>
          </a:p>
          <a:p>
            <a:pPr algn="l"/>
            <a:r>
              <a:rPr lang="zh-CN" altLang="en-US" sz="2000">
                <a:solidFill>
                  <a:srgbClr val="FF0000"/>
                </a:solidFill>
              </a:rPr>
              <a:t>《国际歌》曾是第一国际和第二国际的会歌 ；20世纪20年代，苏联以《国际歌》为国歌，并在1944年把《国际歌》作为联共（布）党（1952年改名苏联共产党）党歌。1920年中国首次出现由瞿秋白译成的中文版《国际歌》。《国际歌》热情讴歌了巴黎公社战士崇高的共产主义理想和英勇不屈的革命气概。该歌曲向资本主义宣战，充分表现了革命无产阶级不屈的豪迈气魄。</a:t>
            </a:r>
          </a:p>
          <a:p>
            <a:pPr algn="l"/>
            <a:r>
              <a:rPr lang="zh-CN" altLang="en-US" sz="2000">
                <a:solidFill>
                  <a:srgbClr val="FF0000"/>
                </a:solidFill>
              </a:rPr>
              <a:t>《国际歌》这首歌曲为行板，降B大调，4/4拍子。全曲只有一段贯穿首尾的旋律，为带副歌的二段体结构。悲壮的前奏过后，深沉的第一主题昂首进入，表现出革命志士们不屈的气节；乐曲的中段旋律在调性上实际上转为属调（即F大调），始终庄严、雄浑，曲调中愈发透出光明与希望；最后，乐曲的前奏经过自然再现，在气势宏大的高潮中结束，预示着共产主义的伟大理想一定会实现。</a:t>
            </a:r>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0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par>
                                <p:cTn id="8" presetID="22" presetClass="entr" presetSubtype="8" fill="hold" nodeType="withEffect">
                                  <p:stCondLst>
                                    <p:cond delay="1600"/>
                                  </p:stCondLst>
                                  <p:childTnLst>
                                    <p:set>
                                      <p:cBhvr>
                                        <p:cTn id="9" dur="1" fill="hold">
                                          <p:stCondLst>
                                            <p:cond delay="0"/>
                                          </p:stCondLst>
                                        </p:cTn>
                                        <p:tgtEl>
                                          <p:spTgt spid="109"/>
                                        </p:tgtEl>
                                        <p:attrNameLst>
                                          <p:attrName>style.visibility</p:attrName>
                                        </p:attrNameLst>
                                      </p:cBhvr>
                                      <p:to>
                                        <p:strVal val="visible"/>
                                      </p:to>
                                    </p:set>
                                    <p:animEffect transition="in" filter="wipe(left)">
                                      <p:cBhvr>
                                        <p:cTn id="10" dur="500"/>
                                        <p:tgtEl>
                                          <p:spTgt spid="109"/>
                                        </p:tgtEl>
                                      </p:cBhvr>
                                    </p:animEffect>
                                  </p:childTnLst>
                                </p:cTn>
                              </p:par>
                              <p:par>
                                <p:cTn id="11" presetID="22" presetClass="entr" presetSubtype="8" fill="hold" nodeType="withEffect">
                                  <p:stCondLst>
                                    <p:cond delay="1800"/>
                                  </p:stCondLst>
                                  <p:childTnLst>
                                    <p:set>
                                      <p:cBhvr>
                                        <p:cTn id="12" dur="1" fill="hold">
                                          <p:stCondLst>
                                            <p:cond delay="0"/>
                                          </p:stCondLst>
                                        </p:cTn>
                                        <p:tgtEl>
                                          <p:spTgt spid="118"/>
                                        </p:tgtEl>
                                        <p:attrNameLst>
                                          <p:attrName>style.visibility</p:attrName>
                                        </p:attrNameLst>
                                      </p:cBhvr>
                                      <p:to>
                                        <p:strVal val="visible"/>
                                      </p:to>
                                    </p:set>
                                    <p:animEffect transition="in" filter="wipe(left)">
                                      <p:cBhvr>
                                        <p:cTn id="13" dur="500"/>
                                        <p:tgtEl>
                                          <p:spTgt spid="118"/>
                                        </p:tgtEl>
                                      </p:cBhvr>
                                    </p:animEffect>
                                  </p:childTnLst>
                                </p:cTn>
                              </p:par>
                              <p:par>
                                <p:cTn id="14" presetID="22" presetClass="entr" presetSubtype="8" fill="hold" nodeType="withEffect">
                                  <p:stCondLst>
                                    <p:cond delay="200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par>
                                <p:cTn id="17" presetID="22" presetClass="entr" presetSubtype="8" fill="hold" nodeType="withEffect">
                                  <p:stCondLst>
                                    <p:cond delay="220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581065" y="-250761"/>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grpSp>
        <p:nvGrpSpPr>
          <p:cNvPr id="106" name="组合 105"/>
          <p:cNvGrpSpPr/>
          <p:nvPr/>
        </p:nvGrpSpPr>
        <p:grpSpPr>
          <a:xfrm>
            <a:off x="3035282" y="1716454"/>
            <a:ext cx="2527879" cy="724012"/>
            <a:chOff x="2995902" y="2209470"/>
            <a:chExt cx="2527879" cy="724011"/>
          </a:xfrm>
        </p:grpSpPr>
        <p:sp>
          <p:nvSpPr>
            <p:cNvPr id="107" name="TextBox 13"/>
            <p:cNvSpPr txBox="1"/>
            <p:nvPr/>
          </p:nvSpPr>
          <p:spPr>
            <a:xfrm>
              <a:off x="2995902" y="2209470"/>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08" name="TextBox 13"/>
            <p:cNvSpPr txBox="1"/>
            <p:nvPr/>
          </p:nvSpPr>
          <p:spPr>
            <a:xfrm>
              <a:off x="2995902" y="2694086"/>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09" name="组合 108"/>
          <p:cNvGrpSpPr/>
          <p:nvPr/>
        </p:nvGrpSpPr>
        <p:grpSpPr>
          <a:xfrm>
            <a:off x="3035282" y="2730673"/>
            <a:ext cx="2527879" cy="690869"/>
            <a:chOff x="2995902" y="3223688"/>
            <a:chExt cx="2527879" cy="690868"/>
          </a:xfrm>
        </p:grpSpPr>
        <p:sp>
          <p:nvSpPr>
            <p:cNvPr id="110" name="TextBox 13"/>
            <p:cNvSpPr txBox="1"/>
            <p:nvPr/>
          </p:nvSpPr>
          <p:spPr>
            <a:xfrm>
              <a:off x="3009102" y="3223688"/>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11" name="TextBox 13"/>
            <p:cNvSpPr txBox="1"/>
            <p:nvPr/>
          </p:nvSpPr>
          <p:spPr>
            <a:xfrm>
              <a:off x="2995902" y="3675161"/>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12" name="组合 111"/>
          <p:cNvGrpSpPr/>
          <p:nvPr/>
        </p:nvGrpSpPr>
        <p:grpSpPr>
          <a:xfrm>
            <a:off x="3035282" y="3868840"/>
            <a:ext cx="2527879" cy="701956"/>
            <a:chOff x="2995902" y="4361855"/>
            <a:chExt cx="2527879" cy="701955"/>
          </a:xfrm>
        </p:grpSpPr>
        <p:sp>
          <p:nvSpPr>
            <p:cNvPr id="113" name="TextBox 13"/>
            <p:cNvSpPr txBox="1"/>
            <p:nvPr/>
          </p:nvSpPr>
          <p:spPr>
            <a:xfrm>
              <a:off x="2995902" y="4361855"/>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14" name="TextBox 13"/>
            <p:cNvSpPr txBox="1"/>
            <p:nvPr/>
          </p:nvSpPr>
          <p:spPr>
            <a:xfrm>
              <a:off x="2995902" y="4786950"/>
              <a:ext cx="2527879" cy="276860"/>
            </a:xfrm>
            <a:prstGeom prst="rect">
              <a:avLst/>
            </a:prstGeom>
            <a:noFill/>
          </p:spPr>
          <p:txBody>
            <a:bodyPr wrap="square" lIns="0" tIns="0" rIns="0" bIns="0" rtlCol="0" anchor="t" anchorCtr="0">
              <a:spAutoFit/>
            </a:bodyPr>
            <a:lstStyle/>
            <a:p>
              <a:pPr fontAlgn="base">
                <a:lnSpc>
                  <a:spcPct val="150000"/>
                </a:lnSpc>
                <a:spcBef>
                  <a:spcPct val="0"/>
                </a:spcBef>
                <a:spcAft>
                  <a:spcPct val="0"/>
                </a:spcAft>
                <a:defRPr/>
              </a:pPr>
              <a:endParaRPr lang="zh-CN" altLang="en-US" sz="1200" kern="0" dirty="0">
                <a:latin typeface="仓耳今楷05-6763 W05" panose="02020400000000000000" pitchFamily="18" charset="-122"/>
                <a:ea typeface="仓耳今楷05-6763 W05" panose="02020400000000000000" pitchFamily="18" charset="-122"/>
                <a:cs typeface="+mn-ea"/>
              </a:endParaRPr>
            </a:p>
          </p:txBody>
        </p:sp>
      </p:grpSp>
      <p:grpSp>
        <p:nvGrpSpPr>
          <p:cNvPr id="118" name="组合 117"/>
          <p:cNvGrpSpPr/>
          <p:nvPr/>
        </p:nvGrpSpPr>
        <p:grpSpPr>
          <a:xfrm>
            <a:off x="7928081" y="2755197"/>
            <a:ext cx="2575564" cy="666345"/>
            <a:chOff x="7888700" y="3248212"/>
            <a:chExt cx="2575564" cy="666344"/>
          </a:xfrm>
        </p:grpSpPr>
        <p:sp>
          <p:nvSpPr>
            <p:cNvPr id="119" name="TextBox 13"/>
            <p:cNvSpPr txBox="1"/>
            <p:nvPr/>
          </p:nvSpPr>
          <p:spPr>
            <a:xfrm>
              <a:off x="7888700" y="3248212"/>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20" name="TextBox 13"/>
            <p:cNvSpPr txBox="1"/>
            <p:nvPr/>
          </p:nvSpPr>
          <p:spPr>
            <a:xfrm>
              <a:off x="7936385" y="3675161"/>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grpSp>
        <p:nvGrpSpPr>
          <p:cNvPr id="121" name="组合 120"/>
          <p:cNvGrpSpPr/>
          <p:nvPr/>
        </p:nvGrpSpPr>
        <p:grpSpPr>
          <a:xfrm>
            <a:off x="7971583" y="3824007"/>
            <a:ext cx="2532062" cy="709324"/>
            <a:chOff x="7932202" y="4317022"/>
            <a:chExt cx="2532062" cy="709323"/>
          </a:xfrm>
        </p:grpSpPr>
        <p:sp>
          <p:nvSpPr>
            <p:cNvPr id="122" name="TextBox 13"/>
            <p:cNvSpPr txBox="1"/>
            <p:nvPr/>
          </p:nvSpPr>
          <p:spPr>
            <a:xfrm>
              <a:off x="7932202" y="4317022"/>
              <a:ext cx="1495774" cy="368935"/>
            </a:xfrm>
            <a:prstGeom prst="rect">
              <a:avLst/>
            </a:prstGeom>
            <a:noFill/>
          </p:spPr>
          <p:txBody>
            <a:bodyPr wrap="square" lIns="0" tIns="0" rIns="0" bIns="0" rtlCol="0" anchor="t" anchorCtr="0">
              <a:spAutoFit/>
            </a:body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123" name="TextBox 13"/>
            <p:cNvSpPr txBox="1"/>
            <p:nvPr/>
          </p:nvSpPr>
          <p:spPr>
            <a:xfrm>
              <a:off x="7936385" y="4786950"/>
              <a:ext cx="2527879" cy="239395"/>
            </a:xfrm>
            <a:prstGeom prst="rect">
              <a:avLst/>
            </a:prstGeom>
            <a:noFill/>
          </p:spPr>
          <p:txBody>
            <a:bodyPr wrap="square" lIns="0" tIns="0" rIns="0" bIns="0" rtlCol="0" anchor="t" anchorCtr="0">
              <a:spAutoFit/>
            </a:bodyPr>
            <a:lstStyle/>
            <a:p>
              <a:pPr algn="just" fontAlgn="base">
                <a:lnSpc>
                  <a:spcPct val="130000"/>
                </a:lnSpc>
                <a:spcBef>
                  <a:spcPct val="0"/>
                </a:spcBef>
                <a:spcAft>
                  <a:spcPct val="0"/>
                </a:spcAft>
                <a:defRPr/>
              </a:pPr>
              <a:endParaRPr lang="zh-CN" altLang="en-US" sz="1200" dirty="0"/>
            </a:p>
          </p:txBody>
        </p:sp>
      </p:grpSp>
      <p:sp>
        <p:nvSpPr>
          <p:cNvPr id="4" name="文本框 3"/>
          <p:cNvSpPr txBox="1"/>
          <p:nvPr/>
        </p:nvSpPr>
        <p:spPr>
          <a:xfrm>
            <a:off x="4895215" y="587375"/>
            <a:ext cx="2690495" cy="706755"/>
          </a:xfrm>
          <a:prstGeom prst="rect">
            <a:avLst/>
          </a:prstGeom>
          <a:noFill/>
        </p:spPr>
        <p:txBody>
          <a:bodyPr wrap="square" rtlCol="0">
            <a:spAutoFit/>
          </a:bodyPr>
          <a:lstStyle/>
          <a:p>
            <a:r>
              <a:rPr lang="zh-CN" altLang="en-US" sz="4000" b="1">
                <a:solidFill>
                  <a:srgbClr val="FF0000"/>
                </a:solidFill>
              </a:rPr>
              <a:t>歌   词</a:t>
            </a:r>
            <a:r>
              <a:rPr lang="zh-CN" altLang="en-US" sz="1400" b="1">
                <a:solidFill>
                  <a:srgbClr val="FF0000"/>
                </a:solidFill>
              </a:rPr>
              <a:t>（共六段）</a:t>
            </a:r>
          </a:p>
        </p:txBody>
      </p:sp>
      <p:sp>
        <p:nvSpPr>
          <p:cNvPr id="10" name="文本框 9"/>
          <p:cNvSpPr txBox="1"/>
          <p:nvPr/>
        </p:nvSpPr>
        <p:spPr>
          <a:xfrm>
            <a:off x="4544695" y="1294130"/>
            <a:ext cx="6076950" cy="4399915"/>
          </a:xfrm>
          <a:prstGeom prst="rect">
            <a:avLst/>
          </a:prstGeom>
          <a:noFill/>
        </p:spPr>
        <p:txBody>
          <a:bodyPr wrap="square" rtlCol="0">
            <a:spAutoFit/>
          </a:bodyPr>
          <a:lstStyle/>
          <a:p>
            <a:pPr algn="l"/>
            <a:r>
              <a:rPr lang="zh-CN" altLang="en-US" sz="2000">
                <a:solidFill>
                  <a:srgbClr val="FF0000"/>
                </a:solidFill>
              </a:rPr>
              <a:t>第一段：</a:t>
            </a:r>
          </a:p>
          <a:p>
            <a:pPr algn="l"/>
            <a:r>
              <a:rPr lang="zh-CN" altLang="en-US" sz="2000">
                <a:solidFill>
                  <a:srgbClr val="FF0000"/>
                </a:solidFill>
              </a:rPr>
              <a:t>起来，饥寒交迫的奴隶！</a:t>
            </a:r>
          </a:p>
          <a:p>
            <a:pPr algn="l"/>
            <a:r>
              <a:rPr lang="zh-CN" altLang="en-US" sz="2000">
                <a:solidFill>
                  <a:srgbClr val="FF0000"/>
                </a:solidFill>
              </a:rPr>
              <a:t>起来，全世界受苦的人！</a:t>
            </a:r>
          </a:p>
          <a:p>
            <a:pPr algn="l"/>
            <a:r>
              <a:rPr lang="zh-CN" altLang="en-US" sz="2000">
                <a:solidFill>
                  <a:srgbClr val="FF0000"/>
                </a:solidFill>
              </a:rPr>
              <a:t>满腔的热血已经沸腾，</a:t>
            </a:r>
          </a:p>
          <a:p>
            <a:pPr algn="l"/>
            <a:r>
              <a:rPr lang="zh-CN" altLang="en-US" sz="2000">
                <a:solidFill>
                  <a:srgbClr val="FF0000"/>
                </a:solidFill>
              </a:rPr>
              <a:t>要为真理而斗争！</a:t>
            </a:r>
          </a:p>
          <a:p>
            <a:pPr algn="l"/>
            <a:r>
              <a:rPr lang="zh-CN" altLang="en-US" sz="2000">
                <a:solidFill>
                  <a:srgbClr val="FF0000"/>
                </a:solidFill>
              </a:rPr>
              <a:t>旧世界打个落花流水，</a:t>
            </a:r>
          </a:p>
          <a:p>
            <a:pPr algn="l"/>
            <a:r>
              <a:rPr lang="zh-CN" altLang="en-US" sz="2000">
                <a:solidFill>
                  <a:srgbClr val="FF0000"/>
                </a:solidFill>
              </a:rPr>
              <a:t>奴隶们起来，起来！</a:t>
            </a:r>
          </a:p>
          <a:p>
            <a:pPr algn="l"/>
            <a:r>
              <a:rPr lang="zh-CN" altLang="en-US" sz="2000">
                <a:solidFill>
                  <a:srgbClr val="FF0000"/>
                </a:solidFill>
              </a:rPr>
              <a:t>不要说我们一无所有，</a:t>
            </a:r>
          </a:p>
          <a:p>
            <a:pPr algn="l"/>
            <a:r>
              <a:rPr lang="zh-CN" altLang="en-US" sz="2000">
                <a:solidFill>
                  <a:srgbClr val="FF0000"/>
                </a:solidFill>
              </a:rPr>
              <a:t>我们要做天下的主人！</a:t>
            </a:r>
          </a:p>
          <a:p>
            <a:pPr algn="l"/>
            <a:r>
              <a:rPr lang="zh-CN" altLang="en-US" sz="2000">
                <a:solidFill>
                  <a:srgbClr val="FF0000"/>
                </a:solidFill>
              </a:rPr>
              <a:t>副歌：</a:t>
            </a:r>
          </a:p>
          <a:p>
            <a:pPr algn="l"/>
            <a:r>
              <a:rPr lang="zh-CN" altLang="en-US" sz="2000">
                <a:solidFill>
                  <a:srgbClr val="FF0000"/>
                </a:solidFill>
              </a:rPr>
              <a:t>这是最后的斗争，团结起来到明天，</a:t>
            </a:r>
          </a:p>
          <a:p>
            <a:pPr algn="l"/>
            <a:r>
              <a:rPr lang="zh-CN" altLang="en-US" sz="2000">
                <a:solidFill>
                  <a:srgbClr val="FF0000"/>
                </a:solidFill>
              </a:rPr>
              <a:t>英特纳雄耐尔就一定要实现！</a:t>
            </a:r>
          </a:p>
          <a:p>
            <a:pPr algn="l"/>
            <a:r>
              <a:rPr lang="zh-CN" altLang="en-US" sz="2000">
                <a:solidFill>
                  <a:srgbClr val="FF0000"/>
                </a:solidFill>
              </a:rPr>
              <a:t>这是最后的斗争，团结起来到明天，</a:t>
            </a:r>
          </a:p>
          <a:p>
            <a:pPr algn="l"/>
            <a:r>
              <a:rPr lang="zh-CN" altLang="en-US" sz="2000">
                <a:solidFill>
                  <a:srgbClr val="FF0000"/>
                </a:solidFill>
              </a:rPr>
              <a:t>英特纳雄耐尔就一定要实现！</a:t>
            </a:r>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20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par>
                                <p:cTn id="8" presetID="22" presetClass="entr" presetSubtype="8" fill="hold" nodeType="withEffect">
                                  <p:stCondLst>
                                    <p:cond delay="1600"/>
                                  </p:stCondLst>
                                  <p:childTnLst>
                                    <p:set>
                                      <p:cBhvr>
                                        <p:cTn id="9" dur="1" fill="hold">
                                          <p:stCondLst>
                                            <p:cond delay="0"/>
                                          </p:stCondLst>
                                        </p:cTn>
                                        <p:tgtEl>
                                          <p:spTgt spid="109"/>
                                        </p:tgtEl>
                                        <p:attrNameLst>
                                          <p:attrName>style.visibility</p:attrName>
                                        </p:attrNameLst>
                                      </p:cBhvr>
                                      <p:to>
                                        <p:strVal val="visible"/>
                                      </p:to>
                                    </p:set>
                                    <p:animEffect transition="in" filter="wipe(left)">
                                      <p:cBhvr>
                                        <p:cTn id="10" dur="500"/>
                                        <p:tgtEl>
                                          <p:spTgt spid="109"/>
                                        </p:tgtEl>
                                      </p:cBhvr>
                                    </p:animEffect>
                                  </p:childTnLst>
                                </p:cTn>
                              </p:par>
                              <p:par>
                                <p:cTn id="11" presetID="22" presetClass="entr" presetSubtype="8" fill="hold" nodeType="withEffect">
                                  <p:stCondLst>
                                    <p:cond delay="1800"/>
                                  </p:stCondLst>
                                  <p:childTnLst>
                                    <p:set>
                                      <p:cBhvr>
                                        <p:cTn id="12" dur="1" fill="hold">
                                          <p:stCondLst>
                                            <p:cond delay="0"/>
                                          </p:stCondLst>
                                        </p:cTn>
                                        <p:tgtEl>
                                          <p:spTgt spid="118"/>
                                        </p:tgtEl>
                                        <p:attrNameLst>
                                          <p:attrName>style.visibility</p:attrName>
                                        </p:attrNameLst>
                                      </p:cBhvr>
                                      <p:to>
                                        <p:strVal val="visible"/>
                                      </p:to>
                                    </p:set>
                                    <p:animEffect transition="in" filter="wipe(left)">
                                      <p:cBhvr>
                                        <p:cTn id="13" dur="500"/>
                                        <p:tgtEl>
                                          <p:spTgt spid="118"/>
                                        </p:tgtEl>
                                      </p:cBhvr>
                                    </p:animEffect>
                                  </p:childTnLst>
                                </p:cTn>
                              </p:par>
                              <p:par>
                                <p:cTn id="14" presetID="22" presetClass="entr" presetSubtype="8" fill="hold" nodeType="withEffect">
                                  <p:stCondLst>
                                    <p:cond delay="2000"/>
                                  </p:stCondLst>
                                  <p:childTnLst>
                                    <p:set>
                                      <p:cBhvr>
                                        <p:cTn id="15" dur="1" fill="hold">
                                          <p:stCondLst>
                                            <p:cond delay="0"/>
                                          </p:stCondLst>
                                        </p:cTn>
                                        <p:tgtEl>
                                          <p:spTgt spid="112"/>
                                        </p:tgtEl>
                                        <p:attrNameLst>
                                          <p:attrName>style.visibility</p:attrName>
                                        </p:attrNameLst>
                                      </p:cBhvr>
                                      <p:to>
                                        <p:strVal val="visible"/>
                                      </p:to>
                                    </p:set>
                                    <p:animEffect transition="in" filter="wipe(left)">
                                      <p:cBhvr>
                                        <p:cTn id="16" dur="500"/>
                                        <p:tgtEl>
                                          <p:spTgt spid="112"/>
                                        </p:tgtEl>
                                      </p:cBhvr>
                                    </p:animEffect>
                                  </p:childTnLst>
                                </p:cTn>
                              </p:par>
                              <p:par>
                                <p:cTn id="17" presetID="22" presetClass="entr" presetSubtype="8" fill="hold" nodeType="withEffect">
                                  <p:stCondLst>
                                    <p:cond delay="2200"/>
                                  </p:stCondLst>
                                  <p:childTnLst>
                                    <p:set>
                                      <p:cBhvr>
                                        <p:cTn id="18" dur="1" fill="hold">
                                          <p:stCondLst>
                                            <p:cond delay="0"/>
                                          </p:stCondLst>
                                        </p:cTn>
                                        <p:tgtEl>
                                          <p:spTgt spid="121"/>
                                        </p:tgtEl>
                                        <p:attrNameLst>
                                          <p:attrName>style.visibility</p:attrName>
                                        </p:attrNameLst>
                                      </p:cBhvr>
                                      <p:to>
                                        <p:strVal val="visible"/>
                                      </p:to>
                                    </p:set>
                                    <p:animEffect transition="in" filter="wipe(left)">
                                      <p:cBhvr>
                                        <p:cTn id="1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009301" y="433068"/>
            <a:ext cx="6430247" cy="2510167"/>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18545" y="4115861"/>
            <a:ext cx="6622742" cy="2578251"/>
          </a:xfrm>
          <a:prstGeom prst="rect">
            <a:avLst/>
          </a:prstGeom>
        </p:spPr>
      </p:pic>
      <p:sp>
        <p:nvSpPr>
          <p:cNvPr id="19" name="文本框 18"/>
          <p:cNvSpPr txBox="1"/>
          <p:nvPr/>
        </p:nvSpPr>
        <p:spPr>
          <a:xfrm>
            <a:off x="3511943" y="2886565"/>
            <a:ext cx="5235947" cy="553720"/>
          </a:xfrm>
          <a:prstGeom prst="rect">
            <a:avLst/>
          </a:prstGeom>
          <a:noFill/>
        </p:spPr>
        <p:txBody>
          <a:bodyPr wrap="square" lIns="0" tIns="0" rIns="0" bIns="0" rtlCol="0">
            <a:spAutoFit/>
          </a:bodyPr>
          <a:lstStyle/>
          <a:p>
            <a:pPr algn="ctr"/>
            <a:r>
              <a:rPr lang="zh-CN" altLang="en-US"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感谢您的观看</a:t>
            </a:r>
            <a:endParaRPr lang="en-US" altLang="zh-CN" sz="36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 name="图片 2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269541" y="2791680"/>
            <a:ext cx="707655" cy="707655"/>
          </a:xfrm>
          <a:prstGeom prst="rect">
            <a:avLst/>
          </a:prstGeom>
        </p:spPr>
      </p:pic>
      <p:pic>
        <p:nvPicPr>
          <p:cNvPr id="25" name="图片 2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365642" y="2728658"/>
            <a:ext cx="707655" cy="707655"/>
          </a:xfrm>
          <a:prstGeom prst="rect">
            <a:avLst/>
          </a:prstGeom>
        </p:spPr>
      </p:pic>
      <p:pic>
        <p:nvPicPr>
          <p:cNvPr id="14" name="Picture 2"/>
          <p:cNvPicPr>
            <a:picLocks noChangeAspect="1" noChangeArrowheads="1"/>
          </p:cNvPicPr>
          <p:nvPr/>
        </p:nvPicPr>
        <p:blipFill>
          <a:blip r:embed="rId11"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advTm="9000"/>
    </mc:Choice>
    <mc:Fallback>
      <p:transition spd="slow"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750" fill="hold"/>
                                        <p:tgtEl>
                                          <p:spTgt spid="16"/>
                                        </p:tgtEl>
                                        <p:attrNameLst>
                                          <p:attrName>ppt_w</p:attrName>
                                        </p:attrNameLst>
                                      </p:cBhvr>
                                      <p:tavLst>
                                        <p:tav tm="0">
                                          <p:val>
                                            <p:fltVal val="0"/>
                                          </p:val>
                                        </p:tav>
                                        <p:tav tm="100000">
                                          <p:val>
                                            <p:strVal val="#ppt_w"/>
                                          </p:val>
                                        </p:tav>
                                      </p:tavLst>
                                    </p:anim>
                                    <p:anim calcmode="lin" valueType="num">
                                      <p:cBhvr>
                                        <p:cTn id="31" dur="750" fill="hold"/>
                                        <p:tgtEl>
                                          <p:spTgt spid="16"/>
                                        </p:tgtEl>
                                        <p:attrNameLst>
                                          <p:attrName>ppt_h</p:attrName>
                                        </p:attrNameLst>
                                      </p:cBhvr>
                                      <p:tavLst>
                                        <p:tav tm="0">
                                          <p:val>
                                            <p:fltVal val="0"/>
                                          </p:val>
                                        </p:tav>
                                        <p:tav tm="100000">
                                          <p:val>
                                            <p:strVal val="#ppt_h"/>
                                          </p:val>
                                        </p:tav>
                                      </p:tavLst>
                                    </p:anim>
                                    <p:animEffect transition="in" filter="fade">
                                      <p:cBhvr>
                                        <p:cTn id="32" dur="750"/>
                                        <p:tgtEl>
                                          <p:spTgt spid="16"/>
                                        </p:tgtEl>
                                      </p:cBhvr>
                                    </p:animEffect>
                                  </p:childTnLst>
                                </p:cTn>
                              </p:par>
                            </p:childTnLst>
                          </p:cTn>
                        </p:par>
                        <p:par>
                          <p:cTn id="33" fill="hold">
                            <p:stCondLst>
                              <p:cond delay="60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par>
                                <p:cTn id="40" presetID="31"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fltVal val="0"/>
                                          </p:val>
                                        </p:tav>
                                        <p:tav tm="100000">
                                          <p:val>
                                            <p:strVal val="#ppt_w"/>
                                          </p:val>
                                        </p:tav>
                                      </p:tavLst>
                                    </p:anim>
                                    <p:anim calcmode="lin" valueType="num">
                                      <p:cBhvr>
                                        <p:cTn id="43" dur="1000" fill="hold"/>
                                        <p:tgtEl>
                                          <p:spTgt spid="25"/>
                                        </p:tgtEl>
                                        <p:attrNameLst>
                                          <p:attrName>ppt_h</p:attrName>
                                        </p:attrNameLst>
                                      </p:cBhvr>
                                      <p:tavLst>
                                        <p:tav tm="0">
                                          <p:val>
                                            <p:fltVal val="0"/>
                                          </p:val>
                                        </p:tav>
                                        <p:tav tm="100000">
                                          <p:val>
                                            <p:strVal val="#ppt_h"/>
                                          </p:val>
                                        </p:tav>
                                      </p:tavLst>
                                    </p:anim>
                                    <p:anim calcmode="lin" valueType="num">
                                      <p:cBhvr>
                                        <p:cTn id="44" dur="1000" fill="hold"/>
                                        <p:tgtEl>
                                          <p:spTgt spid="25"/>
                                        </p:tgtEl>
                                        <p:attrNameLst>
                                          <p:attrName>style.rotation</p:attrName>
                                        </p:attrNameLst>
                                      </p:cBhvr>
                                      <p:tavLst>
                                        <p:tav tm="0">
                                          <p:val>
                                            <p:fltVal val="90"/>
                                          </p:val>
                                        </p:tav>
                                        <p:tav tm="100000">
                                          <p:val>
                                            <p:fltVal val="0"/>
                                          </p:val>
                                        </p:tav>
                                      </p:tavLst>
                                    </p:anim>
                                    <p:animEffect transition="in" filter="fade">
                                      <p:cBhvr>
                                        <p:cTn id="45" dur="1000"/>
                                        <p:tgtEl>
                                          <p:spTgt spid="25"/>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750"/>
                                        <p:tgtEl>
                                          <p:spTgt spid="19"/>
                                        </p:tgtEl>
                                      </p:cBhvr>
                                    </p:animEffect>
                                  </p:childTnLst>
                                </p:cTn>
                              </p:par>
                            </p:childTnLst>
                          </p:cTn>
                        </p:par>
                        <p:par>
                          <p:cTn id="50" fill="hold">
                            <p:stCondLst>
                              <p:cond delay="8000"/>
                            </p:stCondLst>
                            <p:childTnLst>
                              <p:par>
                                <p:cTn id="51" presetID="2" presetClass="entr" presetSubtype="6"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750" fill="hold"/>
                                        <p:tgtEl>
                                          <p:spTgt spid="15"/>
                                        </p:tgtEl>
                                        <p:attrNameLst>
                                          <p:attrName>ppt_x</p:attrName>
                                        </p:attrNameLst>
                                      </p:cBhvr>
                                      <p:tavLst>
                                        <p:tav tm="0">
                                          <p:val>
                                            <p:strVal val="1+#ppt_w/2"/>
                                          </p:val>
                                        </p:tav>
                                        <p:tav tm="100000">
                                          <p:val>
                                            <p:strVal val="#ppt_x"/>
                                          </p:val>
                                        </p:tav>
                                      </p:tavLst>
                                    </p:anim>
                                    <p:anim calcmode="lin" valueType="num">
                                      <p:cBhvr additive="base">
                                        <p:cTn id="54"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55332" y="1161397"/>
            <a:ext cx="1955285" cy="247906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grpSp>
        <p:nvGrpSpPr>
          <p:cNvPr id="14" name="组合 13"/>
          <p:cNvGrpSpPr/>
          <p:nvPr/>
        </p:nvGrpSpPr>
        <p:grpSpPr>
          <a:xfrm>
            <a:off x="5962860" y="1640760"/>
            <a:ext cx="4762290" cy="721213"/>
            <a:chOff x="4327900" y="1372202"/>
            <a:chExt cx="6349723" cy="961616"/>
          </a:xfrm>
        </p:grpSpPr>
        <p:sp>
          <p:nvSpPr>
            <p:cNvPr id="17" name="文本框 9"/>
            <p:cNvSpPr txBox="1"/>
            <p:nvPr/>
          </p:nvSpPr>
          <p:spPr>
            <a:xfrm>
              <a:off x="5170076" y="1375533"/>
              <a:ext cx="5507547" cy="830996"/>
            </a:xfrm>
            <a:prstGeom prst="rect">
              <a:avLst/>
            </a:prstGeom>
            <a:noFill/>
          </p:spPr>
          <p:txBody>
            <a:bodyPr wrap="square" lIns="0" tIns="0" rIns="0" bIns="0" rtlCol="0">
              <a:spAutoFit/>
            </a:bodyPr>
            <a:lstStyle/>
            <a:p>
              <a:pPr>
                <a:lnSpc>
                  <a:spcPct val="150000"/>
                </a:lnSpc>
              </a:pPr>
              <a:r>
                <a:rPr lang="en-US" altLang="zh-CN" sz="2700" b="1" dirty="0">
                  <a:solidFill>
                    <a:srgbClr val="FEE13D"/>
                  </a:solidFill>
                  <a:latin typeface="微软雅黑" panose="020B0503020204020204" pitchFamily="34" charset="-122"/>
                  <a:ea typeface="微软雅黑" panose="020B0503020204020204" pitchFamily="34" charset="-122"/>
                  <a:sym typeface="+mn-ea"/>
                </a:rPr>
                <a:t>“</a:t>
              </a:r>
              <a:r>
                <a:rPr lang="zh-CN" altLang="en-US" sz="2700" b="1" dirty="0">
                  <a:solidFill>
                    <a:srgbClr val="FEE13D"/>
                  </a:solidFill>
                  <a:latin typeface="微软雅黑" panose="020B0503020204020204" pitchFamily="34" charset="-122"/>
                  <a:ea typeface="微软雅黑" panose="020B0503020204020204" pitchFamily="34" charset="-122"/>
                  <a:sym typeface="+mn-ea"/>
                </a:rPr>
                <a:t>歌唱祖国</a:t>
              </a:r>
              <a:r>
                <a:rPr lang="en-US" altLang="zh-CN" sz="2700" b="1" dirty="0">
                  <a:solidFill>
                    <a:srgbClr val="FEE13D"/>
                  </a:solidFill>
                  <a:latin typeface="微软雅黑" panose="020B0503020204020204" pitchFamily="34" charset="-122"/>
                  <a:ea typeface="微软雅黑" panose="020B0503020204020204" pitchFamily="34" charset="-122"/>
                  <a:sym typeface="+mn-ea"/>
                </a:rPr>
                <a:t>”</a:t>
              </a:r>
              <a:r>
                <a:rPr lang="zh-CN" altLang="en-US" sz="2700" b="1" dirty="0">
                  <a:solidFill>
                    <a:srgbClr val="FEE13D"/>
                  </a:solidFill>
                  <a:latin typeface="微软雅黑" panose="020B0503020204020204" pitchFamily="34" charset="-122"/>
                  <a:ea typeface="微软雅黑" panose="020B0503020204020204" pitchFamily="34" charset="-122"/>
                  <a:sym typeface="+mn-ea"/>
                </a:rPr>
                <a:t>解析</a:t>
              </a:r>
            </a:p>
          </p:txBody>
        </p:sp>
        <p:pic>
          <p:nvPicPr>
            <p:cNvPr id="20" name="图片 19"/>
            <p:cNvPicPr>
              <a:picLocks noChangeAspect="1"/>
            </p:cNvPicPr>
            <p:nvPr/>
          </p:nvPicPr>
          <p:blipFill>
            <a:blip r:embed="rId9" cstate="screen"/>
            <a:stretch>
              <a:fillRect/>
            </a:stretch>
          </p:blipFill>
          <p:spPr>
            <a:xfrm>
              <a:off x="4327900" y="1372202"/>
              <a:ext cx="985768" cy="961616"/>
            </a:xfrm>
            <a:prstGeom prst="rect">
              <a:avLst/>
            </a:prstGeom>
          </p:spPr>
        </p:pic>
        <p:sp>
          <p:nvSpPr>
            <p:cNvPr id="21" name="文本框 9"/>
            <p:cNvSpPr txBox="1"/>
            <p:nvPr/>
          </p:nvSpPr>
          <p:spPr>
            <a:xfrm>
              <a:off x="4379431" y="1668977"/>
              <a:ext cx="790447" cy="430887"/>
            </a:xfrm>
            <a:prstGeom prst="rect">
              <a:avLst/>
            </a:prstGeom>
            <a:noFill/>
          </p:spPr>
          <p:txBody>
            <a:bodyPr wrap="square" lIns="0" tIns="0" rIns="0" bIns="0" rtlCol="0">
              <a:spAutoFit/>
            </a:bodyPr>
            <a:lstStyle/>
            <a:p>
              <a:pPr algn="ctr"/>
              <a:r>
                <a:rPr lang="en-US" altLang="zh-CN" sz="21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1</a:t>
              </a:r>
            </a:p>
          </p:txBody>
        </p:sp>
      </p:grpSp>
      <p:grpSp>
        <p:nvGrpSpPr>
          <p:cNvPr id="23" name="组合 22"/>
          <p:cNvGrpSpPr/>
          <p:nvPr/>
        </p:nvGrpSpPr>
        <p:grpSpPr>
          <a:xfrm>
            <a:off x="5962861" y="2253958"/>
            <a:ext cx="3800265" cy="721212"/>
            <a:chOff x="4327900" y="1372202"/>
            <a:chExt cx="4747239" cy="961616"/>
          </a:xfrm>
        </p:grpSpPr>
        <p:sp>
          <p:nvSpPr>
            <p:cNvPr id="26" name="文本框 9"/>
            <p:cNvSpPr txBox="1"/>
            <p:nvPr/>
          </p:nvSpPr>
          <p:spPr>
            <a:xfrm>
              <a:off x="5328662" y="1524602"/>
              <a:ext cx="3746477" cy="553997"/>
            </a:xfrm>
            <a:prstGeom prst="rect">
              <a:avLst/>
            </a:prstGeom>
            <a:noFill/>
          </p:spPr>
          <p:txBody>
            <a:bodyPr wrap="square" lIns="0" tIns="0" rIns="0" bIns="0" rtlCol="0">
              <a:spAutoFit/>
            </a:bodyPr>
            <a:lstStyle/>
            <a:p>
              <a:pPr algn="dist"/>
              <a:r>
                <a:rPr lang="zh-CN" altLang="zh-CN" sz="27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红歌的创作与意义</a:t>
              </a:r>
            </a:p>
          </p:txBody>
        </p:sp>
        <p:pic>
          <p:nvPicPr>
            <p:cNvPr id="27" name="图片 26"/>
            <p:cNvPicPr>
              <a:picLocks noChangeAspect="1"/>
            </p:cNvPicPr>
            <p:nvPr/>
          </p:nvPicPr>
          <p:blipFill>
            <a:blip r:embed="rId9" cstate="screen"/>
            <a:stretch>
              <a:fillRect/>
            </a:stretch>
          </p:blipFill>
          <p:spPr>
            <a:xfrm>
              <a:off x="4327900" y="1372202"/>
              <a:ext cx="985768" cy="961616"/>
            </a:xfrm>
            <a:prstGeom prst="rect">
              <a:avLst/>
            </a:prstGeom>
          </p:spPr>
        </p:pic>
        <p:sp>
          <p:nvSpPr>
            <p:cNvPr id="28" name="文本框 9"/>
            <p:cNvSpPr txBox="1"/>
            <p:nvPr/>
          </p:nvSpPr>
          <p:spPr>
            <a:xfrm>
              <a:off x="4379431" y="1668977"/>
              <a:ext cx="790447" cy="430887"/>
            </a:xfrm>
            <a:prstGeom prst="rect">
              <a:avLst/>
            </a:prstGeom>
            <a:noFill/>
          </p:spPr>
          <p:txBody>
            <a:bodyPr wrap="square" lIns="0" tIns="0" rIns="0" bIns="0" rtlCol="0">
              <a:spAutoFit/>
            </a:bodyPr>
            <a:lstStyle/>
            <a:p>
              <a:pPr algn="ctr"/>
              <a:r>
                <a:rPr lang="en-US" altLang="zh-CN" sz="21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29" name="组合 28"/>
          <p:cNvGrpSpPr/>
          <p:nvPr/>
        </p:nvGrpSpPr>
        <p:grpSpPr>
          <a:xfrm>
            <a:off x="6010486" y="2867158"/>
            <a:ext cx="3164401" cy="721212"/>
            <a:chOff x="4315200" y="1372202"/>
            <a:chExt cx="4219201" cy="961616"/>
          </a:xfrm>
        </p:grpSpPr>
        <p:sp>
          <p:nvSpPr>
            <p:cNvPr id="30" name="文本框 9"/>
            <p:cNvSpPr txBox="1"/>
            <p:nvPr/>
          </p:nvSpPr>
          <p:spPr>
            <a:xfrm>
              <a:off x="5329001" y="1536117"/>
              <a:ext cx="3205400" cy="553720"/>
            </a:xfrm>
            <a:prstGeom prst="rect">
              <a:avLst/>
            </a:prstGeom>
            <a:noFill/>
          </p:spPr>
          <p:txBody>
            <a:bodyPr wrap="square" lIns="0" tIns="0" rIns="0" bIns="0" rtlCol="0">
              <a:spAutoFit/>
            </a:bodyPr>
            <a:lstStyle/>
            <a:p>
              <a:pPr algn="dist"/>
              <a:r>
                <a:rPr lang="zh-CN" altLang="en-US" sz="27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红歌的代表作品</a:t>
              </a:r>
            </a:p>
          </p:txBody>
        </p:sp>
        <p:pic>
          <p:nvPicPr>
            <p:cNvPr id="31" name="图片 30"/>
            <p:cNvPicPr>
              <a:picLocks noChangeAspect="1"/>
            </p:cNvPicPr>
            <p:nvPr/>
          </p:nvPicPr>
          <p:blipFill>
            <a:blip r:embed="rId9" cstate="screen"/>
            <a:stretch>
              <a:fillRect/>
            </a:stretch>
          </p:blipFill>
          <p:spPr>
            <a:xfrm>
              <a:off x="4315200" y="1372202"/>
              <a:ext cx="985768" cy="961616"/>
            </a:xfrm>
            <a:prstGeom prst="rect">
              <a:avLst/>
            </a:prstGeom>
          </p:spPr>
        </p:pic>
        <p:sp>
          <p:nvSpPr>
            <p:cNvPr id="32" name="文本框 9"/>
            <p:cNvSpPr txBox="1"/>
            <p:nvPr/>
          </p:nvSpPr>
          <p:spPr>
            <a:xfrm>
              <a:off x="4379431" y="1668977"/>
              <a:ext cx="790447" cy="430887"/>
            </a:xfrm>
            <a:prstGeom prst="rect">
              <a:avLst/>
            </a:prstGeom>
            <a:noFill/>
          </p:spPr>
          <p:txBody>
            <a:bodyPr wrap="square" lIns="0" tIns="0" rIns="0" bIns="0" rtlCol="0">
              <a:spAutoFit/>
            </a:bodyPr>
            <a:lstStyle/>
            <a:p>
              <a:pPr algn="ctr"/>
              <a:r>
                <a:rPr lang="en-US" altLang="zh-CN" sz="21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3</a:t>
              </a:r>
            </a:p>
          </p:txBody>
        </p:sp>
      </p:grpSp>
      <p:grpSp>
        <p:nvGrpSpPr>
          <p:cNvPr id="33" name="组合 32"/>
          <p:cNvGrpSpPr/>
          <p:nvPr/>
        </p:nvGrpSpPr>
        <p:grpSpPr>
          <a:xfrm>
            <a:off x="6020011" y="3480358"/>
            <a:ext cx="3154876" cy="721212"/>
            <a:chOff x="4327900" y="1372202"/>
            <a:chExt cx="4206501" cy="961616"/>
          </a:xfrm>
        </p:grpSpPr>
        <p:sp>
          <p:nvSpPr>
            <p:cNvPr id="34" name="文本框 9"/>
            <p:cNvSpPr txBox="1"/>
            <p:nvPr/>
          </p:nvSpPr>
          <p:spPr>
            <a:xfrm>
              <a:off x="5329001" y="1586917"/>
              <a:ext cx="3205400" cy="553720"/>
            </a:xfrm>
            <a:prstGeom prst="rect">
              <a:avLst/>
            </a:prstGeom>
            <a:noFill/>
          </p:spPr>
          <p:txBody>
            <a:bodyPr wrap="square" lIns="0" tIns="0" rIns="0" bIns="0" rtlCol="0">
              <a:spAutoFit/>
            </a:bodyPr>
            <a:lstStyle/>
            <a:p>
              <a:pPr algn="dist"/>
              <a:r>
                <a:rPr lang="zh-CN" altLang="en-US" sz="27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国内外的红歌</a:t>
              </a:r>
            </a:p>
          </p:txBody>
        </p:sp>
        <p:pic>
          <p:nvPicPr>
            <p:cNvPr id="35" name="图片 34"/>
            <p:cNvPicPr>
              <a:picLocks noChangeAspect="1"/>
            </p:cNvPicPr>
            <p:nvPr/>
          </p:nvPicPr>
          <p:blipFill>
            <a:blip r:embed="rId9" cstate="screen"/>
            <a:stretch>
              <a:fillRect/>
            </a:stretch>
          </p:blipFill>
          <p:spPr>
            <a:xfrm>
              <a:off x="4327900" y="1372202"/>
              <a:ext cx="985768" cy="961616"/>
            </a:xfrm>
            <a:prstGeom prst="rect">
              <a:avLst/>
            </a:prstGeom>
          </p:spPr>
        </p:pic>
        <p:sp>
          <p:nvSpPr>
            <p:cNvPr id="36" name="文本框 9"/>
            <p:cNvSpPr txBox="1"/>
            <p:nvPr/>
          </p:nvSpPr>
          <p:spPr>
            <a:xfrm>
              <a:off x="4379431" y="1668977"/>
              <a:ext cx="790447" cy="430887"/>
            </a:xfrm>
            <a:prstGeom prst="rect">
              <a:avLst/>
            </a:prstGeom>
            <a:noFill/>
          </p:spPr>
          <p:txBody>
            <a:bodyPr wrap="square" lIns="0" tIns="0" rIns="0" bIns="0" rtlCol="0">
              <a:spAutoFit/>
            </a:bodyPr>
            <a:lstStyle/>
            <a:p>
              <a:pPr algn="ctr"/>
              <a:r>
                <a:rPr lang="en-US" altLang="zh-CN" sz="21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4</a:t>
              </a:r>
            </a:p>
          </p:txBody>
        </p:sp>
      </p:grpSp>
      <p:sp>
        <p:nvSpPr>
          <p:cNvPr id="37" name="文本框 36"/>
          <p:cNvSpPr txBox="1"/>
          <p:nvPr/>
        </p:nvSpPr>
        <p:spPr>
          <a:xfrm>
            <a:off x="2919955" y="1892152"/>
            <a:ext cx="1524407" cy="2462213"/>
          </a:xfrm>
          <a:prstGeom prst="rect">
            <a:avLst/>
          </a:prstGeom>
          <a:noFill/>
        </p:spPr>
        <p:txBody>
          <a:bodyPr wrap="square" lIns="0" tIns="0" rIns="0" bIns="0" rtlCol="0">
            <a:spAutoFit/>
          </a:bodyPr>
          <a:lstStyle/>
          <a:p>
            <a:pPr algn="ctr"/>
            <a:r>
              <a:rPr lang="zh-CN" altLang="en-US" sz="80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en-US" altLang="zh-CN" sz="80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37"/>
          <p:cNvSpPr txBox="1"/>
          <p:nvPr/>
        </p:nvSpPr>
        <p:spPr>
          <a:xfrm>
            <a:off x="4783910" y="1738333"/>
            <a:ext cx="196455" cy="2585323"/>
          </a:xfrm>
          <a:prstGeom prst="rect">
            <a:avLst/>
          </a:prstGeom>
          <a:noFill/>
        </p:spPr>
        <p:txBody>
          <a:bodyPr wrap="square" lIns="0" tIns="0" rIns="0" bIns="0" rtlCol="0">
            <a:spAutoFit/>
          </a:bodyPr>
          <a:lstStyle/>
          <a:p>
            <a:pPr algn="ctr"/>
            <a:r>
              <a:rPr lang="en-US" altLang="zh-CN" sz="2400" b="1" dirty="0" err="1">
                <a:solidFill>
                  <a:srgbClr val="FEE13D"/>
                </a:solidFill>
                <a:latin typeface="微软雅黑" panose="020B0503020204020204" pitchFamily="34" charset="-122"/>
                <a:ea typeface="微软雅黑" panose="020B0503020204020204" pitchFamily="34" charset="-122"/>
                <a:sym typeface="微软雅黑" panose="020B0503020204020204" pitchFamily="34" charset="-122"/>
              </a:rPr>
              <a:t>contens</a:t>
            </a:r>
            <a:endParaRPr lang="en-US" altLang="zh-CN" sz="2400" b="1" dirty="0">
              <a:solidFill>
                <a:srgbClr val="FEE13D"/>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 name="Picture 2"/>
          <p:cNvPicPr>
            <a:picLocks noChangeAspect="1" noChangeArrowheads="1"/>
          </p:cNvPicPr>
          <p:nvPr/>
        </p:nvPicPr>
        <p:blipFill>
          <a:blip r:embed="rId10"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750"/>
                                        <p:tgtEl>
                                          <p:spTgt spid="37"/>
                                        </p:tgtEl>
                                      </p:cBhvr>
                                    </p:animEffect>
                                  </p:childTnLst>
                                </p:cTn>
                              </p:par>
                            </p:childTnLst>
                          </p:cTn>
                        </p:par>
                        <p:par>
                          <p:cTn id="36" fill="hold">
                            <p:stCondLst>
                              <p:cond delay="7000"/>
                            </p:stCondLst>
                            <p:childTnLst>
                              <p:par>
                                <p:cTn id="37" presetID="14" presetClass="entr" presetSubtype="1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childTnLst>
                          </p:cTn>
                        </p:par>
                        <p:par>
                          <p:cTn id="40" fill="hold">
                            <p:stCondLst>
                              <p:cond delay="7500"/>
                            </p:stCondLst>
                            <p:childTnLst>
                              <p:par>
                                <p:cTn id="41" presetID="2" presetClass="entr" presetSubtype="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1+#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1+#ppt_w/2"/>
                                          </p:val>
                                        </p:tav>
                                        <p:tav tm="100000">
                                          <p:val>
                                            <p:strVal val="#ppt_x"/>
                                          </p:val>
                                        </p:tav>
                                      </p:tavLst>
                                    </p:anim>
                                    <p:anim calcmode="lin" valueType="num">
                                      <p:cBhvr additive="base">
                                        <p:cTn id="5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pic>
        <p:nvPicPr>
          <p:cNvPr id="39" name="图片 38"/>
          <p:cNvPicPr>
            <a:picLocks noChangeAspect="1"/>
          </p:cNvPicPr>
          <p:nvPr/>
        </p:nvPicPr>
        <p:blipFill>
          <a:blip r:embed="rId9" cstate="screen"/>
          <a:stretch>
            <a:fillRect/>
          </a:stretch>
        </p:blipFill>
        <p:spPr>
          <a:xfrm>
            <a:off x="4674996" y="641908"/>
            <a:ext cx="2985395" cy="2912248"/>
          </a:xfrm>
          <a:prstGeom prst="rect">
            <a:avLst/>
          </a:prstGeom>
        </p:spPr>
      </p:pic>
      <p:sp>
        <p:nvSpPr>
          <p:cNvPr id="40" name="文本框 9"/>
          <p:cNvSpPr txBox="1"/>
          <p:nvPr/>
        </p:nvSpPr>
        <p:spPr>
          <a:xfrm>
            <a:off x="3549719" y="2879170"/>
            <a:ext cx="5235947" cy="1015365"/>
          </a:xfrm>
          <a:prstGeom prst="rect">
            <a:avLst/>
          </a:prstGeom>
          <a:noFill/>
        </p:spPr>
        <p:txBody>
          <a:bodyPr wrap="square" lIns="0" tIns="0" rIns="0" bIns="0" rtlCol="0">
            <a:spAutoFit/>
          </a:bodyPr>
          <a:lstStyle/>
          <a:p>
            <a:pPr algn="ctr">
              <a:lnSpc>
                <a:spcPct val="150000"/>
              </a:lnSpc>
            </a:pPr>
            <a:r>
              <a:rPr lang="en-US" altLang="zh-CN" sz="4400" b="1" dirty="0">
                <a:solidFill>
                  <a:srgbClr val="FEE13D"/>
                </a:solidFill>
                <a:latin typeface="微软雅黑" panose="020B0503020204020204" pitchFamily="34" charset="-122"/>
                <a:ea typeface="微软雅黑" panose="020B0503020204020204" pitchFamily="34" charset="-122"/>
                <a:sym typeface="+mn-ea"/>
              </a:rPr>
              <a:t>“</a:t>
            </a:r>
            <a:r>
              <a:rPr lang="zh-CN" altLang="en-US" sz="4400" b="1" dirty="0">
                <a:solidFill>
                  <a:srgbClr val="FEE13D"/>
                </a:solidFill>
                <a:latin typeface="微软雅黑" panose="020B0503020204020204" pitchFamily="34" charset="-122"/>
                <a:ea typeface="微软雅黑" panose="020B0503020204020204" pitchFamily="34" charset="-122"/>
                <a:sym typeface="+mn-ea"/>
              </a:rPr>
              <a:t>歌唱祖国</a:t>
            </a:r>
            <a:r>
              <a:rPr lang="en-US" altLang="zh-CN" sz="4400" b="1" dirty="0">
                <a:solidFill>
                  <a:srgbClr val="FEE13D"/>
                </a:solidFill>
                <a:latin typeface="微软雅黑" panose="020B0503020204020204" pitchFamily="34" charset="-122"/>
                <a:ea typeface="微软雅黑" panose="020B0503020204020204" pitchFamily="34" charset="-122"/>
                <a:sym typeface="+mn-ea"/>
              </a:rPr>
              <a:t>”</a:t>
            </a:r>
            <a:r>
              <a:rPr lang="zh-CN" altLang="en-US" sz="4400" b="1" dirty="0">
                <a:solidFill>
                  <a:srgbClr val="FEE13D"/>
                </a:solidFill>
                <a:latin typeface="微软雅黑" panose="020B0503020204020204" pitchFamily="34" charset="-122"/>
                <a:ea typeface="微软雅黑" panose="020B0503020204020204" pitchFamily="34" charset="-122"/>
                <a:sym typeface="+mn-ea"/>
              </a:rPr>
              <a:t>的解析</a:t>
            </a:r>
          </a:p>
        </p:txBody>
      </p:sp>
      <p:sp>
        <p:nvSpPr>
          <p:cNvPr id="41" name="TextBox 20"/>
          <p:cNvSpPr txBox="1"/>
          <p:nvPr/>
        </p:nvSpPr>
        <p:spPr>
          <a:xfrm>
            <a:off x="5504858" y="1729258"/>
            <a:ext cx="1122103" cy="1015663"/>
          </a:xfrm>
          <a:prstGeom prst="rect">
            <a:avLst/>
          </a:prstGeom>
          <a:noFill/>
        </p:spPr>
        <p:txBody>
          <a:bodyPr wrap="none" lIns="0" tIns="0" rIns="0" bIns="0" rtlCol="0">
            <a:spAutoFit/>
          </a:bodyPr>
          <a:lstStyle/>
          <a:p>
            <a:pPr algn="ctr" defTabSz="913765" fontAlgn="base">
              <a:spcBef>
                <a:spcPct val="0"/>
              </a:spcBef>
              <a:spcAft>
                <a:spcPct val="0"/>
              </a:spcAft>
            </a:pPr>
            <a:r>
              <a:rPr lang="en-US" altLang="zh-CN" sz="6600" b="1" spc="300" dirty="0">
                <a:solidFill>
                  <a:srgbClr val="FEE13D"/>
                </a:solidFill>
                <a:latin typeface="微软雅黑" panose="020B0503020204020204" pitchFamily="34" charset="-122"/>
                <a:ea typeface="微软雅黑" panose="020B0503020204020204" pitchFamily="34" charset="-122"/>
              </a:rPr>
              <a:t>01</a:t>
            </a:r>
            <a:endParaRPr lang="zh-CN" altLang="en-US" sz="6600" b="1" spc="300" dirty="0">
              <a:solidFill>
                <a:srgbClr val="FEE13D"/>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10"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900"/>
                                        <p:tgtEl>
                                          <p:spTgt spid="39"/>
                                        </p:tgtEl>
                                      </p:cBhvr>
                                    </p:animEffect>
                                  </p:childTnLst>
                                </p:cTn>
                              </p:par>
                            </p:childTnLst>
                          </p:cTn>
                        </p:par>
                        <p:par>
                          <p:cTn id="36" fill="hold">
                            <p:stCondLst>
                              <p:cond delay="7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70245" y="31756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lnSpc>
                <a:spcPct val="90000"/>
              </a:lnSpc>
              <a:buClrTx/>
              <a:buSzTx/>
              <a:buFontTx/>
              <a:buNone/>
            </a:pPr>
            <a:r>
              <a:rPr lang="zh-CN" altLang="en-US" sz="2400" b="1" dirty="0">
                <a:ln w="22225">
                  <a:noFill/>
                  <a:prstDash val="solid"/>
                </a:ln>
                <a:solidFill>
                  <a:schemeClr val="tx1">
                    <a:lumMod val="85000"/>
                    <a:lumOff val="15000"/>
                  </a:schemeClr>
                </a:solidFill>
                <a:effectLst/>
                <a:sym typeface="+mn-ea"/>
              </a:rPr>
              <a:t>王莘</a:t>
            </a:r>
            <a:r>
              <a:rPr lang="zh-CN" altLang="en-US" sz="2400" dirty="0">
                <a:ln w="22225">
                  <a:noFill/>
                  <a:prstDash val="solid"/>
                </a:ln>
                <a:solidFill>
                  <a:schemeClr val="tx1">
                    <a:lumMod val="85000"/>
                    <a:lumOff val="15000"/>
                  </a:schemeClr>
                </a:solidFill>
                <a:effectLst/>
                <a:sym typeface="+mn-ea"/>
              </a:rPr>
              <a:t> </a:t>
            </a:r>
            <a:r>
              <a:rPr lang="en-US" altLang="zh-CN" sz="2400" dirty="0">
                <a:ln w="22225">
                  <a:noFill/>
                  <a:prstDash val="solid"/>
                </a:ln>
                <a:solidFill>
                  <a:schemeClr val="tx1">
                    <a:lumMod val="85000"/>
                    <a:lumOff val="15000"/>
                  </a:schemeClr>
                </a:solidFill>
                <a:effectLst/>
                <a:sym typeface="+mn-ea"/>
              </a:rPr>
              <a:t>1918</a:t>
            </a:r>
            <a:r>
              <a:rPr lang="zh-CN" altLang="en-US" sz="2400" dirty="0">
                <a:ln w="22225">
                  <a:noFill/>
                  <a:prstDash val="solid"/>
                </a:ln>
                <a:solidFill>
                  <a:schemeClr val="tx1">
                    <a:lumMod val="85000"/>
                    <a:lumOff val="15000"/>
                  </a:schemeClr>
                </a:solidFill>
                <a:effectLst/>
                <a:sym typeface="+mn-ea"/>
              </a:rPr>
              <a:t>年出生，江苏无锡人</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1932</a:t>
            </a:r>
            <a:r>
              <a:rPr lang="zh-CN" altLang="en-US" sz="2400" dirty="0">
                <a:ln w="22225">
                  <a:noFill/>
                  <a:prstDash val="solid"/>
                </a:ln>
                <a:solidFill>
                  <a:schemeClr val="tx1">
                    <a:lumMod val="85000"/>
                    <a:lumOff val="15000"/>
                  </a:schemeClr>
                </a:solidFill>
                <a:effectLst/>
                <a:sym typeface="+mn-ea"/>
              </a:rPr>
              <a:t>年在上海先施百货任见习店员</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1935</a:t>
            </a:r>
            <a:r>
              <a:rPr lang="zh-CN" altLang="en-US" sz="2400" dirty="0">
                <a:ln w="22225">
                  <a:noFill/>
                  <a:prstDash val="solid"/>
                </a:ln>
                <a:solidFill>
                  <a:schemeClr val="tx1">
                    <a:lumMod val="85000"/>
                    <a:lumOff val="15000"/>
                  </a:schemeClr>
                </a:solidFill>
                <a:effectLst/>
                <a:sym typeface="+mn-ea"/>
              </a:rPr>
              <a:t>年结识冼星海等进步音乐家影响走上革命音乐之路</a:t>
            </a:r>
            <a:r>
              <a:rPr lang="en-US" altLang="zh-CN" sz="2400" dirty="0">
                <a:ln w="22225">
                  <a:noFill/>
                  <a:prstDash val="solid"/>
                </a:ln>
                <a:solidFill>
                  <a:schemeClr val="tx1">
                    <a:lumMod val="85000"/>
                    <a:lumOff val="15000"/>
                  </a:schemeClr>
                </a:solidFill>
                <a:effectLst/>
                <a:sym typeface="+mn-ea"/>
              </a:rPr>
              <a:t>. </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1938</a:t>
            </a:r>
            <a:r>
              <a:rPr lang="zh-CN" altLang="en-US" sz="2400" dirty="0">
                <a:ln w="22225">
                  <a:noFill/>
                  <a:prstDash val="solid"/>
                </a:ln>
                <a:solidFill>
                  <a:schemeClr val="tx1">
                    <a:lumMod val="85000"/>
                    <a:lumOff val="15000"/>
                  </a:schemeClr>
                </a:solidFill>
                <a:effectLst/>
                <a:sym typeface="+mn-ea"/>
              </a:rPr>
              <a:t>年奔赴延安，在鲁迅艺术学院学音乐</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1942</a:t>
            </a:r>
            <a:r>
              <a:rPr lang="zh-CN" altLang="en-US" sz="2400" dirty="0">
                <a:ln w="22225">
                  <a:noFill/>
                  <a:prstDash val="solid"/>
                </a:ln>
                <a:solidFill>
                  <a:schemeClr val="tx1">
                    <a:lumMod val="85000"/>
                    <a:lumOff val="15000"/>
                  </a:schemeClr>
                </a:solidFill>
                <a:effectLst/>
                <a:sym typeface="+mn-ea"/>
              </a:rPr>
              <a:t>年任群众剧社领导工作</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1949</a:t>
            </a:r>
            <a:r>
              <a:rPr lang="zh-CN" altLang="en-US" sz="2400" dirty="0">
                <a:ln w="22225">
                  <a:noFill/>
                  <a:prstDash val="solid"/>
                </a:ln>
                <a:solidFill>
                  <a:schemeClr val="tx1">
                    <a:lumMod val="85000"/>
                    <a:lumOff val="15000"/>
                  </a:schemeClr>
                </a:solidFill>
                <a:effectLst/>
                <a:sym typeface="+mn-ea"/>
              </a:rPr>
              <a:t>年率群众剧社成员进入天津市</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1950</a:t>
            </a:r>
            <a:r>
              <a:rPr lang="zh-CN" altLang="en-US" sz="2400" dirty="0">
                <a:ln w="22225">
                  <a:noFill/>
                  <a:prstDash val="solid"/>
                </a:ln>
                <a:solidFill>
                  <a:schemeClr val="tx1">
                    <a:lumMod val="85000"/>
                    <a:lumOff val="15000"/>
                  </a:schemeClr>
                </a:solidFill>
                <a:effectLst/>
                <a:sym typeface="+mn-ea"/>
              </a:rPr>
              <a:t>年国庆前夕孕育</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歌唱祖国</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1951</a:t>
            </a:r>
            <a:r>
              <a:rPr lang="zh-CN" altLang="en-US" sz="2400" dirty="0">
                <a:ln w="22225">
                  <a:noFill/>
                  <a:prstDash val="solid"/>
                </a:ln>
                <a:solidFill>
                  <a:schemeClr val="tx1">
                    <a:lumMod val="85000"/>
                    <a:lumOff val="15000"/>
                  </a:schemeClr>
                </a:solidFill>
                <a:effectLst/>
                <a:sym typeface="+mn-ea"/>
              </a:rPr>
              <a:t>年</a:t>
            </a:r>
            <a:r>
              <a:rPr lang="en-US" altLang="zh-CN" sz="2400" dirty="0">
                <a:ln w="22225">
                  <a:noFill/>
                  <a:prstDash val="solid"/>
                </a:ln>
                <a:solidFill>
                  <a:schemeClr val="tx1">
                    <a:lumMod val="85000"/>
                    <a:lumOff val="15000"/>
                  </a:schemeClr>
                </a:solidFill>
                <a:effectLst/>
                <a:sym typeface="+mn-ea"/>
              </a:rPr>
              <a:t>9</a:t>
            </a:r>
            <a:r>
              <a:rPr lang="zh-CN" altLang="en-US" sz="2400" dirty="0">
                <a:ln w="22225">
                  <a:noFill/>
                  <a:prstDash val="solid"/>
                </a:ln>
                <a:solidFill>
                  <a:schemeClr val="tx1">
                    <a:lumMod val="85000"/>
                    <a:lumOff val="15000"/>
                  </a:schemeClr>
                </a:solidFill>
                <a:effectLst/>
                <a:sym typeface="+mn-ea"/>
              </a:rPr>
              <a:t>月</a:t>
            </a:r>
            <a:r>
              <a:rPr lang="en-US" altLang="zh-CN" sz="2400" dirty="0">
                <a:ln w="22225">
                  <a:noFill/>
                  <a:prstDash val="solid"/>
                </a:ln>
                <a:solidFill>
                  <a:schemeClr val="tx1">
                    <a:lumMod val="85000"/>
                    <a:lumOff val="15000"/>
                  </a:schemeClr>
                </a:solidFill>
                <a:effectLst/>
                <a:sym typeface="+mn-ea"/>
              </a:rPr>
              <a:t>15</a:t>
            </a:r>
            <a:r>
              <a:rPr lang="zh-CN" altLang="en-US" sz="2400" dirty="0">
                <a:ln w="22225">
                  <a:noFill/>
                  <a:prstDash val="solid"/>
                </a:ln>
                <a:solidFill>
                  <a:schemeClr val="tx1">
                    <a:lumMod val="85000"/>
                    <a:lumOff val="15000"/>
                  </a:schemeClr>
                </a:solidFill>
                <a:effectLst/>
                <a:sym typeface="+mn-ea"/>
              </a:rPr>
              <a:t>日，人民日报发表</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歌唱祖国</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1993</a:t>
            </a:r>
            <a:r>
              <a:rPr lang="zh-CN" altLang="en-US" sz="2400" dirty="0">
                <a:ln w="22225">
                  <a:noFill/>
                  <a:prstDash val="solid"/>
                </a:ln>
                <a:solidFill>
                  <a:schemeClr val="tx1">
                    <a:lumMod val="85000"/>
                    <a:lumOff val="15000"/>
                  </a:schemeClr>
                </a:solidFill>
                <a:effectLst/>
                <a:sym typeface="+mn-ea"/>
              </a:rPr>
              <a:t>年</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歌唱祖国</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入选“</a:t>
            </a:r>
            <a:r>
              <a:rPr lang="en-US" altLang="zh-CN" sz="2400" dirty="0">
                <a:ln w="22225">
                  <a:noFill/>
                  <a:prstDash val="solid"/>
                </a:ln>
                <a:solidFill>
                  <a:schemeClr val="tx1">
                    <a:lumMod val="85000"/>
                    <a:lumOff val="15000"/>
                  </a:schemeClr>
                </a:solidFill>
                <a:effectLst/>
                <a:sym typeface="+mn-ea"/>
              </a:rPr>
              <a:t>20</a:t>
            </a:r>
            <a:r>
              <a:rPr lang="zh-CN" altLang="en-US" sz="2400" dirty="0">
                <a:ln w="22225">
                  <a:noFill/>
                  <a:prstDash val="solid"/>
                </a:ln>
                <a:solidFill>
                  <a:schemeClr val="tx1">
                    <a:lumMod val="85000"/>
                    <a:lumOff val="15000"/>
                  </a:schemeClr>
                </a:solidFill>
                <a:effectLst/>
                <a:sym typeface="+mn-ea"/>
              </a:rPr>
              <a:t>世纪华人音乐经典”。 </a:t>
            </a:r>
            <a:r>
              <a:rPr lang="en-US" altLang="zh-CN" sz="2400" dirty="0">
                <a:ln w="22225">
                  <a:noFill/>
                  <a:prstDash val="solid"/>
                </a:ln>
                <a:solidFill>
                  <a:schemeClr val="tx1">
                    <a:lumMod val="85000"/>
                    <a:lumOff val="15000"/>
                  </a:schemeClr>
                </a:solidFill>
                <a:effectLst/>
                <a:sym typeface="+mn-ea"/>
              </a:rPr>
              <a:t>1997</a:t>
            </a:r>
            <a:r>
              <a:rPr lang="zh-CN" altLang="en-US" sz="2400" dirty="0">
                <a:ln w="22225">
                  <a:noFill/>
                  <a:prstDash val="solid"/>
                </a:ln>
                <a:solidFill>
                  <a:schemeClr val="tx1">
                    <a:lumMod val="85000"/>
                    <a:lumOff val="15000"/>
                  </a:schemeClr>
                </a:solidFill>
                <a:effectLst/>
                <a:sym typeface="+mn-ea"/>
              </a:rPr>
              <a:t>年香港回归仪式上，英国皇家乐队和中国人民解放军军乐团共同演奏</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歌唱祖国</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1999</a:t>
            </a:r>
            <a:r>
              <a:rPr lang="zh-CN" altLang="en-US" sz="2400" dirty="0">
                <a:ln w="22225">
                  <a:noFill/>
                  <a:prstDash val="solid"/>
                </a:ln>
                <a:solidFill>
                  <a:schemeClr val="tx1">
                    <a:lumMod val="85000"/>
                    <a:lumOff val="15000"/>
                  </a:schemeClr>
                </a:solidFill>
                <a:effectLst/>
                <a:sym typeface="+mn-ea"/>
              </a:rPr>
              <a:t>年澳门回归，</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歌唱祖国</a:t>
            </a:r>
            <a:r>
              <a:rPr lang="en-US" altLang="zh-CN" sz="2400" dirty="0">
                <a:ln w="22225">
                  <a:noFill/>
                  <a:prstDash val="solid"/>
                </a:ln>
                <a:solidFill>
                  <a:schemeClr val="tx1">
                    <a:lumMod val="85000"/>
                    <a:lumOff val="15000"/>
                  </a:schemeClr>
                </a:solidFill>
                <a:effectLst/>
                <a:sym typeface="+mn-ea"/>
              </a:rPr>
              <a:t>》</a:t>
            </a:r>
            <a:r>
              <a:rPr lang="zh-CN" altLang="en-US" sz="2400" dirty="0">
                <a:ln w="22225">
                  <a:noFill/>
                  <a:prstDash val="solid"/>
                </a:ln>
                <a:solidFill>
                  <a:schemeClr val="tx1">
                    <a:lumMod val="85000"/>
                    <a:lumOff val="15000"/>
                  </a:schemeClr>
                </a:solidFill>
                <a:effectLst/>
                <a:sym typeface="+mn-ea"/>
              </a:rPr>
              <a:t>旋律再次回响在特区的天空上</a:t>
            </a:r>
            <a:r>
              <a:rPr lang="en-US" altLang="zh-CN" sz="2400" dirty="0">
                <a:ln w="22225">
                  <a:noFill/>
                  <a:prstDash val="solid"/>
                </a:ln>
                <a:solidFill>
                  <a:schemeClr val="tx1">
                    <a:lumMod val="85000"/>
                    <a:lumOff val="15000"/>
                  </a:schemeClr>
                </a:solidFill>
                <a:effectLst/>
                <a:sym typeface="+mn-ea"/>
              </a:rPr>
              <a:t>. </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2001</a:t>
            </a:r>
            <a:r>
              <a:rPr lang="zh-CN" altLang="en-US" sz="2400" dirty="0">
                <a:ln w="22225">
                  <a:noFill/>
                  <a:prstDash val="solid"/>
                </a:ln>
                <a:solidFill>
                  <a:schemeClr val="tx1">
                    <a:lumMod val="85000"/>
                    <a:lumOff val="15000"/>
                  </a:schemeClr>
                </a:solidFill>
                <a:effectLst/>
                <a:sym typeface="+mn-ea"/>
              </a:rPr>
              <a:t>年获音乐界最高奖“金钟奖”</a:t>
            </a:r>
            <a:r>
              <a:rPr lang="en-US" altLang="zh-CN" sz="2400" dirty="0">
                <a:ln w="22225">
                  <a:noFill/>
                  <a:prstDash val="solid"/>
                </a:ln>
                <a:solidFill>
                  <a:schemeClr val="tx1">
                    <a:lumMod val="85000"/>
                    <a:lumOff val="15000"/>
                  </a:schemeClr>
                </a:solidFill>
                <a:effectLst/>
                <a:sym typeface="+mn-ea"/>
              </a:rPr>
              <a:t>.</a:t>
            </a:r>
            <a:endParaRPr lang="en-US" altLang="zh-CN" sz="2400" dirty="0">
              <a:ln w="22225">
                <a:noFill/>
                <a:prstDash val="solid"/>
              </a:ln>
              <a:solidFill>
                <a:schemeClr val="tx1">
                  <a:lumMod val="85000"/>
                  <a:lumOff val="15000"/>
                </a:schemeClr>
              </a:solidFill>
              <a:effectLst/>
              <a:latin typeface="+mn-lt"/>
              <a:ea typeface="+mn-ea"/>
              <a:cs typeface="+mn-cs"/>
            </a:endParaRPr>
          </a:p>
          <a:p>
            <a:pPr eaLnBrk="1" hangingPunct="1">
              <a:lnSpc>
                <a:spcPct val="90000"/>
              </a:lnSpc>
              <a:buClrTx/>
              <a:buSzTx/>
              <a:buFontTx/>
              <a:buNone/>
            </a:pPr>
            <a:r>
              <a:rPr lang="en-US" altLang="zh-CN" sz="2400" dirty="0">
                <a:ln w="22225">
                  <a:noFill/>
                  <a:prstDash val="solid"/>
                </a:ln>
                <a:solidFill>
                  <a:schemeClr val="tx1">
                    <a:lumMod val="85000"/>
                    <a:lumOff val="15000"/>
                  </a:schemeClr>
                </a:solidFill>
                <a:effectLst/>
                <a:sym typeface="+mn-ea"/>
              </a:rPr>
              <a:t>2007</a:t>
            </a:r>
            <a:r>
              <a:rPr lang="zh-CN" altLang="en-US" sz="2400" dirty="0">
                <a:ln w="22225">
                  <a:noFill/>
                  <a:prstDash val="solid"/>
                </a:ln>
                <a:solidFill>
                  <a:schemeClr val="tx1">
                    <a:lumMod val="85000"/>
                    <a:lumOff val="15000"/>
                  </a:schemeClr>
                </a:solidFill>
                <a:effectLst/>
                <a:sym typeface="+mn-ea"/>
              </a:rPr>
              <a:t>年</a:t>
            </a:r>
            <a:r>
              <a:rPr lang="en-US" altLang="zh-CN" sz="2400" dirty="0">
                <a:ln w="22225">
                  <a:noFill/>
                  <a:prstDash val="solid"/>
                </a:ln>
                <a:solidFill>
                  <a:schemeClr val="tx1">
                    <a:lumMod val="85000"/>
                    <a:lumOff val="15000"/>
                  </a:schemeClr>
                </a:solidFill>
                <a:effectLst/>
                <a:sym typeface="+mn-ea"/>
              </a:rPr>
              <a:t>10</a:t>
            </a:r>
            <a:r>
              <a:rPr lang="zh-CN" altLang="en-US" sz="2400" dirty="0">
                <a:ln w="22225">
                  <a:noFill/>
                  <a:prstDash val="solid"/>
                </a:ln>
                <a:solidFill>
                  <a:schemeClr val="tx1">
                    <a:lumMod val="85000"/>
                    <a:lumOff val="15000"/>
                  </a:schemeClr>
                </a:solidFill>
                <a:effectLst/>
                <a:sym typeface="+mn-ea"/>
              </a:rPr>
              <a:t>月</a:t>
            </a:r>
            <a:r>
              <a:rPr lang="en-US" altLang="zh-CN" sz="2400" dirty="0">
                <a:ln w="22225">
                  <a:noFill/>
                  <a:prstDash val="solid"/>
                </a:ln>
                <a:solidFill>
                  <a:schemeClr val="tx1">
                    <a:lumMod val="85000"/>
                    <a:lumOff val="15000"/>
                  </a:schemeClr>
                </a:solidFill>
                <a:effectLst/>
                <a:sym typeface="+mn-ea"/>
              </a:rPr>
              <a:t>15</a:t>
            </a:r>
            <a:r>
              <a:rPr lang="zh-CN" altLang="en-US" sz="2400" dirty="0">
                <a:ln w="22225">
                  <a:noFill/>
                  <a:prstDash val="solid"/>
                </a:ln>
                <a:solidFill>
                  <a:schemeClr val="tx1">
                    <a:lumMod val="85000"/>
                    <a:lumOff val="15000"/>
                  </a:schemeClr>
                </a:solidFill>
                <a:effectLst/>
                <a:sym typeface="+mn-ea"/>
              </a:rPr>
              <a:t>日晨在天津逝世，享年</a:t>
            </a:r>
            <a:r>
              <a:rPr lang="en-US" altLang="zh-CN" sz="2400" dirty="0">
                <a:ln w="22225">
                  <a:noFill/>
                  <a:prstDash val="solid"/>
                </a:ln>
                <a:solidFill>
                  <a:schemeClr val="tx1">
                    <a:lumMod val="85000"/>
                    <a:lumOff val="15000"/>
                  </a:schemeClr>
                </a:solidFill>
                <a:effectLst/>
                <a:sym typeface="+mn-ea"/>
              </a:rPr>
              <a:t>89</a:t>
            </a:r>
            <a:r>
              <a:rPr lang="zh-CN" altLang="en-US" sz="2400" dirty="0">
                <a:ln w="22225">
                  <a:noFill/>
                  <a:prstDash val="solid"/>
                </a:ln>
                <a:solidFill>
                  <a:schemeClr val="tx1">
                    <a:lumMod val="85000"/>
                    <a:lumOff val="15000"/>
                  </a:schemeClr>
                </a:solidFill>
                <a:effectLst/>
                <a:sym typeface="+mn-ea"/>
              </a:rPr>
              <a:t>岁</a:t>
            </a:r>
            <a:r>
              <a:rPr lang="en-US" altLang="zh-CN" sz="2400" dirty="0">
                <a:ln w="22225">
                  <a:noFill/>
                  <a:prstDash val="solid"/>
                </a:ln>
                <a:solidFill>
                  <a:schemeClr val="tx1">
                    <a:lumMod val="85000"/>
                    <a:lumOff val="15000"/>
                  </a:schemeClr>
                </a:solidFill>
                <a:effectLst/>
                <a:sym typeface="+mn-ea"/>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sp>
        <p:nvSpPr>
          <p:cNvPr id="38" name="Text Placeholder 2"/>
          <p:cNvSpPr txBox="1"/>
          <p:nvPr/>
        </p:nvSpPr>
        <p:spPr bwMode="auto">
          <a:xfrm>
            <a:off x="1875134" y="317220"/>
            <a:ext cx="1532771" cy="351305"/>
          </a:xfrm>
          <a:prstGeom prst="rect">
            <a:avLst/>
          </a:prstGeom>
          <a:solidFill>
            <a:srgbClr val="C00000"/>
          </a:solidFill>
          <a:ln>
            <a:noFill/>
          </a:ln>
        </p:spPr>
        <p:txBody>
          <a:bodyPr vert="horz" wrap="square" lIns="105947" tIns="60945" rIns="121891" bIns="60945" numCol="1" anchor="ctr" anchorCtr="0" compatLnSpc="1">
            <a:normAutofit fontScale="9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GB" sz="1700" b="1" dirty="0">
                <a:solidFill>
                  <a:schemeClr val="bg1"/>
                </a:solidFill>
                <a:latin typeface="微软雅黑" panose="020B0503020204020204" pitchFamily="34" charset="-122"/>
                <a:ea typeface="微软雅黑" panose="020B0503020204020204" pitchFamily="34" charset="-122"/>
              </a:rPr>
              <a:t>词曲作者</a:t>
            </a:r>
          </a:p>
        </p:txBody>
      </p:sp>
      <p:pic>
        <p:nvPicPr>
          <p:cNvPr id="6" name="图片 5" descr="C:\Users\Administrator\Desktop\8644ebf81a4c510fee44dffd6e59252dd52aa550.jpg8644ebf81a4c510fee44dffd6e59252dd52aa550"/>
          <p:cNvPicPr>
            <a:picLocks noChangeAspect="1"/>
          </p:cNvPicPr>
          <p:nvPr/>
        </p:nvPicPr>
        <p:blipFill>
          <a:blip r:embed="rId5" cstate="print"/>
          <a:srcRect l="468" t="888" r="-1424" b="11218"/>
          <a:stretch>
            <a:fillRect/>
          </a:stretch>
        </p:blipFill>
        <p:spPr>
          <a:xfrm>
            <a:off x="8917305" y="323215"/>
            <a:ext cx="3015615" cy="2930525"/>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955" y="4551033"/>
            <a:ext cx="12192000" cy="2306967"/>
          </a:xfrm>
          <a:prstGeom prst="rect">
            <a:avLst/>
          </a:prstGeom>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0391775" y="9526"/>
            <a:ext cx="1790700" cy="693562"/>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bg/>
                                          </p:spTgt>
                                        </p:tgtEl>
                                        <p:attrNameLst>
                                          <p:attrName>style.visibility</p:attrName>
                                        </p:attrNameLst>
                                      </p:cBhvr>
                                      <p:to>
                                        <p:strVal val="visible"/>
                                      </p:to>
                                    </p:set>
                                    <p:animEffect transition="in" filter="wipe(left)">
                                      <p:cBhvr>
                                        <p:cTn id="11" dur="500"/>
                                        <p:tgtEl>
                                          <p:spTgt spid="38">
                                            <p:bg/>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wipe(left)">
                                      <p:cBhvr>
                                        <p:cTn id="14"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 y="0"/>
            <a:ext cx="12192000" cy="6858000"/>
          </a:xfrm>
          <a:prstGeom prst="rect">
            <a:avLst/>
          </a:prstGeom>
        </p:spPr>
      </p:pic>
      <p:sp>
        <p:nvSpPr>
          <p:cNvPr id="2" name="矩形: 圆角 1"/>
          <p:cNvSpPr/>
          <p:nvPr/>
        </p:nvSpPr>
        <p:spPr>
          <a:xfrm>
            <a:off x="349290" y="19945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rPr>
              <a:t>《歌唱祖国》创作于20世纪50年代，曲调是色彩鲜明的D大调，2/4拍，坚定有力，表现了中国人民昂扬的精神风貌和自豪感，表达了人民对祖国的歌唱和赞颂</a:t>
            </a:r>
            <a:endParaRPr lang="zh-CN" altLang="en-US" sz="2800"/>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sp>
        <p:nvSpPr>
          <p:cNvPr id="20" name="Text Placeholder 3"/>
          <p:cNvSpPr txBox="1"/>
          <p:nvPr/>
        </p:nvSpPr>
        <p:spPr>
          <a:xfrm>
            <a:off x="984850" y="3293262"/>
            <a:ext cx="2085576" cy="408745"/>
          </a:xfrm>
          <a:prstGeom prst="rect">
            <a:avLst/>
          </a:prstGeom>
        </p:spPr>
        <p:txBody>
          <a:bodyPr lIns="121908" tIns="60955" rIns="121908" bIns="60955"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21" name="Text Placeholder 4"/>
          <p:cNvSpPr txBox="1"/>
          <p:nvPr/>
        </p:nvSpPr>
        <p:spPr>
          <a:xfrm>
            <a:off x="1069975" y="3482975"/>
            <a:ext cx="9353550" cy="1345565"/>
          </a:xfrm>
          <a:prstGeom prst="rect">
            <a:avLst/>
          </a:prstGeom>
        </p:spPr>
        <p:txBody>
          <a:bodyPr lIns="121908" tIns="60955" rIns="121908" bIns="60955"/>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defRPr/>
            </a:pPr>
            <a:r>
              <a:rPr lang="zh-CN" altLang="en-US" sz="2400" b="1" dirty="0">
                <a:solidFill>
                  <a:srgbClr val="FF0000"/>
                </a:solidFill>
                <a:sym typeface="+mn-ea"/>
              </a:rPr>
              <a:t>音乐雄壮豪迈，积极向上，带有行进风格。歌曲表现了中华人民共和国朝气蓬勃、蒸蒸日上的新面貌，记录了刚刚解放的中国人民雄壮前进的步伐。几十年来，这首歌传遍了祖国大地，已成为独立自主的新中国的象征。</a:t>
            </a:r>
          </a:p>
        </p:txBody>
      </p:sp>
      <p:sp>
        <p:nvSpPr>
          <p:cNvPr id="33" name="Shape 1656"/>
          <p:cNvSpPr/>
          <p:nvPr/>
        </p:nvSpPr>
        <p:spPr>
          <a:xfrm>
            <a:off x="511675" y="1523430"/>
            <a:ext cx="285713"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0000"/>
          </a:solidFill>
          <a:ln w="12700">
            <a:miter lim="400000"/>
          </a:ln>
        </p:spPr>
        <p:txBody>
          <a:bodyPr lIns="0" tIns="0" rIns="0" bIns="0"/>
          <a:lstStyle/>
          <a:p>
            <a:pPr lvl="0"/>
            <a:endParaRPr sz="1700">
              <a:solidFill>
                <a:schemeClr val="tx1">
                  <a:lumMod val="50000"/>
                  <a:lumOff val="50000"/>
                </a:schemeClr>
              </a:solidFill>
            </a:endParaRPr>
          </a:p>
        </p:txBody>
      </p:sp>
      <p:sp>
        <p:nvSpPr>
          <p:cNvPr id="34" name="Text Placeholder 3"/>
          <p:cNvSpPr txBox="1"/>
          <p:nvPr/>
        </p:nvSpPr>
        <p:spPr>
          <a:xfrm>
            <a:off x="2126035" y="1774211"/>
            <a:ext cx="2250203"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35" name="Text Placeholder 4"/>
          <p:cNvSpPr txBox="1"/>
          <p:nvPr/>
        </p:nvSpPr>
        <p:spPr>
          <a:xfrm>
            <a:off x="2089556" y="2177392"/>
            <a:ext cx="2252691"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altLang="zh-CN" sz="105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6510703" y="953667"/>
            <a:ext cx="1855211"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p:txBody>
      </p:sp>
      <p:sp>
        <p:nvSpPr>
          <p:cNvPr id="37" name="Text Placeholder 4"/>
          <p:cNvSpPr txBox="1"/>
          <p:nvPr/>
        </p:nvSpPr>
        <p:spPr>
          <a:xfrm>
            <a:off x="6497220" y="1355594"/>
            <a:ext cx="1868697"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endParaRPr lang="zh-CN" altLang="en-US" sz="1100" dirty="0"/>
          </a:p>
        </p:txBody>
      </p:sp>
      <p:sp>
        <p:nvSpPr>
          <p:cNvPr id="39" name="Text Placeholder 4"/>
          <p:cNvSpPr txBox="1"/>
          <p:nvPr/>
        </p:nvSpPr>
        <p:spPr>
          <a:xfrm>
            <a:off x="8269917" y="4427065"/>
            <a:ext cx="2252691"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endParaRPr lang="zh-CN" altLang="en-US" sz="1100" dirty="0"/>
          </a:p>
        </p:txBody>
      </p:sp>
      <p:sp>
        <p:nvSpPr>
          <p:cNvPr id="4" name="Shape 1656"/>
          <p:cNvSpPr/>
          <p:nvPr/>
        </p:nvSpPr>
        <p:spPr>
          <a:xfrm>
            <a:off x="511675" y="3936430"/>
            <a:ext cx="285713"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0000"/>
          </a:solidFill>
          <a:ln w="12700">
            <a:miter lim="400000"/>
          </a:ln>
        </p:spPr>
        <p:txBody>
          <a:bodyPr lIns="0" tIns="0" rIns="0" bIns="0"/>
          <a:lstStyle/>
          <a:p>
            <a:pPr lvl="0"/>
            <a:endParaRPr sz="1700">
              <a:solidFill>
                <a:schemeClr val="tx1">
                  <a:lumMod val="50000"/>
                  <a:lumOff val="50000"/>
                </a:schemeClr>
              </a:solidFill>
            </a:endParaRP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strips(downLeft)">
                                      <p:cBhvr>
                                        <p:cTn id="7" dur="500"/>
                                        <p:tgtEl>
                                          <p:spTgt spid="20">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strips(downLeft)">
                                      <p:cBhvr>
                                        <p:cTn id="10" dur="500"/>
                                        <p:tgtEl>
                                          <p:spTgt spid="21">
                                            <p:txEl>
                                              <p:pRg st="0" end="0"/>
                                            </p:txEl>
                                          </p:spTgt>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trips(downLeft)">
                                      <p:cBhvr>
                                        <p:cTn id="14" dur="500"/>
                                        <p:tgtEl>
                                          <p:spTgt spid="34"/>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strips(downLeft)">
                                      <p:cBhvr>
                                        <p:cTn id="17" dur="500"/>
                                        <p:tgtEl>
                                          <p:spTgt spid="35"/>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strips(downRight)">
                                      <p:cBhvr>
                                        <p:cTn id="21" dur="500"/>
                                        <p:tgtEl>
                                          <p:spTgt spid="36"/>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trips(downRight)">
                                      <p:cBhvr>
                                        <p:cTn id="24" dur="500"/>
                                        <p:tgtEl>
                                          <p:spTgt spid="3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trips(downRight)">
                                      <p:cBhvr>
                                        <p:cTn id="31" dur="500"/>
                                        <p:tgtEl>
                                          <p:spTgt spid="3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33" grpId="0" bldLvl="0" animBg="1"/>
      <p:bldP spid="34" grpId="0"/>
      <p:bldP spid="35" grpId="0"/>
      <p:bldP spid="36" grpId="0"/>
      <p:bldP spid="37" grpId="0"/>
      <p:bldP spid="39" grpId="0"/>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58815" y="20834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rPr>
              <a:t>                    </a:t>
            </a: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rPr>
              <a:t>                </a:t>
            </a:r>
            <a:r>
              <a:rPr lang="zh-CN" altLang="en-US" noProof="0" dirty="0">
                <a:ln>
                  <a:noFill/>
                </a:ln>
                <a:solidFill>
                  <a:srgbClr val="FF0066"/>
                </a:solidFill>
                <a:effectLst>
                  <a:outerShdw blurRad="38100" dist="38100" dir="2700000" algn="tl">
                    <a:srgbClr val="C0C0C0"/>
                  </a:outerShdw>
                </a:effectLst>
                <a:uLnTx/>
                <a:uFillTx/>
                <a:latin typeface="Arial" panose="020B0604020202020204" pitchFamily="34" charset="0"/>
                <a:ea typeface="黑体" panose="02010609060101010101" pitchFamily="49" charset="-122"/>
                <a:sym typeface="+mn-ea"/>
              </a:rPr>
              <a:t>进  行  曲</a:t>
            </a:r>
            <a:r>
              <a:rPr lang="en-US" altLang="zh-CN" noProof="0" dirty="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sym typeface="+mn-ea"/>
              </a:rPr>
              <a:t>:  </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进行曲源于军队中用来统一步伐、表现雄壮军威、鼓舞士气的队列音乐，是一种用步伐节奏写成的声乐曲或器乐曲</a:t>
            </a:r>
            <a:r>
              <a:rPr lang="en-US" altLang="zh-CN" b="1" noProof="0" dirty="0">
                <a:ln>
                  <a:noFill/>
                </a:ln>
                <a:solidFill>
                  <a:schemeClr val="tx1"/>
                </a:solidFill>
                <a:effectLst/>
                <a:uLnTx/>
                <a:uFillTx/>
                <a:latin typeface="宋体" panose="02010600030101010101" pitchFamily="2" charset="-122"/>
                <a:ea typeface="宋体" panose="02010600030101010101" pitchFamily="2" charset="-122"/>
                <a:sym typeface="+mn-ea"/>
              </a:rPr>
              <a:t>.</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听起来</a:t>
            </a:r>
            <a:r>
              <a:rPr lang="zh-CN" altLang="en-US" b="1" u="sng"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雄壮有力</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而又有</a:t>
            </a:r>
            <a:r>
              <a:rPr lang="zh-CN" altLang="en-US" b="1" u="sng"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行进感</a:t>
            </a:r>
            <a:r>
              <a:rPr lang="en-US" altLang="zh-CN" b="1"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常用</a:t>
            </a:r>
            <a:r>
              <a:rPr lang="en-US" altLang="zh-CN"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2</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拍子和</a:t>
            </a:r>
            <a:r>
              <a:rPr lang="en-US" altLang="zh-CN"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4</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拍子</a:t>
            </a:r>
            <a:r>
              <a:rPr lang="en-US" altLang="zh-CN"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a:t>
            </a: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《义勇军进行曲》、</a:t>
            </a:r>
          </a:p>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rPr>
              <a:t>《运动员进行曲》、《土耳其进行曲》等。</a:t>
            </a:r>
            <a:endParaRPr kumimoji="0" lang="en-US" altLang="zh-CN" b="1" kern="1200" cap="none" spc="0" normalizeH="0" baseline="0" noProof="0" dirty="0">
              <a:effectLst>
                <a:outerShdw blurRad="38100" dist="38100" dir="2700000" algn="tl">
                  <a:srgbClr val="C0C0C0"/>
                </a:outerShdw>
              </a:effectLst>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lang="en-US" altLang="zh-CN" b="1" noProof="0" dirty="0">
              <a:ln>
                <a:noFill/>
              </a:ln>
              <a:solidFill>
                <a:schemeClr val="tx1"/>
              </a:solidFill>
              <a:effectLst>
                <a:outerShdw blurRad="38100" dist="38100" dir="2700000" algn="tl">
                  <a:srgbClr val="C0C0C0"/>
                </a:outerShdw>
              </a:effectLst>
              <a:uLnTx/>
              <a:uFillTx/>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a:p>
          <a:p>
            <a:pPr marL="0" marR="0" lvl="0" indent="0" algn="l" defTabSz="914400" rtl="0" eaLnBrk="1" fontAlgn="base" latinLnBrk="0" hangingPunct="1">
              <a:lnSpc>
                <a:spcPct val="100000"/>
              </a:lnSpc>
              <a:spcBef>
                <a:spcPct val="0"/>
              </a:spcBef>
              <a:spcAft>
                <a:spcPct val="0"/>
              </a:spcAft>
              <a:buClrTx/>
              <a:buSzTx/>
              <a:buFontTx/>
              <a:buNone/>
              <a:defRPr/>
            </a:pPr>
            <a:r>
              <a:rPr lang="zh-CN" altLang="en-US"/>
              <a:t>               </a:t>
            </a:r>
            <a:r>
              <a:rPr lang="zh-CN" altLang="en-US" b="1" noProof="0" dirty="0">
                <a:solidFill>
                  <a:srgbClr val="FF0066"/>
                </a:solidFill>
                <a:effectLst>
                  <a:outerShdw blurRad="38100" dist="38100" dir="2700000" algn="tl">
                    <a:srgbClr val="C0C0C0"/>
                  </a:outerShdw>
                </a:effectLst>
                <a:latin typeface="Lucida Console" panose="020B0609040504020204" pitchFamily="49" charset="0"/>
                <a:ea typeface="黑体" panose="02010609060101010101" pitchFamily="49" charset="-122"/>
                <a:sym typeface="+mn-ea"/>
              </a:rPr>
              <a:t>步伐节奏</a:t>
            </a:r>
            <a:r>
              <a:rPr lang="en-US" altLang="zh-CN" noProof="0" dirty="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sym typeface="+mn-ea"/>
              </a:rPr>
              <a:t>:</a:t>
            </a: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强弱交替出现</a:t>
            </a:r>
            <a:r>
              <a:rPr lang="en-US" altLang="zh-CN"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a:t>
            </a: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充分体现出了</a:t>
            </a:r>
            <a:r>
              <a:rPr lang="en-US" altLang="zh-CN"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2</a:t>
            </a: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拍子或</a:t>
            </a:r>
            <a:r>
              <a:rPr lang="en-US" altLang="zh-CN"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4</a:t>
            </a: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拍子的强弱特点。</a:t>
            </a:r>
          </a:p>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                       速度为步行速度的节奏就是步伐节奏</a:t>
            </a:r>
            <a:r>
              <a:rPr lang="en-US" altLang="zh-CN"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a:t>
            </a:r>
            <a:endPar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endPar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               那么</a:t>
            </a:r>
            <a:r>
              <a:rPr lang="en-US" altLang="zh-CN"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3</a:t>
            </a:r>
            <a:r>
              <a:rPr lang="zh-CN" altLang="en-US" b="1" noProof="0" dirty="0">
                <a:solidFill>
                  <a:schemeClr val="tx1"/>
                </a:solidFill>
                <a:effectLst>
                  <a:outerShdw blurRad="38100" dist="38100" dir="2700000" algn="tl">
                    <a:srgbClr val="C0C0C0"/>
                  </a:outerShdw>
                </a:effectLst>
                <a:latin typeface="宋体" panose="02010600030101010101" pitchFamily="2" charset="-122"/>
                <a:ea typeface="宋体" panose="02010600030101010101" pitchFamily="2" charset="-122"/>
                <a:sym typeface="+mn-ea"/>
              </a:rPr>
              <a:t>拍子是什么感觉呢？</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25"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grpSp>
        <p:nvGrpSpPr>
          <p:cNvPr id="8" name="Group 14"/>
          <p:cNvGrpSpPr/>
          <p:nvPr/>
        </p:nvGrpSpPr>
        <p:grpSpPr>
          <a:xfrm>
            <a:off x="581808" y="3644328"/>
            <a:ext cx="1414483" cy="1619124"/>
            <a:chOff x="5379142" y="2991066"/>
            <a:chExt cx="1414667" cy="1619124"/>
          </a:xfrm>
          <a:solidFill>
            <a:srgbClr val="C00000"/>
          </a:solidFill>
        </p:grpSpPr>
        <p:sp>
          <p:nvSpPr>
            <p:cNvPr id="10" name="Shape 1723"/>
            <p:cNvSpPr/>
            <p:nvPr/>
          </p:nvSpPr>
          <p:spPr>
            <a:xfrm rot="18900000">
              <a:off x="5379143" y="2991066"/>
              <a:ext cx="1414666" cy="1414666"/>
            </a:xfrm>
            <a:prstGeom prst="roundRect">
              <a:avLst>
                <a:gd name="adj" fmla="val 15000"/>
              </a:avLst>
            </a:prstGeom>
            <a:grp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12" name="Shape 1726"/>
            <p:cNvSpPr/>
            <p:nvPr/>
          </p:nvSpPr>
          <p:spPr>
            <a:xfrm rot="18900000">
              <a:off x="5379142" y="3195523"/>
              <a:ext cx="1414666" cy="1414667"/>
            </a:xfrm>
            <a:prstGeom prst="roundRect">
              <a:avLst>
                <a:gd name="adj" fmla="val 15000"/>
              </a:avLst>
            </a:prstGeom>
            <a:grp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grpSp>
        <p:nvGrpSpPr>
          <p:cNvPr id="16" name="Group 11"/>
          <p:cNvGrpSpPr/>
          <p:nvPr/>
        </p:nvGrpSpPr>
        <p:grpSpPr>
          <a:xfrm>
            <a:off x="652016" y="619188"/>
            <a:ext cx="1414483" cy="1619124"/>
            <a:chOff x="1743076" y="2991066"/>
            <a:chExt cx="1414666" cy="1619124"/>
          </a:xfrm>
          <a:solidFill>
            <a:srgbClr val="C00000"/>
          </a:solidFill>
        </p:grpSpPr>
        <p:sp>
          <p:nvSpPr>
            <p:cNvPr id="17" name="Shape 1721"/>
            <p:cNvSpPr/>
            <p:nvPr/>
          </p:nvSpPr>
          <p:spPr>
            <a:xfrm rot="18900000">
              <a:off x="1743076" y="2991066"/>
              <a:ext cx="1414666" cy="1414666"/>
            </a:xfrm>
            <a:prstGeom prst="roundRect">
              <a:avLst>
                <a:gd name="adj" fmla="val 15000"/>
              </a:avLst>
            </a:prstGeom>
            <a:grpFill/>
            <a:ln w="12700">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sp>
          <p:nvSpPr>
            <p:cNvPr id="18" name="Shape 1732"/>
            <p:cNvSpPr/>
            <p:nvPr/>
          </p:nvSpPr>
          <p:spPr>
            <a:xfrm rot="18900000">
              <a:off x="1743076" y="3195523"/>
              <a:ext cx="1414666" cy="1414667"/>
            </a:xfrm>
            <a:prstGeom prst="roundRect">
              <a:avLst>
                <a:gd name="adj" fmla="val 15000"/>
              </a:avLst>
            </a:prstGeom>
            <a:grp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2500">
                <a:latin typeface="微软雅黑" panose="020B0503020204020204" pitchFamily="34" charset="-122"/>
                <a:ea typeface="微软雅黑" panose="020B0503020204020204" pitchFamily="34" charset="-122"/>
              </a:endParaRPr>
            </a:p>
          </p:txBody>
        </p:sp>
      </p:grpSp>
      <p:sp>
        <p:nvSpPr>
          <p:cNvPr id="25" name="Text Placeholder 4"/>
          <p:cNvSpPr txBox="1"/>
          <p:nvPr/>
        </p:nvSpPr>
        <p:spPr>
          <a:xfrm>
            <a:off x="753927" y="1397094"/>
            <a:ext cx="1210661" cy="267765"/>
          </a:xfrm>
          <a:prstGeom prst="rect">
            <a:avLst/>
          </a:prstGeom>
        </p:spPr>
        <p:txBody>
          <a:bodyPr lIns="121908" tIns="60955" rIns="121908" bIns="6095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600" b="1" dirty="0">
                <a:solidFill>
                  <a:schemeClr val="bg1"/>
                </a:solidFill>
                <a:latin typeface="微软雅黑" panose="020B0503020204020204" pitchFamily="34" charset="-122"/>
                <a:ea typeface="微软雅黑" panose="020B0503020204020204" pitchFamily="34" charset="-122"/>
                <a:sym typeface="+mn-ea"/>
              </a:rPr>
              <a:t>进行曲曲式</a:t>
            </a:r>
          </a:p>
        </p:txBody>
      </p:sp>
      <p:sp>
        <p:nvSpPr>
          <p:cNvPr id="27" name="Text Placeholder 4"/>
          <p:cNvSpPr txBox="1"/>
          <p:nvPr/>
        </p:nvSpPr>
        <p:spPr>
          <a:xfrm>
            <a:off x="683007" y="4283169"/>
            <a:ext cx="1210661" cy="267765"/>
          </a:xfrm>
          <a:prstGeom prst="rect">
            <a:avLst/>
          </a:prstGeom>
        </p:spPr>
        <p:txBody>
          <a:bodyPr lIns="121908" tIns="60955" rIns="121908" bIns="6095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600" b="1" dirty="0">
                <a:solidFill>
                  <a:schemeClr val="bg1"/>
                </a:solidFill>
                <a:latin typeface="微软雅黑" panose="020B0503020204020204" pitchFamily="34" charset="-122"/>
                <a:ea typeface="微软雅黑" panose="020B0503020204020204" pitchFamily="34" charset="-122"/>
                <a:sym typeface="+mn-ea"/>
              </a:rPr>
              <a:t>步伐节奏</a:t>
            </a:r>
          </a:p>
        </p:txBody>
      </p:sp>
      <p:sp>
        <p:nvSpPr>
          <p:cNvPr id="28" name="Text Placeholder 4"/>
          <p:cNvSpPr txBox="1"/>
          <p:nvPr/>
        </p:nvSpPr>
        <p:spPr>
          <a:xfrm>
            <a:off x="7307752" y="3397344"/>
            <a:ext cx="1210661" cy="267765"/>
          </a:xfrm>
          <a:prstGeom prst="rect">
            <a:avLst/>
          </a:prstGeom>
        </p:spPr>
        <p:txBody>
          <a:bodyPr lIns="121908" tIns="60955" rIns="121908" bIns="6095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29" name="Text Placeholder 4"/>
          <p:cNvSpPr txBox="1"/>
          <p:nvPr/>
        </p:nvSpPr>
        <p:spPr>
          <a:xfrm>
            <a:off x="9126264" y="3397344"/>
            <a:ext cx="1210661" cy="267765"/>
          </a:xfrm>
          <a:prstGeom prst="rect">
            <a:avLst/>
          </a:prstGeom>
        </p:spPr>
        <p:txBody>
          <a:bodyPr lIns="121908" tIns="60955" rIns="121908" bIns="6095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7" grpId="0" build="p"/>
      <p:bldP spid="28" grpId="0" build="p"/>
      <p:bldP spid="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矩形: 圆角 1"/>
          <p:cNvSpPr/>
          <p:nvPr/>
        </p:nvSpPr>
        <p:spPr>
          <a:xfrm>
            <a:off x="384215" y="208344"/>
            <a:ext cx="11493661" cy="6331352"/>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8499" y="4486532"/>
            <a:ext cx="3216676" cy="2435603"/>
          </a:xfrm>
          <a:prstGeom prst="rect">
            <a:avLst/>
          </a:prstGeom>
        </p:spPr>
      </p:pic>
      <p:sp>
        <p:nvSpPr>
          <p:cNvPr id="3" name="矩形 2"/>
          <p:cNvSpPr/>
          <p:nvPr/>
        </p:nvSpPr>
        <p:spPr>
          <a:xfrm>
            <a:off x="4270640" y="1557843"/>
            <a:ext cx="3299460" cy="2722880"/>
          </a:xfrm>
          <a:prstGeom prst="rect">
            <a:avLst/>
          </a:prstGeom>
        </p:spPr>
        <p:txBody>
          <a:bodyPr wrap="none">
            <a:spAutoFit/>
          </a:bodyPr>
          <a:lstStyle/>
          <a:p>
            <a:pPr algn="ctr">
              <a:lnSpc>
                <a:spcPct val="150000"/>
              </a:lnSpc>
            </a:pPr>
            <a:endParaRPr lang="en-US" altLang="zh-CN" sz="3200" b="1" dirty="0">
              <a:solidFill>
                <a:srgbClr val="C00000"/>
              </a:solidFill>
              <a:latin typeface="微软雅黑" panose="020B0503020204020204" pitchFamily="34" charset="-122"/>
              <a:ea typeface="微软雅黑" panose="020B0503020204020204" pitchFamily="34" charset="-122"/>
              <a:sym typeface="+mn-ea"/>
            </a:endParaRPr>
          </a:p>
          <a:p>
            <a:pPr algn="ctr">
              <a:lnSpc>
                <a:spcPct val="150000"/>
              </a:lnSpc>
            </a:pPr>
            <a:r>
              <a:rPr lang="en-US" altLang="zh-CN" b="1" dirty="0">
                <a:solidFill>
                  <a:srgbClr val="C00000"/>
                </a:solidFill>
                <a:latin typeface="微软雅黑" panose="020B0503020204020204" pitchFamily="34" charset="-122"/>
                <a:ea typeface="微软雅黑" panose="020B0503020204020204" pitchFamily="34" charset="-122"/>
                <a:sym typeface="+mn-ea"/>
              </a:rPr>
              <a:t>        </a:t>
            </a:r>
          </a:p>
          <a:p>
            <a:pPr algn="ctr">
              <a:lnSpc>
                <a:spcPct val="150000"/>
              </a:lnSpc>
            </a:pPr>
            <a:endParaRPr lang="en-US" altLang="zh-CN" sz="3200" b="1" dirty="0">
              <a:solidFill>
                <a:srgbClr val="C00000"/>
              </a:solidFill>
              <a:latin typeface="微软雅黑" panose="020B0503020204020204" pitchFamily="34" charset="-122"/>
              <a:ea typeface="微软雅黑" panose="020B0503020204020204" pitchFamily="34" charset="-122"/>
              <a:sym typeface="+mn-ea"/>
            </a:endParaRPr>
          </a:p>
          <a:p>
            <a:pPr algn="ctr">
              <a:lnSpc>
                <a:spcPct val="150000"/>
              </a:lnSpc>
            </a:pPr>
            <a:r>
              <a:rPr lang="en-US" altLang="zh-CN" b="1" dirty="0">
                <a:solidFill>
                  <a:srgbClr val="C00000"/>
                </a:solidFill>
                <a:latin typeface="微软雅黑" panose="020B0503020204020204" pitchFamily="34" charset="-122"/>
                <a:ea typeface="微软雅黑" panose="020B0503020204020204" pitchFamily="34" charset="-122"/>
                <a:sym typeface="+mn-ea"/>
              </a:rPr>
              <a:t>    </a:t>
            </a:r>
            <a:r>
              <a:rPr lang="zh-CN" altLang="en-US" sz="3200" b="1" dirty="0">
                <a:solidFill>
                  <a:srgbClr val="C00000"/>
                </a:solidFill>
                <a:latin typeface="微软雅黑" panose="020B0503020204020204" pitchFamily="34" charset="-122"/>
                <a:ea typeface="微软雅黑" panose="020B0503020204020204" pitchFamily="34" charset="-122"/>
                <a:sym typeface="+mn-ea"/>
              </a:rPr>
              <a:t>不同的演唱形式</a:t>
            </a:r>
          </a:p>
        </p:txBody>
      </p:sp>
      <p:grpSp>
        <p:nvGrpSpPr>
          <p:cNvPr id="35" name="组合 34"/>
          <p:cNvGrpSpPr/>
          <p:nvPr/>
        </p:nvGrpSpPr>
        <p:grpSpPr>
          <a:xfrm>
            <a:off x="8247575" y="2711992"/>
            <a:ext cx="866436" cy="837370"/>
            <a:chOff x="8200330" y="3146776"/>
            <a:chExt cx="755892" cy="730534"/>
          </a:xfrm>
        </p:grpSpPr>
        <p:sp>
          <p:nvSpPr>
            <p:cNvPr id="36" name="Rounded Rectangle 12"/>
            <p:cNvSpPr/>
            <p:nvPr/>
          </p:nvSpPr>
          <p:spPr>
            <a:xfrm>
              <a:off x="8200330" y="3146776"/>
              <a:ext cx="755892" cy="7305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dirty="0">
                <a:latin typeface="Arial" panose="020B0604020202020204"/>
                <a:ea typeface="微软雅黑" panose="020B0503020204020204" pitchFamily="34" charset="-122"/>
                <a:cs typeface="+mn-ea"/>
                <a:sym typeface="Arial" panose="020B0604020202020204"/>
              </a:endParaRPr>
            </a:p>
          </p:txBody>
        </p:sp>
        <p:grpSp>
          <p:nvGrpSpPr>
            <p:cNvPr id="37" name="Group 18"/>
            <p:cNvGrpSpPr/>
            <p:nvPr/>
          </p:nvGrpSpPr>
          <p:grpSpPr>
            <a:xfrm>
              <a:off x="8318740" y="3255783"/>
              <a:ext cx="519068" cy="515515"/>
              <a:chOff x="1979613" y="3067051"/>
              <a:chExt cx="231775" cy="230188"/>
            </a:xfrm>
            <a:solidFill>
              <a:schemeClr val="bg1"/>
            </a:solidFill>
          </p:grpSpPr>
          <p:sp>
            <p:nvSpPr>
              <p:cNvPr id="38"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39"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40"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grpSp>
      </p:grpSp>
      <p:grpSp>
        <p:nvGrpSpPr>
          <p:cNvPr id="41" name="组合 40"/>
          <p:cNvGrpSpPr/>
          <p:nvPr/>
        </p:nvGrpSpPr>
        <p:grpSpPr>
          <a:xfrm>
            <a:off x="8243497" y="4723168"/>
            <a:ext cx="866436" cy="837370"/>
            <a:chOff x="8200330" y="4223052"/>
            <a:chExt cx="755892" cy="730534"/>
          </a:xfrm>
        </p:grpSpPr>
        <p:sp>
          <p:nvSpPr>
            <p:cNvPr id="42" name="Rounded Rectangle 13"/>
            <p:cNvSpPr/>
            <p:nvPr/>
          </p:nvSpPr>
          <p:spPr>
            <a:xfrm>
              <a:off x="8200330" y="4223052"/>
              <a:ext cx="755892" cy="7305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dirty="0">
                <a:latin typeface="Arial" panose="020B0604020202020204"/>
                <a:ea typeface="微软雅黑" panose="020B0503020204020204" pitchFamily="34" charset="-122"/>
                <a:cs typeface="+mn-ea"/>
                <a:sym typeface="Arial" panose="020B0604020202020204"/>
              </a:endParaRPr>
            </a:p>
          </p:txBody>
        </p:sp>
        <p:grpSp>
          <p:nvGrpSpPr>
            <p:cNvPr id="43" name="Group 22"/>
            <p:cNvGrpSpPr/>
            <p:nvPr/>
          </p:nvGrpSpPr>
          <p:grpSpPr>
            <a:xfrm>
              <a:off x="8353669" y="4410772"/>
              <a:ext cx="427877" cy="412146"/>
              <a:chOff x="4616450" y="1549401"/>
              <a:chExt cx="215900" cy="207963"/>
            </a:xfrm>
            <a:solidFill>
              <a:schemeClr val="bg1"/>
            </a:solidFill>
          </p:grpSpPr>
          <p:sp>
            <p:nvSpPr>
              <p:cNvPr id="4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4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grpSp>
      </p:grpSp>
      <p:grpSp>
        <p:nvGrpSpPr>
          <p:cNvPr id="46" name="组合 45"/>
          <p:cNvGrpSpPr/>
          <p:nvPr/>
        </p:nvGrpSpPr>
        <p:grpSpPr>
          <a:xfrm>
            <a:off x="3065603" y="4723168"/>
            <a:ext cx="866436" cy="837370"/>
            <a:chOff x="3259564" y="4223052"/>
            <a:chExt cx="755892" cy="730534"/>
          </a:xfrm>
        </p:grpSpPr>
        <p:sp>
          <p:nvSpPr>
            <p:cNvPr id="47" name="Rounded Rectangle 17"/>
            <p:cNvSpPr/>
            <p:nvPr/>
          </p:nvSpPr>
          <p:spPr>
            <a:xfrm>
              <a:off x="3259564" y="4223052"/>
              <a:ext cx="755892" cy="7305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dirty="0">
                <a:latin typeface="Arial" panose="020B0604020202020204"/>
                <a:ea typeface="微软雅黑" panose="020B0503020204020204" pitchFamily="34" charset="-122"/>
                <a:cs typeface="+mn-ea"/>
                <a:sym typeface="Arial" panose="020B0604020202020204"/>
              </a:endParaRPr>
            </a:p>
          </p:txBody>
        </p:sp>
        <p:sp>
          <p:nvSpPr>
            <p:cNvPr id="48"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grpSp>
      <p:grpSp>
        <p:nvGrpSpPr>
          <p:cNvPr id="49" name="组合 48"/>
          <p:cNvGrpSpPr/>
          <p:nvPr/>
        </p:nvGrpSpPr>
        <p:grpSpPr>
          <a:xfrm>
            <a:off x="3065603" y="2707594"/>
            <a:ext cx="866436" cy="837370"/>
            <a:chOff x="3259564" y="3146776"/>
            <a:chExt cx="755892" cy="730534"/>
          </a:xfrm>
        </p:grpSpPr>
        <p:sp>
          <p:nvSpPr>
            <p:cNvPr id="50" name="Rounded Rectangle 16"/>
            <p:cNvSpPr/>
            <p:nvPr/>
          </p:nvSpPr>
          <p:spPr>
            <a:xfrm>
              <a:off x="3259564" y="3146776"/>
              <a:ext cx="755892" cy="7305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dirty="0">
                <a:latin typeface="Arial" panose="020B0604020202020204"/>
                <a:ea typeface="微软雅黑" panose="020B0503020204020204" pitchFamily="34" charset="-122"/>
                <a:cs typeface="+mn-ea"/>
                <a:sym typeface="Arial" panose="020B0604020202020204"/>
              </a:endParaRPr>
            </a:p>
          </p:txBody>
        </p:sp>
        <p:grpSp>
          <p:nvGrpSpPr>
            <p:cNvPr id="51" name="Group 26"/>
            <p:cNvGrpSpPr/>
            <p:nvPr/>
          </p:nvGrpSpPr>
          <p:grpSpPr>
            <a:xfrm>
              <a:off x="3461645" y="3309817"/>
              <a:ext cx="351730" cy="407449"/>
              <a:chOff x="3581400" y="3905251"/>
              <a:chExt cx="160338" cy="185738"/>
            </a:xfrm>
            <a:solidFill>
              <a:schemeClr val="bg1"/>
            </a:solidFill>
          </p:grpSpPr>
          <p:sp>
            <p:nvSpPr>
              <p:cNvPr id="5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5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5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sp>
            <p:nvSpPr>
              <p:cNvPr id="5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a:ea typeface="微软雅黑" panose="020B0503020204020204" pitchFamily="34" charset="-122"/>
                  <a:cs typeface="+mn-ea"/>
                  <a:sym typeface="Arial" panose="020B0604020202020204"/>
                </a:endParaRPr>
              </a:p>
            </p:txBody>
          </p:sp>
        </p:grpSp>
      </p:grpSp>
      <p:sp>
        <p:nvSpPr>
          <p:cNvPr id="56" name="文本框 55"/>
          <p:cNvSpPr txBox="1"/>
          <p:nvPr/>
        </p:nvSpPr>
        <p:spPr>
          <a:xfrm>
            <a:off x="600088" y="2707594"/>
            <a:ext cx="2240918" cy="922020"/>
          </a:xfrm>
          <a:prstGeom prst="rect">
            <a:avLst/>
          </a:prstGeom>
          <a:noFill/>
          <a:effectLst/>
        </p:spPr>
        <p:txBody>
          <a:bodyPr wrap="square" rtlCol="0">
            <a:spAutoFit/>
          </a:bodyPr>
          <a:lstStyle/>
          <a:p>
            <a:pPr algn="ctr" fontAlgn="base">
              <a:lnSpc>
                <a:spcPct val="150000"/>
              </a:lnSpc>
              <a:spcBef>
                <a:spcPct val="0"/>
              </a:spcBef>
              <a:spcAft>
                <a:spcPct val="0"/>
              </a:spcAft>
              <a:defRPr/>
            </a:pPr>
            <a:r>
              <a:rPr lang="zh-CN" altLang="en-US" b="1" dirty="0"/>
              <a:t>合唱：男女高音</a:t>
            </a:r>
          </a:p>
          <a:p>
            <a:pPr algn="ctr" fontAlgn="base">
              <a:lnSpc>
                <a:spcPct val="150000"/>
              </a:lnSpc>
              <a:spcBef>
                <a:spcPct val="0"/>
              </a:spcBef>
              <a:spcAft>
                <a:spcPct val="0"/>
              </a:spcAft>
              <a:defRPr/>
            </a:pPr>
            <a:r>
              <a:rPr lang="zh-CN" altLang="en-US" b="1" dirty="0"/>
              <a:t>男女中、男低音</a:t>
            </a:r>
          </a:p>
        </p:txBody>
      </p:sp>
      <p:sp>
        <p:nvSpPr>
          <p:cNvPr id="57" name="文本框 56"/>
          <p:cNvSpPr txBox="1"/>
          <p:nvPr/>
        </p:nvSpPr>
        <p:spPr>
          <a:xfrm>
            <a:off x="682456" y="4726543"/>
            <a:ext cx="2240918" cy="922020"/>
          </a:xfrm>
          <a:prstGeom prst="rect">
            <a:avLst/>
          </a:prstGeom>
          <a:noFill/>
          <a:effectLst/>
        </p:spPr>
        <p:txBody>
          <a:bodyPr wrap="square" rtlCol="0">
            <a:spAutoFit/>
          </a:bodyPr>
          <a:lstStyle/>
          <a:p>
            <a:pPr algn="ctr" fontAlgn="base">
              <a:lnSpc>
                <a:spcPct val="150000"/>
              </a:lnSpc>
              <a:spcBef>
                <a:spcPct val="0"/>
              </a:spcBef>
              <a:spcAft>
                <a:spcPct val="0"/>
              </a:spcAft>
              <a:defRPr/>
            </a:pPr>
            <a:r>
              <a:rPr lang="zh-CN" altLang="en-US" b="1" dirty="0"/>
              <a:t>二重唱：男</a:t>
            </a:r>
            <a:r>
              <a:rPr lang="en-US" altLang="zh-CN" b="1" dirty="0"/>
              <a:t>+</a:t>
            </a:r>
            <a:r>
              <a:rPr lang="zh-CN" altLang="en-US" b="1" dirty="0"/>
              <a:t>男</a:t>
            </a:r>
          </a:p>
          <a:p>
            <a:pPr algn="ctr" fontAlgn="base">
              <a:lnSpc>
                <a:spcPct val="150000"/>
              </a:lnSpc>
              <a:spcBef>
                <a:spcPct val="0"/>
              </a:spcBef>
              <a:spcAft>
                <a:spcPct val="0"/>
              </a:spcAft>
              <a:defRPr/>
            </a:pPr>
            <a:r>
              <a:rPr lang="zh-CN" altLang="en-US" b="1" dirty="0"/>
              <a:t>男</a:t>
            </a:r>
            <a:r>
              <a:rPr lang="en-US" altLang="zh-CN" b="1" dirty="0"/>
              <a:t>+</a:t>
            </a:r>
            <a:r>
              <a:rPr lang="zh-CN" altLang="en-US" b="1" dirty="0"/>
              <a:t>女</a:t>
            </a:r>
          </a:p>
        </p:txBody>
      </p:sp>
      <p:sp>
        <p:nvSpPr>
          <p:cNvPr id="58" name="文本框 57"/>
          <p:cNvSpPr txBox="1"/>
          <p:nvPr/>
        </p:nvSpPr>
        <p:spPr>
          <a:xfrm>
            <a:off x="9208783" y="2647826"/>
            <a:ext cx="2668930" cy="506730"/>
          </a:xfrm>
          <a:prstGeom prst="rect">
            <a:avLst/>
          </a:prstGeom>
          <a:noFill/>
          <a:effectLst/>
        </p:spPr>
        <p:txBody>
          <a:bodyPr wrap="square" rtlCol="0">
            <a:spAutoFit/>
          </a:bodyPr>
          <a:lstStyle/>
          <a:p>
            <a:pPr algn="ctr" fontAlgn="base">
              <a:lnSpc>
                <a:spcPct val="150000"/>
              </a:lnSpc>
              <a:spcBef>
                <a:spcPct val="0"/>
              </a:spcBef>
              <a:spcAft>
                <a:spcPct val="0"/>
              </a:spcAft>
              <a:defRPr/>
            </a:pPr>
            <a:r>
              <a:rPr lang="zh-CN" altLang="en-US" b="1" dirty="0"/>
              <a:t>独唱：男女或童声</a:t>
            </a:r>
          </a:p>
        </p:txBody>
      </p:sp>
      <p:sp>
        <p:nvSpPr>
          <p:cNvPr id="59" name="文本框 58"/>
          <p:cNvSpPr txBox="1"/>
          <p:nvPr/>
        </p:nvSpPr>
        <p:spPr>
          <a:xfrm>
            <a:off x="8650208" y="4838738"/>
            <a:ext cx="2490210" cy="506730"/>
          </a:xfrm>
          <a:prstGeom prst="rect">
            <a:avLst/>
          </a:prstGeom>
          <a:noFill/>
          <a:effectLst/>
        </p:spPr>
        <p:txBody>
          <a:bodyPr wrap="square" rtlCol="0">
            <a:spAutoFit/>
          </a:bodyPr>
          <a:lstStyle/>
          <a:p>
            <a:pPr algn="ctr" fontAlgn="base">
              <a:lnSpc>
                <a:spcPct val="150000"/>
              </a:lnSpc>
              <a:spcBef>
                <a:spcPct val="0"/>
              </a:spcBef>
              <a:spcAft>
                <a:spcPct val="0"/>
              </a:spcAft>
              <a:defRPr/>
            </a:pPr>
            <a:r>
              <a:rPr lang="zh-CN" altLang="en-US" b="1" dirty="0"/>
              <a:t>童声合唱</a:t>
            </a:r>
          </a:p>
        </p:txBody>
      </p:sp>
      <p:pic>
        <p:nvPicPr>
          <p:cNvPr id="60" name="图片 5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96920" y="4088130"/>
            <a:ext cx="5134610" cy="2160270"/>
          </a:xfrm>
          <a:prstGeom prst="rect">
            <a:avLst/>
          </a:prstGeom>
        </p:spPr>
      </p:pic>
      <p:sp>
        <p:nvSpPr>
          <p:cNvPr id="4" name="文本框 3"/>
          <p:cNvSpPr txBox="1"/>
          <p:nvPr/>
        </p:nvSpPr>
        <p:spPr>
          <a:xfrm>
            <a:off x="4300220" y="956310"/>
            <a:ext cx="3591560" cy="2030095"/>
          </a:xfrm>
          <a:prstGeom prst="rect">
            <a:avLst/>
          </a:prstGeom>
          <a:noFill/>
        </p:spPr>
        <p:txBody>
          <a:bodyPr wrap="none" rtlCol="0">
            <a:spAutoFit/>
          </a:bodyPr>
          <a:lstStyle/>
          <a:p>
            <a:pPr algn="l"/>
            <a:r>
              <a:rPr lang="en-US" altLang="zh-CN" b="1" dirty="0">
                <a:solidFill>
                  <a:schemeClr val="tx1"/>
                </a:solidFill>
                <a:latin typeface="Arial" panose="020B0604020202020204" pitchFamily="34" charset="0"/>
                <a:sym typeface="+mn-ea"/>
              </a:rPr>
              <a:t>1</a:t>
            </a:r>
            <a:r>
              <a:rPr lang="zh-CN" altLang="en-US" b="1" dirty="0">
                <a:solidFill>
                  <a:schemeClr val="tx1"/>
                </a:solidFill>
                <a:latin typeface="Arial" panose="020B0604020202020204" pitchFamily="34" charset="0"/>
                <a:sym typeface="+mn-ea"/>
              </a:rPr>
              <a:t>、二段体 </a:t>
            </a:r>
            <a:r>
              <a:rPr lang="en-US" altLang="zh-CN" b="1" dirty="0">
                <a:solidFill>
                  <a:schemeClr val="tx1"/>
                </a:solidFill>
                <a:latin typeface="Arial" panose="020B0604020202020204" pitchFamily="34" charset="0"/>
                <a:sym typeface="+mn-ea"/>
              </a:rPr>
              <a:t>A + B</a:t>
            </a:r>
          </a:p>
          <a:p>
            <a:pPr algn="l"/>
            <a:endParaRPr lang="en-US" altLang="zh-CN" b="1" dirty="0">
              <a:solidFill>
                <a:schemeClr val="tx1"/>
              </a:solidFill>
              <a:latin typeface="Arial" panose="020B0604020202020204" pitchFamily="34" charset="0"/>
              <a:sym typeface="+mn-ea"/>
            </a:endParaRPr>
          </a:p>
          <a:p>
            <a:pPr algn="l"/>
            <a:r>
              <a:rPr lang="en-US" altLang="zh-CN" b="1" dirty="0">
                <a:solidFill>
                  <a:schemeClr val="tx1"/>
                </a:solidFill>
                <a:latin typeface="Arial" panose="020B0604020202020204" pitchFamily="34" charset="0"/>
                <a:sym typeface="+mn-ea"/>
              </a:rPr>
              <a:t>2</a:t>
            </a:r>
            <a:r>
              <a:rPr lang="zh-CN" altLang="en-US" b="1" dirty="0">
                <a:solidFill>
                  <a:schemeClr val="tx1"/>
                </a:solidFill>
                <a:latin typeface="Arial" panose="020B0604020202020204" pitchFamily="34" charset="0"/>
                <a:sym typeface="+mn-ea"/>
              </a:rPr>
              <a:t>、三段体 </a:t>
            </a:r>
            <a:r>
              <a:rPr lang="en-US" altLang="zh-CN" b="1" dirty="0">
                <a:solidFill>
                  <a:schemeClr val="tx1"/>
                </a:solidFill>
                <a:latin typeface="Arial" panose="020B0604020202020204" pitchFamily="34" charset="0"/>
                <a:sym typeface="+mn-ea"/>
              </a:rPr>
              <a:t>A + B + A </a:t>
            </a:r>
            <a:r>
              <a:rPr lang="zh-CN" altLang="en-US" b="1" dirty="0">
                <a:solidFill>
                  <a:schemeClr val="tx1"/>
                </a:solidFill>
                <a:latin typeface="Arial" panose="020B0604020202020204" pitchFamily="34" charset="0"/>
                <a:sym typeface="+mn-ea"/>
              </a:rPr>
              <a:t>或 </a:t>
            </a:r>
            <a:r>
              <a:rPr lang="en-US" altLang="zh-CN" b="1" dirty="0">
                <a:solidFill>
                  <a:schemeClr val="tx1"/>
                </a:solidFill>
                <a:latin typeface="Arial" panose="020B0604020202020204" pitchFamily="34" charset="0"/>
                <a:sym typeface="+mn-ea"/>
              </a:rPr>
              <a:t>A+ B + C</a:t>
            </a:r>
            <a:endParaRPr lang="en-US" altLang="zh-CN" b="1" dirty="0">
              <a:solidFill>
                <a:schemeClr val="tx1"/>
              </a:solidFill>
              <a:latin typeface="Arial" panose="020B0604020202020204" pitchFamily="34" charset="0"/>
            </a:endParaRPr>
          </a:p>
          <a:p>
            <a:pPr algn="l">
              <a:spcBef>
                <a:spcPct val="50000"/>
              </a:spcBef>
            </a:pPr>
            <a:r>
              <a:rPr lang="zh-CN" altLang="en-US" b="1" dirty="0">
                <a:solidFill>
                  <a:schemeClr val="tx1"/>
                </a:solidFill>
                <a:latin typeface="Arial" panose="020B0604020202020204" pitchFamily="34" charset="0"/>
                <a:sym typeface="+mn-ea"/>
              </a:rPr>
              <a:t>歌曲</a:t>
            </a:r>
            <a:r>
              <a:rPr lang="en-US" altLang="zh-CN" b="1" dirty="0">
                <a:solidFill>
                  <a:schemeClr val="tx1"/>
                </a:solidFill>
                <a:latin typeface="Arial" panose="020B0604020202020204" pitchFamily="34" charset="0"/>
                <a:sym typeface="+mn-ea"/>
              </a:rPr>
              <a:t>《</a:t>
            </a:r>
            <a:r>
              <a:rPr lang="zh-CN" altLang="en-US" b="1" dirty="0">
                <a:solidFill>
                  <a:schemeClr val="tx1"/>
                </a:solidFill>
                <a:latin typeface="Arial" panose="020B0604020202020204" pitchFamily="34" charset="0"/>
                <a:sym typeface="+mn-ea"/>
              </a:rPr>
              <a:t>歌唱祖国</a:t>
            </a:r>
            <a:r>
              <a:rPr lang="en-US" altLang="zh-CN" b="1" dirty="0">
                <a:solidFill>
                  <a:schemeClr val="tx1"/>
                </a:solidFill>
                <a:latin typeface="Arial" panose="020B0604020202020204" pitchFamily="34" charset="0"/>
                <a:sym typeface="+mn-ea"/>
              </a:rPr>
              <a:t>》</a:t>
            </a:r>
            <a:r>
              <a:rPr lang="zh-CN" altLang="en-US" b="1" dirty="0">
                <a:solidFill>
                  <a:schemeClr val="tx1"/>
                </a:solidFill>
                <a:latin typeface="Arial" panose="020B0604020202020204" pitchFamily="34" charset="0"/>
                <a:sym typeface="+mn-ea"/>
              </a:rPr>
              <a:t>为三段体，           </a:t>
            </a:r>
            <a:endParaRPr lang="zh-CN" altLang="en-US" b="1" dirty="0">
              <a:solidFill>
                <a:schemeClr val="tx1"/>
              </a:solidFill>
              <a:latin typeface="Arial" panose="020B0604020202020204" pitchFamily="34" charset="0"/>
            </a:endParaRPr>
          </a:p>
          <a:p>
            <a:pPr algn="l">
              <a:spcBef>
                <a:spcPct val="50000"/>
              </a:spcBef>
            </a:pPr>
            <a:r>
              <a:rPr lang="zh-CN" altLang="en-US" b="1" dirty="0">
                <a:solidFill>
                  <a:schemeClr val="tx1"/>
                </a:solidFill>
                <a:latin typeface="Arial" panose="020B0604020202020204" pitchFamily="34" charset="0"/>
                <a:sym typeface="+mn-ea"/>
              </a:rPr>
              <a:t>          即</a:t>
            </a:r>
            <a:r>
              <a:rPr lang="en-US" altLang="zh-CN" b="1" dirty="0">
                <a:solidFill>
                  <a:schemeClr val="tx1"/>
                </a:solidFill>
                <a:latin typeface="Arial" panose="020B0604020202020204" pitchFamily="34" charset="0"/>
                <a:sym typeface="+mn-ea"/>
              </a:rPr>
              <a:t>A  +  B  +  A</a:t>
            </a:r>
            <a:r>
              <a:rPr lang="en-US" altLang="zh-CN" b="1" dirty="0">
                <a:solidFill>
                  <a:srgbClr val="C00000"/>
                </a:solidFill>
                <a:latin typeface="Arial" panose="020B0604020202020204" pitchFamily="34" charset="0"/>
                <a:sym typeface="+mn-ea"/>
              </a:rPr>
              <a:t> </a:t>
            </a:r>
            <a:endParaRPr lang="en-US" altLang="zh-CN" dirty="0">
              <a:latin typeface="Arial" panose="020B0604020202020204" pitchFamily="34" charset="0"/>
            </a:endParaRPr>
          </a:p>
          <a:p>
            <a:pPr algn="l"/>
            <a:endParaRPr lang="zh-CN" altLang="en-US"/>
          </a:p>
        </p:txBody>
      </p:sp>
      <p:sp>
        <p:nvSpPr>
          <p:cNvPr id="8" name="矩形 7"/>
          <p:cNvSpPr/>
          <p:nvPr/>
        </p:nvSpPr>
        <p:spPr>
          <a:xfrm>
            <a:off x="4785995" y="208280"/>
            <a:ext cx="2428240" cy="829945"/>
          </a:xfrm>
          <a:prstGeom prst="rect">
            <a:avLst/>
          </a:prstGeom>
          <a:noFill/>
          <a:ln>
            <a:noFill/>
          </a:ln>
        </p:spPr>
        <p:txBody>
          <a:bodyPr wrap="none" rtlCol="0" anchor="t">
            <a:spAutoFit/>
          </a:bodyPr>
          <a:lstStyle/>
          <a:p>
            <a:pPr algn="ctr"/>
            <a:r>
              <a:rPr lang="zh-CN" altLang="en-US" sz="3200" b="1">
                <a:ln w="22225">
                  <a:solidFill>
                    <a:schemeClr val="accent2"/>
                  </a:solidFill>
                  <a:prstDash val="solid"/>
                </a:ln>
                <a:solidFill>
                  <a:srgbClr val="C00000"/>
                </a:solidFill>
                <a:effectLst/>
              </a:rPr>
              <a:t>段落结构</a:t>
            </a:r>
            <a:r>
              <a:rPr lang="zh-CN" altLang="en-US" sz="4800" b="1">
                <a:ln w="22225">
                  <a:solidFill>
                    <a:schemeClr val="accent2"/>
                  </a:solidFill>
                  <a:prstDash val="solid"/>
                </a:ln>
                <a:solidFill>
                  <a:srgbClr val="C00000"/>
                </a:solidFill>
                <a:effectLst/>
              </a:rPr>
              <a:t>：</a:t>
            </a:r>
          </a:p>
        </p:txBody>
      </p:sp>
      <p:pic>
        <p:nvPicPr>
          <p:cNvPr id="61" name="Picture 2"/>
          <p:cNvPicPr>
            <a:picLocks noChangeAspect="1" noChangeArrowheads="1"/>
          </p:cNvPicPr>
          <p:nvPr/>
        </p:nvPicPr>
        <p:blipFill>
          <a:blip r:embed="rId7"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1000" fill="hold"/>
                                        <p:tgtEl>
                                          <p:spTgt spid="60"/>
                                        </p:tgtEl>
                                        <p:attrNameLst>
                                          <p:attrName>ppt_w</p:attrName>
                                        </p:attrNameLst>
                                      </p:cBhvr>
                                      <p:tavLst>
                                        <p:tav tm="0">
                                          <p:val>
                                            <p:fltVal val="0"/>
                                          </p:val>
                                        </p:tav>
                                        <p:tav tm="100000">
                                          <p:val>
                                            <p:strVal val="#ppt_w"/>
                                          </p:val>
                                        </p:tav>
                                      </p:tavLst>
                                    </p:anim>
                                    <p:anim calcmode="lin" valueType="num">
                                      <p:cBhvr>
                                        <p:cTn id="24" dur="1000" fill="hold"/>
                                        <p:tgtEl>
                                          <p:spTgt spid="60"/>
                                        </p:tgtEl>
                                        <p:attrNameLst>
                                          <p:attrName>ppt_h</p:attrName>
                                        </p:attrNameLst>
                                      </p:cBhvr>
                                      <p:tavLst>
                                        <p:tav tm="0">
                                          <p:val>
                                            <p:fltVal val="0"/>
                                          </p:val>
                                        </p:tav>
                                        <p:tav tm="100000">
                                          <p:val>
                                            <p:strVal val="#ppt_h"/>
                                          </p:val>
                                        </p:tav>
                                      </p:tavLst>
                                    </p:anim>
                                    <p:anim calcmode="lin" valueType="num">
                                      <p:cBhvr>
                                        <p:cTn id="25" dur="1000" fill="hold"/>
                                        <p:tgtEl>
                                          <p:spTgt spid="60"/>
                                        </p:tgtEl>
                                        <p:attrNameLst>
                                          <p:attrName>style.rotation</p:attrName>
                                        </p:attrNameLst>
                                      </p:cBhvr>
                                      <p:tavLst>
                                        <p:tav tm="0">
                                          <p:val>
                                            <p:fltVal val="90"/>
                                          </p:val>
                                        </p:tav>
                                        <p:tav tm="100000">
                                          <p:val>
                                            <p:fltVal val="0"/>
                                          </p:val>
                                        </p:tav>
                                      </p:tavLst>
                                    </p:anim>
                                    <p:animEffect transition="in" filter="fade">
                                      <p:cBhvr>
                                        <p:cTn id="2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5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19470" y="0"/>
            <a:ext cx="3472530" cy="189482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4551033"/>
            <a:ext cx="12192000" cy="2306967"/>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75324" y="4422397"/>
            <a:ext cx="3216676" cy="2435603"/>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870012"/>
            <a:ext cx="2667254" cy="68580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250532" y="1161397"/>
            <a:ext cx="1955285" cy="2479061"/>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818545" y="4107606"/>
            <a:ext cx="6622742" cy="2578251"/>
          </a:xfrm>
          <a:prstGeom prst="rect">
            <a:avLst/>
          </a:prstGeom>
        </p:spPr>
      </p:pic>
      <p:pic>
        <p:nvPicPr>
          <p:cNvPr id="39" name="图片 38"/>
          <p:cNvPicPr>
            <a:picLocks noChangeAspect="1"/>
          </p:cNvPicPr>
          <p:nvPr/>
        </p:nvPicPr>
        <p:blipFill>
          <a:blip r:embed="rId9" cstate="screen"/>
          <a:stretch>
            <a:fillRect/>
          </a:stretch>
        </p:blipFill>
        <p:spPr>
          <a:xfrm>
            <a:off x="4896611" y="641908"/>
            <a:ext cx="2985395" cy="2912248"/>
          </a:xfrm>
          <a:prstGeom prst="rect">
            <a:avLst/>
          </a:prstGeom>
        </p:spPr>
      </p:pic>
      <p:sp>
        <p:nvSpPr>
          <p:cNvPr id="40" name="文本框 9"/>
          <p:cNvSpPr txBox="1"/>
          <p:nvPr/>
        </p:nvSpPr>
        <p:spPr>
          <a:xfrm>
            <a:off x="3610679" y="2537540"/>
            <a:ext cx="5235947" cy="1107440"/>
          </a:xfrm>
          <a:prstGeom prst="rect">
            <a:avLst/>
          </a:prstGeom>
          <a:noFill/>
        </p:spPr>
        <p:txBody>
          <a:bodyPr wrap="square" lIns="0" tIns="0" rIns="0" bIns="0" rtlCol="0">
            <a:spAutoFit/>
          </a:bodyPr>
          <a:lstStyle/>
          <a:p>
            <a:pPr algn="ctr">
              <a:lnSpc>
                <a:spcPct val="150000"/>
              </a:lnSpc>
            </a:pPr>
            <a:r>
              <a:rPr lang="zh-CN" altLang="en-US" sz="4800" b="1" dirty="0">
                <a:solidFill>
                  <a:srgbClr val="FEE13D"/>
                </a:solidFill>
                <a:latin typeface="微软雅黑" panose="020B0503020204020204" pitchFamily="34" charset="-122"/>
                <a:ea typeface="微软雅黑" panose="020B0503020204020204" pitchFamily="34" charset="-122"/>
                <a:sym typeface="+mn-ea"/>
              </a:rPr>
              <a:t>红歌的创作与意义</a:t>
            </a:r>
          </a:p>
        </p:txBody>
      </p:sp>
      <p:sp>
        <p:nvSpPr>
          <p:cNvPr id="41" name="TextBox 20"/>
          <p:cNvSpPr txBox="1"/>
          <p:nvPr/>
        </p:nvSpPr>
        <p:spPr>
          <a:xfrm>
            <a:off x="5534703" y="1380008"/>
            <a:ext cx="1122103" cy="1015663"/>
          </a:xfrm>
          <a:prstGeom prst="rect">
            <a:avLst/>
          </a:prstGeom>
          <a:noFill/>
        </p:spPr>
        <p:txBody>
          <a:bodyPr wrap="none" lIns="0" tIns="0" rIns="0" bIns="0" rtlCol="0">
            <a:spAutoFit/>
          </a:bodyPr>
          <a:lstStyle/>
          <a:p>
            <a:pPr algn="ctr" defTabSz="913765" fontAlgn="base">
              <a:spcBef>
                <a:spcPct val="0"/>
              </a:spcBef>
              <a:spcAft>
                <a:spcPct val="0"/>
              </a:spcAft>
            </a:pPr>
            <a:r>
              <a:rPr lang="en-US" altLang="zh-CN" sz="6600" b="1" spc="300" dirty="0">
                <a:solidFill>
                  <a:srgbClr val="FEE13D"/>
                </a:solidFill>
                <a:latin typeface="微软雅黑" panose="020B0503020204020204" pitchFamily="34" charset="-122"/>
                <a:ea typeface="微软雅黑" panose="020B0503020204020204" pitchFamily="34" charset="-122"/>
              </a:rPr>
              <a:t>02</a:t>
            </a:r>
            <a:endParaRPr lang="zh-CN" altLang="en-US" sz="6600" b="1" spc="300" dirty="0">
              <a:solidFill>
                <a:srgbClr val="FEE13D"/>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10"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825831" y="9525"/>
            <a:ext cx="2232819" cy="864801"/>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750"/>
                                        <p:tgtEl>
                                          <p:spTgt spid="11"/>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ppt_x"/>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50" fill="hold"/>
                                        <p:tgtEl>
                                          <p:spTgt spid="18"/>
                                        </p:tgtEl>
                                        <p:attrNameLst>
                                          <p:attrName>ppt_w</p:attrName>
                                        </p:attrNameLst>
                                      </p:cBhvr>
                                      <p:tavLst>
                                        <p:tav tm="0">
                                          <p:val>
                                            <p:fltVal val="0"/>
                                          </p:val>
                                        </p:tav>
                                        <p:tav tm="100000">
                                          <p:val>
                                            <p:strVal val="#ppt_w"/>
                                          </p:val>
                                        </p:tav>
                                      </p:tavLst>
                                    </p:anim>
                                    <p:anim calcmode="lin" valueType="num">
                                      <p:cBhvr>
                                        <p:cTn id="25" dur="750" fill="hold"/>
                                        <p:tgtEl>
                                          <p:spTgt spid="18"/>
                                        </p:tgtEl>
                                        <p:attrNameLst>
                                          <p:attrName>ppt_h</p:attrName>
                                        </p:attrNameLst>
                                      </p:cBhvr>
                                      <p:tavLst>
                                        <p:tav tm="0">
                                          <p:val>
                                            <p:fltVal val="0"/>
                                          </p:val>
                                        </p:tav>
                                        <p:tav tm="100000">
                                          <p:val>
                                            <p:strVal val="#ppt_h"/>
                                          </p:val>
                                        </p:tav>
                                      </p:tavLst>
                                    </p:anim>
                                    <p:animEffect transition="in" filter="fade">
                                      <p:cBhvr>
                                        <p:cTn id="26" dur="750"/>
                                        <p:tgtEl>
                                          <p:spTgt spid="18"/>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1+#ppt_w/2"/>
                                          </p:val>
                                        </p:tav>
                                        <p:tav tm="100000">
                                          <p:val>
                                            <p:strVal val="#ppt_x"/>
                                          </p:val>
                                        </p:tav>
                                      </p:tavLst>
                                    </p:anim>
                                    <p:anim calcmode="lin" valueType="num">
                                      <p:cBhvr additive="base">
                                        <p:cTn id="31" dur="75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6000"/>
                            </p:stCondLst>
                            <p:childTnLst>
                              <p:par>
                                <p:cTn id="33" presetID="21"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heel(1)">
                                      <p:cBhvr>
                                        <p:cTn id="35" dur="900"/>
                                        <p:tgtEl>
                                          <p:spTgt spid="39"/>
                                        </p:tgtEl>
                                      </p:cBhvr>
                                    </p:animEffect>
                                  </p:childTnLst>
                                </p:cTn>
                              </p:par>
                            </p:childTnLst>
                          </p:cTn>
                        </p:par>
                        <p:par>
                          <p:cTn id="36" fill="hold">
                            <p:stCondLst>
                              <p:cond delay="7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7500"/>
                            </p:stCondLst>
                            <p:childTnLst>
                              <p:par>
                                <p:cTn id="43" presetID="22" presetClass="entr" presetSubtype="8"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4336</Words>
  <Application>Microsoft Office PowerPoint</Application>
  <PresentationFormat>自定义</PresentationFormat>
  <Paragraphs>179</Paragraphs>
  <Slides>22</Slides>
  <Notes>0</Notes>
  <HiddenSlides>0</HiddenSlides>
  <MMClips>0</MMClips>
  <ScaleCrop>false</ScaleCrop>
  <HeadingPairs>
    <vt:vector size="4" baseType="variant">
      <vt:variant>
        <vt:lpstr>主题</vt:lpstr>
      </vt:variant>
      <vt:variant>
        <vt:i4>2</vt:i4>
      </vt:variant>
      <vt:variant>
        <vt:lpstr>幻灯片标题</vt:lpstr>
      </vt:variant>
      <vt:variant>
        <vt:i4>22</vt:i4>
      </vt:variant>
    </vt:vector>
  </HeadingPairs>
  <TitlesOfParts>
    <vt:vector size="24"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畅</dc:creator>
  <cp:lastModifiedBy>xbany</cp:lastModifiedBy>
  <cp:revision>44</cp:revision>
  <dcterms:created xsi:type="dcterms:W3CDTF">2019-05-19T15:32:00Z</dcterms:created>
  <dcterms:modified xsi:type="dcterms:W3CDTF">2019-09-16T01:44:43Z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